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662" r:id="rId2"/>
    <p:sldMasterId id="2147483675" r:id="rId3"/>
  </p:sldMasterIdLst>
  <p:notesMasterIdLst>
    <p:notesMasterId r:id="rId67"/>
  </p:notesMasterIdLst>
  <p:handoutMasterIdLst>
    <p:handoutMasterId r:id="rId68"/>
  </p:handoutMasterIdLst>
  <p:sldIdLst>
    <p:sldId id="256" r:id="rId4"/>
    <p:sldId id="413" r:id="rId5"/>
    <p:sldId id="412" r:id="rId6"/>
    <p:sldId id="414" r:id="rId7"/>
    <p:sldId id="258" r:id="rId8"/>
    <p:sldId id="415" r:id="rId9"/>
    <p:sldId id="417" r:id="rId10"/>
    <p:sldId id="416" r:id="rId11"/>
    <p:sldId id="418" r:id="rId12"/>
    <p:sldId id="261" r:id="rId13"/>
    <p:sldId id="421" r:id="rId14"/>
    <p:sldId id="422" r:id="rId15"/>
    <p:sldId id="424" r:id="rId16"/>
    <p:sldId id="426" r:id="rId17"/>
    <p:sldId id="428" r:id="rId18"/>
    <p:sldId id="431" r:id="rId19"/>
    <p:sldId id="429" r:id="rId20"/>
    <p:sldId id="430" r:id="rId21"/>
    <p:sldId id="432" r:id="rId22"/>
    <p:sldId id="391" r:id="rId23"/>
    <p:sldId id="441" r:id="rId24"/>
    <p:sldId id="442" r:id="rId25"/>
    <p:sldId id="492" r:id="rId26"/>
    <p:sldId id="448" r:id="rId27"/>
    <p:sldId id="453" r:id="rId28"/>
    <p:sldId id="444" r:id="rId29"/>
    <p:sldId id="457" r:id="rId30"/>
    <p:sldId id="460" r:id="rId31"/>
    <p:sldId id="439" r:id="rId32"/>
    <p:sldId id="440" r:id="rId33"/>
    <p:sldId id="433" r:id="rId34"/>
    <p:sldId id="461" r:id="rId35"/>
    <p:sldId id="437" r:id="rId36"/>
    <p:sldId id="438" r:id="rId37"/>
    <p:sldId id="463" r:id="rId38"/>
    <p:sldId id="462" r:id="rId39"/>
    <p:sldId id="423" r:id="rId40"/>
    <p:sldId id="409" r:id="rId41"/>
    <p:sldId id="464" r:id="rId42"/>
    <p:sldId id="465" r:id="rId43"/>
    <p:sldId id="352" r:id="rId44"/>
    <p:sldId id="354" r:id="rId45"/>
    <p:sldId id="475" r:id="rId46"/>
    <p:sldId id="466" r:id="rId47"/>
    <p:sldId id="377" r:id="rId48"/>
    <p:sldId id="390" r:id="rId49"/>
    <p:sldId id="378" r:id="rId50"/>
    <p:sldId id="476" r:id="rId51"/>
    <p:sldId id="360" r:id="rId52"/>
    <p:sldId id="485" r:id="rId53"/>
    <p:sldId id="302" r:id="rId54"/>
    <p:sldId id="386" r:id="rId55"/>
    <p:sldId id="493" r:id="rId56"/>
    <p:sldId id="384" r:id="rId57"/>
    <p:sldId id="483" r:id="rId58"/>
    <p:sldId id="488" r:id="rId59"/>
    <p:sldId id="489" r:id="rId60"/>
    <p:sldId id="491" r:id="rId61"/>
    <p:sldId id="471" r:id="rId62"/>
    <p:sldId id="369" r:id="rId63"/>
    <p:sldId id="268" r:id="rId64"/>
    <p:sldId id="494" r:id="rId65"/>
    <p:sldId id="487" r:id="rId66"/>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hlink"/>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2400" kern="1200">
        <a:solidFill>
          <a:schemeClr val="hlink"/>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2400" kern="1200">
        <a:solidFill>
          <a:schemeClr val="hlink"/>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2400" kern="1200">
        <a:solidFill>
          <a:schemeClr val="hlink"/>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2400" kern="1200">
        <a:solidFill>
          <a:schemeClr val="hlink"/>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400" kern="1200">
        <a:solidFill>
          <a:schemeClr val="hlink"/>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400" kern="1200">
        <a:solidFill>
          <a:schemeClr val="hlink"/>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400" kern="1200">
        <a:solidFill>
          <a:schemeClr val="hlink"/>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400" kern="1200">
        <a:solidFill>
          <a:schemeClr val="hlink"/>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92D050"/>
    <a:srgbClr val="FF9900"/>
    <a:srgbClr val="7F7F7F"/>
    <a:srgbClr val="595959"/>
    <a:srgbClr val="CC6600"/>
    <a:srgbClr val="663300"/>
    <a:srgbClr val="666699"/>
    <a:srgbClr val="66FFFF"/>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4581" autoAdjust="0"/>
  </p:normalViewPr>
  <p:slideViewPr>
    <p:cSldViewPr showGuides="1">
      <p:cViewPr>
        <p:scale>
          <a:sx n="60" d="100"/>
          <a:sy n="60" d="100"/>
        </p:scale>
        <p:origin x="-1092"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effectLst/>
              </a:defRPr>
            </a:lvl1pPr>
          </a:lstStyle>
          <a:p>
            <a:pPr>
              <a:defRPr/>
            </a:pPr>
            <a:endParaRPr lang="en-US"/>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effectLst/>
              </a:defRPr>
            </a:lvl1pPr>
          </a:lstStyle>
          <a:p>
            <a:pPr>
              <a:defRPr/>
            </a:pPr>
            <a:endParaRPr lang="en-US"/>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defRPr>
            </a:lvl1pPr>
          </a:lstStyle>
          <a:p>
            <a:pPr>
              <a:defRPr/>
            </a:pPr>
            <a:endParaRPr lang="en-US"/>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defRPr>
            </a:lvl1pPr>
          </a:lstStyle>
          <a:p>
            <a:pPr>
              <a:defRPr/>
            </a:pPr>
            <a:fld id="{16BA3B2A-D163-4C40-828E-3D6EA93AE422}" type="slidenum">
              <a:rPr lang="en-US"/>
              <a:pPr>
                <a:defRPr/>
              </a:pPr>
              <a:t>‹N›</a:t>
            </a:fld>
            <a:endParaRPr lang="en-US"/>
          </a:p>
        </p:txBody>
      </p:sp>
    </p:spTree>
    <p:extLst>
      <p:ext uri="{BB962C8B-B14F-4D97-AF65-F5344CB8AC3E}">
        <p14:creationId xmlns="" xmlns:p14="http://schemas.microsoft.com/office/powerpoint/2010/main" val="3553503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effectLst/>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effectLst/>
              </a:defRPr>
            </a:lvl1pPr>
          </a:lstStyle>
          <a:p>
            <a:pPr>
              <a:defRPr/>
            </a:pPr>
            <a:endParaRPr lang="en-US"/>
          </a:p>
        </p:txBody>
      </p:sp>
      <p:sp>
        <p:nvSpPr>
          <p:cNvPr id="109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Fare clic per modificare gli stili del testo dello schema</a:t>
            </a:r>
          </a:p>
          <a:p>
            <a:pPr lvl="1"/>
            <a:r>
              <a:rPr lang="en-US" noProof="0" smtClean="0"/>
              <a:t>Secondo livello</a:t>
            </a:r>
          </a:p>
          <a:p>
            <a:pPr lvl="2"/>
            <a:r>
              <a:rPr lang="en-US" noProof="0" smtClean="0"/>
              <a:t>Terzo livello</a:t>
            </a:r>
          </a:p>
          <a:p>
            <a:pPr lvl="3"/>
            <a:r>
              <a:rPr lang="en-US" noProof="0" smtClean="0"/>
              <a:t>Quarto livello</a:t>
            </a:r>
          </a:p>
          <a:p>
            <a:pPr lvl="4"/>
            <a:r>
              <a:rPr lang="en-US" noProof="0" smtClean="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defRPr>
            </a:lvl1pPr>
          </a:lstStyle>
          <a:p>
            <a:pPr>
              <a:defRPr/>
            </a:pPr>
            <a:fld id="{E88E3DDE-E254-4B51-8A6A-0CF880D144B6}" type="slidenum">
              <a:rPr lang="en-US"/>
              <a:pPr>
                <a:defRPr/>
              </a:pPr>
              <a:t>‹N›</a:t>
            </a:fld>
            <a:endParaRPr lang="en-US"/>
          </a:p>
        </p:txBody>
      </p:sp>
    </p:spTree>
    <p:extLst>
      <p:ext uri="{BB962C8B-B14F-4D97-AF65-F5344CB8AC3E}">
        <p14:creationId xmlns="" xmlns:p14="http://schemas.microsoft.com/office/powerpoint/2010/main" val="4110248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CE9A76FC-3079-4A5C-8126-42E60545F760}" type="slidenum">
              <a:rPr lang="en-US" sz="1200" smtClean="0">
                <a:solidFill>
                  <a:schemeClr val="tx1"/>
                </a:solidFill>
              </a:rPr>
              <a:pPr/>
              <a:t>1</a:t>
            </a:fld>
            <a:endParaRPr lang="en-US" sz="1200" smtClean="0">
              <a:solidFill>
                <a:schemeClr val="tx1"/>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21AE5-516F-48BF-B164-3C78980EC15B}" type="slidenum">
              <a:rPr lang="en-US"/>
              <a:pPr/>
              <a:t>35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C431E-E9A1-43D6-9731-F845391E917F}" type="slidenum">
              <a:rPr lang="en-US"/>
              <a:pPr/>
              <a:t>36</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E995A-A369-4E50-93E1-57512A97294B}" type="slidenum">
              <a:rPr lang="en-US"/>
              <a:pPr/>
              <a:t>37</a:t>
            </a:fld>
            <a:endParaRPr lang="en-US"/>
          </a:p>
        </p:txBody>
      </p:sp>
      <p:sp>
        <p:nvSpPr>
          <p:cNvPr id="4608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156FE018-5494-4E20-93F0-CE72CDC3FBC4}" type="slidenum">
              <a:rPr lang="en-US" sz="1200" smtClean="0">
                <a:solidFill>
                  <a:schemeClr val="tx1"/>
                </a:solidFill>
              </a:rPr>
              <a:pPr/>
              <a:t>41</a:t>
            </a:fld>
            <a:endParaRPr lang="en-US" sz="1200" smtClean="0">
              <a:solidFill>
                <a:schemeClr val="tx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it-IT" smtClean="0"/>
              <a:t>cores investigations more detailed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76D00043-BADA-4ADD-BC72-45B11BB07D63}" type="slidenum">
              <a:rPr lang="en-US" sz="1200" smtClean="0">
                <a:solidFill>
                  <a:schemeClr val="tx1"/>
                </a:solidFill>
              </a:rPr>
              <a:pPr/>
              <a:t>51</a:t>
            </a:fld>
            <a:endParaRPr lang="en-US" sz="1200" smtClean="0">
              <a:solidFill>
                <a:schemeClr val="tx1"/>
              </a:solidFill>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solidFill>
                  <a:schemeClr val="tx1"/>
                </a:solidFill>
                <a:effectLst/>
              </a:rPr>
              <a:t>esempio </a:t>
            </a:r>
            <a:r>
              <a:rPr lang="it-IT" dirty="0" err="1" smtClean="0">
                <a:solidFill>
                  <a:schemeClr val="tx1"/>
                </a:solidFill>
                <a:effectLst/>
              </a:rPr>
              <a:t>bibmo</a:t>
            </a:r>
            <a:r>
              <a:rPr lang="it-IT" dirty="0" smtClean="0">
                <a:solidFill>
                  <a:schemeClr val="tx1"/>
                </a:solidFill>
                <a:effectLst/>
              </a:rPr>
              <a:t> che si brucia il dito toccando la pentola calda. tocco l a pentola, mi faccio male </a:t>
            </a:r>
            <a:r>
              <a:rPr lang="it-IT" dirty="0" err="1" smtClean="0">
                <a:solidFill>
                  <a:schemeClr val="tx1"/>
                </a:solidFill>
                <a:effectLst/>
              </a:rPr>
              <a:t>perche</a:t>
            </a:r>
            <a:r>
              <a:rPr lang="it-IT" dirty="0" smtClean="0">
                <a:solidFill>
                  <a:schemeClr val="tx1"/>
                </a:solidFill>
                <a:effectLst/>
              </a:rPr>
              <a:t>’ mi brucio, se tocco mi brucio, uso un panno per prendere la pentola .</a:t>
            </a:r>
          </a:p>
          <a:p>
            <a:r>
              <a:rPr lang="en-US" dirty="0" smtClean="0">
                <a:solidFill>
                  <a:schemeClr val="tx1"/>
                </a:solidFill>
                <a:effectLst/>
              </a:rPr>
              <a:t>Because natural events are so variable, </a:t>
            </a:r>
            <a:endParaRPr lang="it-IT" dirty="0"/>
          </a:p>
        </p:txBody>
      </p:sp>
      <p:sp>
        <p:nvSpPr>
          <p:cNvPr id="4" name="Segnaposto numero diapositiva 3"/>
          <p:cNvSpPr>
            <a:spLocks noGrp="1"/>
          </p:cNvSpPr>
          <p:nvPr>
            <p:ph type="sldNum" sz="quarter" idx="10"/>
          </p:nvPr>
        </p:nvSpPr>
        <p:spPr/>
        <p:txBody>
          <a:bodyPr/>
          <a:lstStyle/>
          <a:p>
            <a:pPr>
              <a:defRPr/>
            </a:pPr>
            <a:fld id="{E88E3DDE-E254-4B51-8A6A-0CF880D144B6}" type="slidenum">
              <a:rPr lang="en-US" smtClean="0"/>
              <a:pPr>
                <a:defRPr/>
              </a:pPr>
              <a:t>62</a:t>
            </a:fld>
            <a:endParaRPr lang="en-US"/>
          </a:p>
        </p:txBody>
      </p:sp>
    </p:spTree>
    <p:extLst>
      <p:ext uri="{BB962C8B-B14F-4D97-AF65-F5344CB8AC3E}">
        <p14:creationId xmlns="" xmlns:p14="http://schemas.microsoft.com/office/powerpoint/2010/main" val="328996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solidFill>
                  <a:schemeClr val="tx1"/>
                </a:solidFill>
                <a:effectLst/>
              </a:rPr>
              <a:t>esempio </a:t>
            </a:r>
            <a:r>
              <a:rPr lang="it-IT" dirty="0" err="1" smtClean="0">
                <a:solidFill>
                  <a:schemeClr val="tx1"/>
                </a:solidFill>
                <a:effectLst/>
              </a:rPr>
              <a:t>bibmo</a:t>
            </a:r>
            <a:r>
              <a:rPr lang="it-IT" dirty="0" smtClean="0">
                <a:solidFill>
                  <a:schemeClr val="tx1"/>
                </a:solidFill>
                <a:effectLst/>
              </a:rPr>
              <a:t> che si brucia il dito toccando la pentola calda. tocco l a pentola, mi faccio male </a:t>
            </a:r>
            <a:r>
              <a:rPr lang="it-IT" dirty="0" err="1" smtClean="0">
                <a:solidFill>
                  <a:schemeClr val="tx1"/>
                </a:solidFill>
                <a:effectLst/>
              </a:rPr>
              <a:t>perche</a:t>
            </a:r>
            <a:r>
              <a:rPr lang="it-IT" dirty="0" smtClean="0">
                <a:solidFill>
                  <a:schemeClr val="tx1"/>
                </a:solidFill>
                <a:effectLst/>
              </a:rPr>
              <a:t>’ mi brucio, se tocco mi brucio, uso un panno per prendere la pentola .</a:t>
            </a:r>
          </a:p>
          <a:p>
            <a:r>
              <a:rPr lang="en-US" dirty="0" smtClean="0">
                <a:solidFill>
                  <a:schemeClr val="tx1"/>
                </a:solidFill>
                <a:effectLst/>
              </a:rPr>
              <a:t>Because natural events are so variable, </a:t>
            </a:r>
            <a:endParaRPr lang="it-IT" dirty="0"/>
          </a:p>
        </p:txBody>
      </p:sp>
      <p:sp>
        <p:nvSpPr>
          <p:cNvPr id="4" name="Segnaposto numero diapositiva 3"/>
          <p:cNvSpPr>
            <a:spLocks noGrp="1"/>
          </p:cNvSpPr>
          <p:nvPr>
            <p:ph type="sldNum" sz="quarter" idx="10"/>
          </p:nvPr>
        </p:nvSpPr>
        <p:spPr/>
        <p:txBody>
          <a:bodyPr/>
          <a:lstStyle/>
          <a:p>
            <a:pPr>
              <a:defRPr/>
            </a:pPr>
            <a:fld id="{E88E3DDE-E254-4B51-8A6A-0CF880D144B6}" type="slidenum">
              <a:rPr lang="en-US" smtClean="0"/>
              <a:pPr>
                <a:defRPr/>
              </a:pPr>
              <a:t>3</a:t>
            </a:fld>
            <a:endParaRPr lang="en-US"/>
          </a:p>
        </p:txBody>
      </p:sp>
    </p:spTree>
    <p:extLst>
      <p:ext uri="{BB962C8B-B14F-4D97-AF65-F5344CB8AC3E}">
        <p14:creationId xmlns="" xmlns:p14="http://schemas.microsoft.com/office/powerpoint/2010/main" val="328996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472BE968-0F30-4822-863A-5FE5F6B58CBF}" type="slidenum">
              <a:rPr lang="en-US" sz="1200" smtClean="0">
                <a:solidFill>
                  <a:schemeClr val="tx1"/>
                </a:solidFill>
              </a:rPr>
              <a:pPr/>
              <a:t>5</a:t>
            </a:fld>
            <a:endParaRPr lang="en-US" sz="1200" smtClean="0">
              <a:solidFill>
                <a:schemeClr val="tx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472BE968-0F30-4822-863A-5FE5F6B58CBF}" type="slidenum">
              <a:rPr lang="en-US" sz="1200" smtClean="0">
                <a:solidFill>
                  <a:schemeClr val="tx1"/>
                </a:solidFill>
              </a:rPr>
              <a:pPr/>
              <a:t>6</a:t>
            </a:fld>
            <a:endParaRPr lang="en-US" sz="1200" smtClean="0">
              <a:solidFill>
                <a:schemeClr val="tx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472BE968-0F30-4822-863A-5FE5F6B58CBF}" type="slidenum">
              <a:rPr lang="en-US" sz="1200" smtClean="0">
                <a:solidFill>
                  <a:schemeClr val="tx1"/>
                </a:solidFill>
              </a:rPr>
              <a:pPr/>
              <a:t>7</a:t>
            </a:fld>
            <a:endParaRPr lang="en-US" sz="1200" smtClean="0">
              <a:solidFill>
                <a:schemeClr val="tx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472BE968-0F30-4822-863A-5FE5F6B58CBF}" type="slidenum">
              <a:rPr lang="en-US" sz="1200" smtClean="0">
                <a:solidFill>
                  <a:schemeClr val="tx1"/>
                </a:solidFill>
              </a:rPr>
              <a:pPr/>
              <a:t>8</a:t>
            </a:fld>
            <a:endParaRPr lang="en-US" sz="1200" smtClean="0">
              <a:solidFill>
                <a:schemeClr val="tx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fld id="{36032D7B-A613-47FC-9CB4-49D6D697BA82}" type="slidenum">
              <a:rPr lang="en-US" sz="1200" smtClean="0">
                <a:solidFill>
                  <a:schemeClr val="tx1"/>
                </a:solidFill>
              </a:rPr>
              <a:pPr/>
              <a:t>20</a:t>
            </a:fld>
            <a:endParaRPr lang="en-US" sz="1200" smtClean="0">
              <a:solidFill>
                <a:schemeClr val="tx1"/>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fld id="{212C6462-A188-41BC-B420-3C442DA6313F}" type="slidenum">
              <a:rPr lang="en-US" sz="1300"/>
              <a:pPr/>
              <a:t>27</a:t>
            </a:fld>
            <a:endParaRPr lang="en-US" sz="13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pitchFamily="18" charset="0"/>
              </a:rPr>
              <a:t>The Carboneras Fault offshore (100 km long) was first mapped using swath-bathymetry, sidescan sonar TOBI and parametric echosounder during the HITS-2001 cruise (Fig. 1). We imaged seafloor ruptures, deflected channels, pressure ridges, water gaps and push-ups, typically found on active transpressional fault systems. The observed segmentation allowed us to know that the fault is capable of generating up to Mw 7.4 earthquakes (Gràcia et al., 2006). </a:t>
            </a:r>
            <a:endParaRPr lang="en-GB" smtClean="0">
              <a:latin typeface="Helvetica" charset="0"/>
              <a:cs typeface="Helvetic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fld id="{212C6462-A188-41BC-B420-3C442DA6313F}" type="slidenum">
              <a:rPr lang="en-US" sz="1300"/>
              <a:pPr/>
              <a:t>28</a:t>
            </a:fld>
            <a:endParaRPr lang="en-US" sz="13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pitchFamily="18" charset="0"/>
              </a:rPr>
              <a:t>The Carboneras Fault offshore (100 km long) was first mapped using swath-bathymetry, sidescan sonar TOBI and parametric echosounder during the HITS-2001 cruise (Fig. 1). We imaged seafloor ruptures, deflected channels, pressure ridges, water gaps and push-ups, typically found on active transpressional fault systems. The observed segmentation allowed us to know that the fault is capable of generating up to Mw 7.4 earthquakes (Gràcia et al., 2006). </a:t>
            </a:r>
            <a:endParaRPr lang="en-GB" smtClean="0">
              <a:latin typeface="Helvetica" charset="0"/>
              <a:cs typeface="Helvetic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AA4ADF4-222F-4175-8C19-DD15C4C4F20A}"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1A38C7-22AF-4218-BC19-0DA32E5EE9FB}" type="slidenum">
              <a:rPr lang="it-IT"/>
              <a:pPr>
                <a:defRPr/>
              </a:pPr>
              <a:t>‹N›</a:t>
            </a:fld>
            <a:endParaRPr lang="it-IT"/>
          </a:p>
        </p:txBody>
      </p:sp>
    </p:spTree>
    <p:extLst>
      <p:ext uri="{BB962C8B-B14F-4D97-AF65-F5344CB8AC3E}">
        <p14:creationId xmlns="" xmlns:p14="http://schemas.microsoft.com/office/powerpoint/2010/main" val="378008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E9C2DB5-AD34-4C89-91AC-ECE2194AACEC}"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5DCED4A-C2F9-4E2C-8650-23EBA73AED73}" type="slidenum">
              <a:rPr lang="it-IT"/>
              <a:pPr>
                <a:defRPr/>
              </a:pPr>
              <a:t>‹N›</a:t>
            </a:fld>
            <a:endParaRPr lang="it-IT"/>
          </a:p>
        </p:txBody>
      </p:sp>
    </p:spTree>
    <p:extLst>
      <p:ext uri="{BB962C8B-B14F-4D97-AF65-F5344CB8AC3E}">
        <p14:creationId xmlns="" xmlns:p14="http://schemas.microsoft.com/office/powerpoint/2010/main" val="108139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75B571-8B46-4CA6-8518-A9E2BA4DFF79}"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5E52D5D-0E00-41C3-A9B8-33969AF15FD6}" type="slidenum">
              <a:rPr lang="it-IT"/>
              <a:pPr>
                <a:defRPr/>
              </a:pPr>
              <a:t>‹N›</a:t>
            </a:fld>
            <a:endParaRPr lang="it-IT"/>
          </a:p>
        </p:txBody>
      </p:sp>
    </p:spTree>
    <p:extLst>
      <p:ext uri="{BB962C8B-B14F-4D97-AF65-F5344CB8AC3E}">
        <p14:creationId xmlns="" xmlns:p14="http://schemas.microsoft.com/office/powerpoint/2010/main" val="139780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a:p>
            <a:pPr>
              <a:defRPr/>
            </a:pPr>
            <a:r>
              <a:rPr lang="it-IT"/>
              <a:t>VII Congreso Geologico de Espa</a:t>
            </a:r>
            <a:r>
              <a:rPr lang="en-US">
                <a:cs typeface="Arial" charset="0"/>
              </a:rPr>
              <a:t>ñ</a:t>
            </a:r>
            <a:r>
              <a:rPr lang="it-IT"/>
              <a:t>a Las Palmas 11-18 July 2008</a:t>
            </a:r>
          </a:p>
        </p:txBody>
      </p:sp>
    </p:spTree>
    <p:extLst>
      <p:ext uri="{BB962C8B-B14F-4D97-AF65-F5344CB8AC3E}">
        <p14:creationId xmlns="" xmlns:p14="http://schemas.microsoft.com/office/powerpoint/2010/main" val="22402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a:p>
            <a:pPr>
              <a:defRPr/>
            </a:pPr>
            <a:r>
              <a:rPr lang="it-IT"/>
              <a:t>VII Congreso Geologico de Espa</a:t>
            </a:r>
            <a:r>
              <a:rPr lang="en-US">
                <a:cs typeface="Arial" charset="0"/>
              </a:rPr>
              <a:t>ñ</a:t>
            </a:r>
            <a:r>
              <a:rPr lang="it-IT"/>
              <a:t>a Las Palmas 11-18 July 2008</a:t>
            </a:r>
          </a:p>
        </p:txBody>
      </p:sp>
    </p:spTree>
    <p:extLst>
      <p:ext uri="{BB962C8B-B14F-4D97-AF65-F5344CB8AC3E}">
        <p14:creationId xmlns="" xmlns:p14="http://schemas.microsoft.com/office/powerpoint/2010/main" val="283509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5" name="Titolo 4"/>
          <p:cNvSpPr>
            <a:spLocks noGrp="1"/>
          </p:cNvSpPr>
          <p:nvPr>
            <p:ph type="title"/>
          </p:nvPr>
        </p:nvSpPr>
        <p:spPr>
          <a:xfrm>
            <a:off x="755576" y="1628800"/>
            <a:ext cx="8229600" cy="1143000"/>
          </a:xfrm>
          <a:prstGeom prst="rect">
            <a:avLst/>
          </a:prstGeom>
        </p:spPr>
        <p:txBody>
          <a:bodyPr/>
          <a:lstStyle/>
          <a:p>
            <a:r>
              <a:rPr lang="it-IT" dirty="0" smtClean="0"/>
              <a:t>Fare clic per modificare lo stile del titolo</a:t>
            </a:r>
            <a:endParaRPr lang="it-IT" dirty="0"/>
          </a:p>
        </p:txBody>
      </p:sp>
    </p:spTree>
    <p:extLst>
      <p:ext uri="{BB962C8B-B14F-4D97-AF65-F5344CB8AC3E}">
        <p14:creationId xmlns="" xmlns:p14="http://schemas.microsoft.com/office/powerpoint/2010/main" val="773534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DB7DA36-B8BD-4364-A83C-67E2DA62B517}"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B6E9C8C-B101-43D7-A0A8-37C597F3C514}" type="slidenum">
              <a:rPr lang="it-IT"/>
              <a:pPr>
                <a:defRPr/>
              </a:pPr>
              <a:t>‹N›</a:t>
            </a:fld>
            <a:endParaRPr lang="it-IT"/>
          </a:p>
        </p:txBody>
      </p:sp>
    </p:spTree>
    <p:extLst>
      <p:ext uri="{BB962C8B-B14F-4D97-AF65-F5344CB8AC3E}">
        <p14:creationId xmlns="" xmlns:p14="http://schemas.microsoft.com/office/powerpoint/2010/main" val="2864244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4EE0540-C068-45E9-9A74-2500A059524D}"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568A617-2FF2-482C-97D7-66779FA239CA}" type="slidenum">
              <a:rPr lang="it-IT"/>
              <a:pPr>
                <a:defRPr/>
              </a:pPr>
              <a:t>‹N›</a:t>
            </a:fld>
            <a:endParaRPr lang="it-IT"/>
          </a:p>
        </p:txBody>
      </p:sp>
      <p:pic>
        <p:nvPicPr>
          <p:cNvPr id="155651" name="Picture 3"/>
          <p:cNvPicPr>
            <a:picLocks noChangeAspect="1" noChangeArrowheads="1"/>
          </p:cNvPicPr>
          <p:nvPr userDrawn="1"/>
        </p:nvPicPr>
        <p:blipFill>
          <a:blip r:embed="rId2" cstate="print">
            <a:extLst>
              <a:ext uri="{28A0092B-C50C-407E-A947-70E740481C1C}">
                <a14:useLocalDpi xmlns="" xmlns:a14="http://schemas.microsoft.com/office/drawing/2010/main"/>
              </a:ext>
            </a:extLst>
          </a:blip>
          <a:srcRect/>
          <a:stretch>
            <a:fillRect/>
          </a:stretch>
        </p:blipFill>
        <p:spPr bwMode="auto">
          <a:xfrm>
            <a:off x="0" y="6198910"/>
            <a:ext cx="9144000" cy="659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402717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77A4D7A-B2B1-40FE-B745-113A939EF299}"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0E9B95-60AC-48AA-A492-A89D3C9B5912}" type="slidenum">
              <a:rPr lang="it-IT"/>
              <a:pPr>
                <a:defRPr/>
              </a:pPr>
              <a:t>‹N›</a:t>
            </a:fld>
            <a:endParaRPr lang="it-IT"/>
          </a:p>
        </p:txBody>
      </p:sp>
    </p:spTree>
    <p:extLst>
      <p:ext uri="{BB962C8B-B14F-4D97-AF65-F5344CB8AC3E}">
        <p14:creationId xmlns="" xmlns:p14="http://schemas.microsoft.com/office/powerpoint/2010/main" val="213870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99BB444-7E51-4486-92C9-4959BDD5F48D}" type="datetimeFigureOut">
              <a:rPr lang="it-IT"/>
              <a:pPr>
                <a:defRPr/>
              </a:pPr>
              <a:t>27/11/2011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348F66B-0A59-46D6-8C03-BE94958FF540}" type="slidenum">
              <a:rPr lang="it-IT"/>
              <a:pPr>
                <a:defRPr/>
              </a:pPr>
              <a:t>‹N›</a:t>
            </a:fld>
            <a:endParaRPr lang="it-IT"/>
          </a:p>
        </p:txBody>
      </p:sp>
    </p:spTree>
    <p:extLst>
      <p:ext uri="{BB962C8B-B14F-4D97-AF65-F5344CB8AC3E}">
        <p14:creationId xmlns="" xmlns:p14="http://schemas.microsoft.com/office/powerpoint/2010/main" val="338301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232C8ED-B940-4F67-B99B-D8656CCD73E7}" type="datetimeFigureOut">
              <a:rPr lang="it-IT"/>
              <a:pPr>
                <a:defRPr/>
              </a:pPr>
              <a:t>27/11/2011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5BE07FE-91B0-414F-8C79-C488C61683AE}" type="slidenum">
              <a:rPr lang="it-IT"/>
              <a:pPr>
                <a:defRPr/>
              </a:pPr>
              <a:t>‹N›</a:t>
            </a:fld>
            <a:endParaRPr lang="it-IT"/>
          </a:p>
        </p:txBody>
      </p:sp>
    </p:spTree>
    <p:extLst>
      <p:ext uri="{BB962C8B-B14F-4D97-AF65-F5344CB8AC3E}">
        <p14:creationId xmlns="" xmlns:p14="http://schemas.microsoft.com/office/powerpoint/2010/main" val="3250630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6EE3900-4562-4F34-9075-B7BDCA84F168}"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9978D78-9786-460B-998A-24538D8EB4D3}" type="slidenum">
              <a:rPr lang="it-IT"/>
              <a:pPr>
                <a:defRPr/>
              </a:pPr>
              <a:t>‹N›</a:t>
            </a:fld>
            <a:endParaRPr lang="it-IT"/>
          </a:p>
        </p:txBody>
      </p:sp>
    </p:spTree>
    <p:extLst>
      <p:ext uri="{BB962C8B-B14F-4D97-AF65-F5344CB8AC3E}">
        <p14:creationId xmlns="" xmlns:p14="http://schemas.microsoft.com/office/powerpoint/2010/main" val="1409137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C0F577F-84D8-4D6D-90F3-6BA99269DED1}" type="datetimeFigureOut">
              <a:rPr lang="it-IT"/>
              <a:pPr>
                <a:defRPr/>
              </a:pPr>
              <a:t>27/11/2011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7A7C5077-B1A0-49B4-B283-AF2600FEBD6E}" type="slidenum">
              <a:rPr lang="it-IT"/>
              <a:pPr>
                <a:defRPr/>
              </a:pPr>
              <a:t>‹N›</a:t>
            </a:fld>
            <a:endParaRPr lang="it-IT"/>
          </a:p>
        </p:txBody>
      </p:sp>
    </p:spTree>
    <p:extLst>
      <p:ext uri="{BB962C8B-B14F-4D97-AF65-F5344CB8AC3E}">
        <p14:creationId xmlns="" xmlns:p14="http://schemas.microsoft.com/office/powerpoint/2010/main" val="460655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4"/>
          <p:cNvSpPr>
            <a:spLocks noGrp="1"/>
          </p:cNvSpPr>
          <p:nvPr>
            <p:ph type="ftr" sz="quarter" idx="11"/>
          </p:nvPr>
        </p:nvSpPr>
        <p:spPr>
          <a:xfrm>
            <a:off x="251520" y="6381328"/>
            <a:ext cx="8784976" cy="365125"/>
          </a:xfrm>
        </p:spPr>
        <p:txBody>
          <a:bodyPr/>
          <a:lstStyle>
            <a:lvl1pPr>
              <a:defRPr/>
            </a:lvl1pPr>
          </a:lstStyle>
          <a:p>
            <a:pPr>
              <a:defRPr/>
            </a:pPr>
            <a:r>
              <a:rPr lang="it-IT" dirty="0" smtClean="0"/>
              <a:t>Understanding Extreme Geohazards</a:t>
            </a:r>
            <a:endParaRPr lang="it-IT" dirty="0"/>
          </a:p>
        </p:txBody>
      </p:sp>
    </p:spTree>
    <p:extLst>
      <p:ext uri="{BB962C8B-B14F-4D97-AF65-F5344CB8AC3E}">
        <p14:creationId xmlns="" xmlns:p14="http://schemas.microsoft.com/office/powerpoint/2010/main" val="1825210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8634DFD-4AD2-4BF1-9FF1-E6C9C534A8F7}" type="datetimeFigureOut">
              <a:rPr lang="it-IT"/>
              <a:pPr>
                <a:defRPr/>
              </a:pPr>
              <a:t>27/11/2011</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dirty="0"/>
          </a:p>
        </p:txBody>
      </p:sp>
      <p:sp>
        <p:nvSpPr>
          <p:cNvPr id="7" name="Segnaposto numero diapositiva 5"/>
          <p:cNvSpPr>
            <a:spLocks noGrp="1"/>
          </p:cNvSpPr>
          <p:nvPr>
            <p:ph type="sldNum" sz="quarter" idx="12"/>
          </p:nvPr>
        </p:nvSpPr>
        <p:spPr/>
        <p:txBody>
          <a:bodyPr/>
          <a:lstStyle>
            <a:lvl1pPr>
              <a:defRPr/>
            </a:lvl1pPr>
          </a:lstStyle>
          <a:p>
            <a:pPr>
              <a:defRPr/>
            </a:pPr>
            <a:fld id="{286584EA-02DA-4B2F-9B0E-6A02F9E2EC4F}" type="slidenum">
              <a:rPr lang="it-IT"/>
              <a:pPr>
                <a:defRPr/>
              </a:pPr>
              <a:t>‹N›</a:t>
            </a:fld>
            <a:endParaRPr lang="it-IT" dirty="0"/>
          </a:p>
        </p:txBody>
      </p:sp>
    </p:spTree>
    <p:extLst>
      <p:ext uri="{BB962C8B-B14F-4D97-AF65-F5344CB8AC3E}">
        <p14:creationId xmlns="" xmlns:p14="http://schemas.microsoft.com/office/powerpoint/2010/main" val="179319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D698A07-2F7E-4BD2-8DE3-F7F09844F041}" type="datetimeFigureOut">
              <a:rPr lang="it-IT"/>
              <a:pPr>
                <a:defRPr/>
              </a:pPr>
              <a:t>27/11/2011</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dirty="0"/>
          </a:p>
        </p:txBody>
      </p:sp>
      <p:sp>
        <p:nvSpPr>
          <p:cNvPr id="7" name="Segnaposto numero diapositiva 5"/>
          <p:cNvSpPr>
            <a:spLocks noGrp="1"/>
          </p:cNvSpPr>
          <p:nvPr>
            <p:ph type="sldNum" sz="quarter" idx="12"/>
          </p:nvPr>
        </p:nvSpPr>
        <p:spPr/>
        <p:txBody>
          <a:bodyPr/>
          <a:lstStyle>
            <a:lvl1pPr>
              <a:defRPr/>
            </a:lvl1pPr>
          </a:lstStyle>
          <a:p>
            <a:pPr>
              <a:defRPr/>
            </a:pPr>
            <a:fld id="{D61B9961-416C-4A70-96EE-7B1850200604}" type="slidenum">
              <a:rPr lang="it-IT"/>
              <a:pPr>
                <a:defRPr/>
              </a:pPr>
              <a:t>‹N›</a:t>
            </a:fld>
            <a:endParaRPr lang="it-IT" dirty="0"/>
          </a:p>
        </p:txBody>
      </p:sp>
    </p:spTree>
    <p:extLst>
      <p:ext uri="{BB962C8B-B14F-4D97-AF65-F5344CB8AC3E}">
        <p14:creationId xmlns="" xmlns:p14="http://schemas.microsoft.com/office/powerpoint/2010/main" val="4110222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0A46903-BCFD-4E44-B983-A9876F0A24FC}" type="datetimeFigureOut">
              <a:rPr lang="it-IT"/>
              <a:pPr>
                <a:defRPr/>
              </a:pPr>
              <a:t>27/11/2011</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dirty="0"/>
          </a:p>
        </p:txBody>
      </p:sp>
      <p:sp>
        <p:nvSpPr>
          <p:cNvPr id="6" name="Segnaposto numero diapositiva 5"/>
          <p:cNvSpPr>
            <a:spLocks noGrp="1"/>
          </p:cNvSpPr>
          <p:nvPr>
            <p:ph type="sldNum" sz="quarter" idx="12"/>
          </p:nvPr>
        </p:nvSpPr>
        <p:spPr/>
        <p:txBody>
          <a:bodyPr/>
          <a:lstStyle>
            <a:lvl1pPr>
              <a:defRPr/>
            </a:lvl1pPr>
          </a:lstStyle>
          <a:p>
            <a:pPr>
              <a:defRPr/>
            </a:pPr>
            <a:fld id="{657DE104-9D77-4725-9657-50D8E1A50785}" type="slidenum">
              <a:rPr lang="it-IT"/>
              <a:pPr>
                <a:defRPr/>
              </a:pPr>
              <a:t>‹N›</a:t>
            </a:fld>
            <a:endParaRPr lang="it-IT" dirty="0"/>
          </a:p>
        </p:txBody>
      </p:sp>
    </p:spTree>
    <p:extLst>
      <p:ext uri="{BB962C8B-B14F-4D97-AF65-F5344CB8AC3E}">
        <p14:creationId xmlns="" xmlns:p14="http://schemas.microsoft.com/office/powerpoint/2010/main" val="2051876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7FC97E5-C1C0-4FE5-8E13-FCC8CDF62E94}" type="datetimeFigureOut">
              <a:rPr lang="it-IT"/>
              <a:pPr>
                <a:defRPr/>
              </a:pPr>
              <a:t>27/11/2011</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dirty="0"/>
          </a:p>
        </p:txBody>
      </p:sp>
      <p:sp>
        <p:nvSpPr>
          <p:cNvPr id="6" name="Segnaposto numero diapositiva 5"/>
          <p:cNvSpPr>
            <a:spLocks noGrp="1"/>
          </p:cNvSpPr>
          <p:nvPr>
            <p:ph type="sldNum" sz="quarter" idx="12"/>
          </p:nvPr>
        </p:nvSpPr>
        <p:spPr/>
        <p:txBody>
          <a:bodyPr/>
          <a:lstStyle>
            <a:lvl1pPr>
              <a:defRPr/>
            </a:lvl1pPr>
          </a:lstStyle>
          <a:p>
            <a:pPr>
              <a:defRPr/>
            </a:pPr>
            <a:fld id="{7C8FC0E0-4053-452B-9E28-097E7E63F6EC}" type="slidenum">
              <a:rPr lang="it-IT"/>
              <a:pPr>
                <a:defRPr/>
              </a:pPr>
              <a:t>‹N›</a:t>
            </a:fld>
            <a:endParaRPr lang="it-IT" dirty="0"/>
          </a:p>
        </p:txBody>
      </p:sp>
    </p:spTree>
    <p:extLst>
      <p:ext uri="{BB962C8B-B14F-4D97-AF65-F5344CB8AC3E}">
        <p14:creationId xmlns="" xmlns:p14="http://schemas.microsoft.com/office/powerpoint/2010/main" val="3007854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1E20EC4-9869-43C0-885C-DEF41490EC52}" type="datetimeFigureOut">
              <a:rPr lang="it-IT"/>
              <a:pPr>
                <a:defRPr/>
              </a:pPr>
              <a:t>27/11/2011</a:t>
            </a:fld>
            <a:endParaRPr lang="it-IT" dirty="0"/>
          </a:p>
        </p:txBody>
      </p:sp>
      <p:sp>
        <p:nvSpPr>
          <p:cNvPr id="4" name="Segnaposto piè di pagina 4"/>
          <p:cNvSpPr>
            <a:spLocks noGrp="1"/>
          </p:cNvSpPr>
          <p:nvPr>
            <p:ph type="ftr" sz="quarter" idx="11"/>
          </p:nvPr>
        </p:nvSpPr>
        <p:spPr/>
        <p:txBody>
          <a:bodyPr/>
          <a:lstStyle>
            <a:lvl1pPr>
              <a:defRPr/>
            </a:lvl1pPr>
          </a:lstStyle>
          <a:p>
            <a:pPr>
              <a:defRPr/>
            </a:pPr>
            <a:endParaRPr lang="it-IT" dirty="0"/>
          </a:p>
        </p:txBody>
      </p:sp>
      <p:sp>
        <p:nvSpPr>
          <p:cNvPr id="5" name="Segnaposto numero diapositiva 5"/>
          <p:cNvSpPr>
            <a:spLocks noGrp="1"/>
          </p:cNvSpPr>
          <p:nvPr>
            <p:ph type="sldNum" sz="quarter" idx="12"/>
          </p:nvPr>
        </p:nvSpPr>
        <p:spPr/>
        <p:txBody>
          <a:bodyPr/>
          <a:lstStyle>
            <a:lvl1pPr>
              <a:defRPr/>
            </a:lvl1pPr>
          </a:lstStyle>
          <a:p>
            <a:pPr>
              <a:defRPr/>
            </a:pPr>
            <a:fld id="{54F026BE-DC85-4A01-B1EE-47537EAF7EE8}" type="slidenum">
              <a:rPr lang="it-IT"/>
              <a:pPr>
                <a:defRPr/>
              </a:pPr>
              <a:t>‹N›</a:t>
            </a:fld>
            <a:endParaRPr lang="it-IT" dirty="0"/>
          </a:p>
        </p:txBody>
      </p:sp>
    </p:spTree>
    <p:extLst>
      <p:ext uri="{BB962C8B-B14F-4D97-AF65-F5344CB8AC3E}">
        <p14:creationId xmlns="" xmlns:p14="http://schemas.microsoft.com/office/powerpoint/2010/main" val="2838942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a:p>
            <a:pPr>
              <a:defRPr/>
            </a:pPr>
            <a:r>
              <a:rPr lang="it-IT"/>
              <a:t>VII Congreso Geologico de Espa</a:t>
            </a:r>
            <a:r>
              <a:rPr lang="en-US">
                <a:cs typeface="Arial" charset="0"/>
              </a:rPr>
              <a:t>ñ</a:t>
            </a:r>
            <a:r>
              <a:rPr lang="it-IT"/>
              <a:t>a Las Palmas 11-18 July 2008</a:t>
            </a:r>
          </a:p>
        </p:txBody>
      </p:sp>
    </p:spTree>
    <p:extLst>
      <p:ext uri="{BB962C8B-B14F-4D97-AF65-F5344CB8AC3E}">
        <p14:creationId xmlns="" xmlns:p14="http://schemas.microsoft.com/office/powerpoint/2010/main" val="2835098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dirty="0"/>
          </a:p>
          <a:p>
            <a:pPr>
              <a:defRPr/>
            </a:pPr>
            <a:r>
              <a:rPr lang="it-IT" dirty="0"/>
              <a:t>VII </a:t>
            </a:r>
            <a:r>
              <a:rPr lang="it-IT" dirty="0" err="1"/>
              <a:t>Congreso</a:t>
            </a:r>
            <a:r>
              <a:rPr lang="it-IT" dirty="0"/>
              <a:t> Geologico de </a:t>
            </a:r>
            <a:r>
              <a:rPr lang="it-IT" dirty="0" err="1"/>
              <a:t>Espa</a:t>
            </a:r>
            <a:r>
              <a:rPr lang="en-US" dirty="0">
                <a:cs typeface="Arial" charset="0"/>
              </a:rPr>
              <a:t>ñ</a:t>
            </a:r>
            <a:r>
              <a:rPr lang="it-IT" dirty="0"/>
              <a:t>a Las Palmas 11-18 </a:t>
            </a:r>
            <a:r>
              <a:rPr lang="it-IT" dirty="0" err="1"/>
              <a:t>July</a:t>
            </a:r>
            <a:r>
              <a:rPr lang="it-IT" dirty="0"/>
              <a:t> 2008</a:t>
            </a:r>
          </a:p>
        </p:txBody>
      </p:sp>
    </p:spTree>
    <p:extLst>
      <p:ext uri="{BB962C8B-B14F-4D97-AF65-F5344CB8AC3E}">
        <p14:creationId xmlns="" xmlns:p14="http://schemas.microsoft.com/office/powerpoint/2010/main" val="1457214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0BDB783-A346-459E-AB04-43F4204E0CE4}"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685AF3B-02BD-4A0A-9616-A40649AF8189}" type="slidenum">
              <a:rPr lang="it-IT"/>
              <a:pPr>
                <a:defRPr/>
              </a:pPr>
              <a:t>‹N›</a:t>
            </a:fld>
            <a:endParaRPr lang="it-IT"/>
          </a:p>
        </p:txBody>
      </p:sp>
    </p:spTree>
    <p:extLst>
      <p:ext uri="{BB962C8B-B14F-4D97-AF65-F5344CB8AC3E}">
        <p14:creationId xmlns="" xmlns:p14="http://schemas.microsoft.com/office/powerpoint/2010/main" val="705138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BE5E7D2-7B70-465F-B89B-C943C3968DB8}"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C62E771-4E09-427B-AE7C-D4F98620DC56}" type="slidenum">
              <a:rPr lang="it-IT"/>
              <a:pPr>
                <a:defRPr/>
              </a:pPr>
              <a:t>‹N›</a:t>
            </a:fld>
            <a:endParaRPr lang="it-IT"/>
          </a:p>
        </p:txBody>
      </p:sp>
    </p:spTree>
    <p:extLst>
      <p:ext uri="{BB962C8B-B14F-4D97-AF65-F5344CB8AC3E}">
        <p14:creationId xmlns="" xmlns:p14="http://schemas.microsoft.com/office/powerpoint/2010/main" val="129615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645E382-56D9-4219-89B0-C6F2663702FD}"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E479EF-0A63-4843-9E8E-C0F9432E3606}" type="slidenum">
              <a:rPr lang="it-IT"/>
              <a:pPr>
                <a:defRPr/>
              </a:pPr>
              <a:t>‹N›</a:t>
            </a:fld>
            <a:endParaRPr lang="it-IT"/>
          </a:p>
        </p:txBody>
      </p:sp>
    </p:spTree>
    <p:extLst>
      <p:ext uri="{BB962C8B-B14F-4D97-AF65-F5344CB8AC3E}">
        <p14:creationId xmlns="" xmlns:p14="http://schemas.microsoft.com/office/powerpoint/2010/main" val="1037424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04962A3-D271-47DC-A32C-366E0DEA762E}"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6E7CF5-82AF-42FD-B678-3FC0FDC04DAE}" type="slidenum">
              <a:rPr lang="it-IT"/>
              <a:pPr>
                <a:defRPr/>
              </a:pPr>
              <a:t>‹N›</a:t>
            </a:fld>
            <a:endParaRPr lang="it-IT"/>
          </a:p>
        </p:txBody>
      </p:sp>
    </p:spTree>
    <p:extLst>
      <p:ext uri="{BB962C8B-B14F-4D97-AF65-F5344CB8AC3E}">
        <p14:creationId xmlns="" xmlns:p14="http://schemas.microsoft.com/office/powerpoint/2010/main" val="98251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E54B0C6-6EEF-4AB4-9116-1ED896509317}" type="datetimeFigureOut">
              <a:rPr lang="it-IT"/>
              <a:pPr>
                <a:defRPr/>
              </a:pPr>
              <a:t>27/11/2011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2B70409-FBB3-4B51-90D7-18431B7CA780}" type="slidenum">
              <a:rPr lang="it-IT"/>
              <a:pPr>
                <a:defRPr/>
              </a:pPr>
              <a:t>‹N›</a:t>
            </a:fld>
            <a:endParaRPr lang="it-IT"/>
          </a:p>
        </p:txBody>
      </p:sp>
    </p:spTree>
    <p:extLst>
      <p:ext uri="{BB962C8B-B14F-4D97-AF65-F5344CB8AC3E}">
        <p14:creationId xmlns="" xmlns:p14="http://schemas.microsoft.com/office/powerpoint/2010/main" val="1470634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2EA627F-8A65-4428-A450-B9578F22001D}" type="datetimeFigureOut">
              <a:rPr lang="it-IT"/>
              <a:pPr>
                <a:defRPr/>
              </a:pPr>
              <a:t>27/11/2011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B835130-162E-463B-8A8D-FF4A0A14F18F}" type="slidenum">
              <a:rPr lang="it-IT"/>
              <a:pPr>
                <a:defRPr/>
              </a:pPr>
              <a:t>‹N›</a:t>
            </a:fld>
            <a:endParaRPr lang="it-IT"/>
          </a:p>
        </p:txBody>
      </p:sp>
    </p:spTree>
    <p:extLst>
      <p:ext uri="{BB962C8B-B14F-4D97-AF65-F5344CB8AC3E}">
        <p14:creationId xmlns="" xmlns:p14="http://schemas.microsoft.com/office/powerpoint/2010/main" val="242797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E2DE5EA-964C-4828-AC3C-3EC8E59AE296}" type="datetimeFigureOut">
              <a:rPr lang="it-IT"/>
              <a:pPr>
                <a:defRPr/>
              </a:pPr>
              <a:t>27/11/2011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D12CC9C-A1BA-46C5-85E4-AAA1662A5A83}" type="slidenum">
              <a:rPr lang="it-IT"/>
              <a:pPr>
                <a:defRPr/>
              </a:pPr>
              <a:t>‹N›</a:t>
            </a:fld>
            <a:endParaRPr lang="it-IT"/>
          </a:p>
        </p:txBody>
      </p:sp>
    </p:spTree>
    <p:extLst>
      <p:ext uri="{BB962C8B-B14F-4D97-AF65-F5344CB8AC3E}">
        <p14:creationId xmlns="" xmlns:p14="http://schemas.microsoft.com/office/powerpoint/2010/main" val="2620559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1EB30AD-E060-49DB-B3E2-8C266A02531B}" type="datetimeFigureOut">
              <a:rPr lang="it-IT"/>
              <a:pPr>
                <a:defRPr/>
              </a:pPr>
              <a:t>27/11/2011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19BB260-3E79-4431-9E4D-75F89B9F63F9}" type="slidenum">
              <a:rPr lang="it-IT"/>
              <a:pPr>
                <a:defRPr/>
              </a:pPr>
              <a:t>‹N›</a:t>
            </a:fld>
            <a:endParaRPr lang="it-IT"/>
          </a:p>
        </p:txBody>
      </p:sp>
    </p:spTree>
    <p:extLst>
      <p:ext uri="{BB962C8B-B14F-4D97-AF65-F5344CB8AC3E}">
        <p14:creationId xmlns="" xmlns:p14="http://schemas.microsoft.com/office/powerpoint/2010/main" val="523343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145E1B6-DE11-485B-AD71-5563DE250499}" type="datetimeFigureOut">
              <a:rPr lang="it-IT"/>
              <a:pPr>
                <a:defRPr/>
              </a:pPr>
              <a:t>27/11/2011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2237BD6-AADD-4A4F-B6B3-28E66CEF6DF2}" type="slidenum">
              <a:rPr lang="it-IT"/>
              <a:pPr>
                <a:defRPr/>
              </a:pPr>
              <a:t>‹N›</a:t>
            </a:fld>
            <a:endParaRPr lang="it-IT"/>
          </a:p>
        </p:txBody>
      </p:sp>
    </p:spTree>
    <p:extLst>
      <p:ext uri="{BB962C8B-B14F-4D97-AF65-F5344CB8AC3E}">
        <p14:creationId xmlns="" xmlns:p14="http://schemas.microsoft.com/office/powerpoint/2010/main" val="254784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4DB03C5-52B4-4F01-A6FD-09ED14CF518E}" type="datetimeFigureOut">
              <a:rPr lang="it-IT"/>
              <a:pPr>
                <a:defRPr/>
              </a:pPr>
              <a:t>27/11/2011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05A569B-9F72-4CD6-BD6E-45DF0A51D723}" type="slidenum">
              <a:rPr lang="it-IT"/>
              <a:pPr>
                <a:defRPr/>
              </a:pPr>
              <a:t>‹N›</a:t>
            </a:fld>
            <a:endParaRPr lang="it-IT"/>
          </a:p>
        </p:txBody>
      </p:sp>
    </p:spTree>
    <p:extLst>
      <p:ext uri="{BB962C8B-B14F-4D97-AF65-F5344CB8AC3E}">
        <p14:creationId xmlns="" xmlns:p14="http://schemas.microsoft.com/office/powerpoint/2010/main" val="2434372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DFECAAA-4BAE-4DA6-8944-90103D54AE0B}"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A7E9E55-F7F2-4823-8BD4-B4B6EF886AD2}" type="slidenum">
              <a:rPr lang="it-IT"/>
              <a:pPr>
                <a:defRPr/>
              </a:pPr>
              <a:t>‹N›</a:t>
            </a:fld>
            <a:endParaRPr lang="it-IT"/>
          </a:p>
        </p:txBody>
      </p:sp>
    </p:spTree>
    <p:extLst>
      <p:ext uri="{BB962C8B-B14F-4D97-AF65-F5344CB8AC3E}">
        <p14:creationId xmlns="" xmlns:p14="http://schemas.microsoft.com/office/powerpoint/2010/main" val="770838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59E52BE-5EE6-47E8-BED8-2DAC36953860}" type="datetimeFigureOut">
              <a:rPr lang="it-IT"/>
              <a:pPr>
                <a:defRPr/>
              </a:pPr>
              <a:t>27/11/2011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C2B763B-7B87-46B5-925E-F75BC44E4F4D}" type="slidenum">
              <a:rPr lang="it-IT"/>
              <a:pPr>
                <a:defRPr/>
              </a:pPr>
              <a:t>‹N›</a:t>
            </a:fld>
            <a:endParaRPr lang="it-IT"/>
          </a:p>
        </p:txBody>
      </p:sp>
    </p:spTree>
    <p:extLst>
      <p:ext uri="{BB962C8B-B14F-4D97-AF65-F5344CB8AC3E}">
        <p14:creationId xmlns="" xmlns:p14="http://schemas.microsoft.com/office/powerpoint/2010/main" val="105624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BF07592-3395-40DC-B885-40A3D580E183}" type="datetimeFigureOut">
              <a:rPr lang="it-IT"/>
              <a:pPr>
                <a:defRPr/>
              </a:pPr>
              <a:t>27/11/2011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8BEEA18-6A34-472C-AAF8-299842A20F49}" type="slidenum">
              <a:rPr lang="it-IT"/>
              <a:pPr>
                <a:defRPr/>
              </a:pPr>
              <a:t>‹N›</a:t>
            </a:fld>
            <a:endParaRPr lang="it-IT"/>
          </a:p>
        </p:txBody>
      </p:sp>
    </p:spTree>
    <p:extLst>
      <p:ext uri="{BB962C8B-B14F-4D97-AF65-F5344CB8AC3E}">
        <p14:creationId xmlns="" xmlns:p14="http://schemas.microsoft.com/office/powerpoint/2010/main" val="783681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a:p>
            <a:pPr>
              <a:defRPr/>
            </a:pPr>
            <a:r>
              <a:rPr lang="it-IT"/>
              <a:t>VII Congreso Geologico de Espa</a:t>
            </a:r>
            <a:r>
              <a:rPr lang="en-US">
                <a:cs typeface="Arial" charset="0"/>
              </a:rPr>
              <a:t>ñ</a:t>
            </a:r>
            <a:r>
              <a:rPr lang="it-IT"/>
              <a:t>a Las Palmas 11-18 July 2008</a:t>
            </a:r>
          </a:p>
        </p:txBody>
      </p:sp>
    </p:spTree>
    <p:extLst>
      <p:ext uri="{BB962C8B-B14F-4D97-AF65-F5344CB8AC3E}">
        <p14:creationId xmlns="" xmlns:p14="http://schemas.microsoft.com/office/powerpoint/2010/main" val="22402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a:p>
            <a:pPr>
              <a:defRPr/>
            </a:pPr>
            <a:r>
              <a:rPr lang="it-IT"/>
              <a:t>VII Congreso Geologico de Espa</a:t>
            </a:r>
            <a:r>
              <a:rPr lang="en-US">
                <a:cs typeface="Arial" charset="0"/>
              </a:rPr>
              <a:t>ñ</a:t>
            </a:r>
            <a:r>
              <a:rPr lang="it-IT"/>
              <a:t>a Las Palmas 11-18 July 2008</a:t>
            </a:r>
          </a:p>
        </p:txBody>
      </p:sp>
    </p:spTree>
    <p:extLst>
      <p:ext uri="{BB962C8B-B14F-4D97-AF65-F5344CB8AC3E}">
        <p14:creationId xmlns="" xmlns:p14="http://schemas.microsoft.com/office/powerpoint/2010/main" val="2835098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3B737B6-794E-49BF-AEAC-66F09EBC88E6}" type="datetimeFigureOut">
              <a:rPr lang="it-IT"/>
              <a:pPr>
                <a:defRPr/>
              </a:pPr>
              <a:t>27/11/2011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E5A4574-0C27-41B3-9C3F-E643244F8CF6}" type="slidenum">
              <a:rPr lang="it-IT"/>
              <a:pPr>
                <a:defRPr/>
              </a:pPr>
              <a:t>‹N›</a:t>
            </a:fld>
            <a:endParaRPr lang="it-IT"/>
          </a:p>
        </p:txBody>
      </p:sp>
    </p:spTree>
    <p:extLst>
      <p:ext uri="{BB962C8B-B14F-4D97-AF65-F5344CB8AC3E}">
        <p14:creationId xmlns="" xmlns:p14="http://schemas.microsoft.com/office/powerpoint/2010/main" val="135105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CBB9709-5511-464C-8508-F4659547B3B7}" type="datetimeFigureOut">
              <a:rPr lang="it-IT"/>
              <a:pPr>
                <a:defRPr/>
              </a:pPr>
              <a:t>27/11/2011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B57D82D-94B2-4F46-93BB-44B8827E8089}" type="slidenum">
              <a:rPr lang="it-IT"/>
              <a:pPr>
                <a:defRPr/>
              </a:pPr>
              <a:t>‹N›</a:t>
            </a:fld>
            <a:endParaRPr lang="it-IT"/>
          </a:p>
        </p:txBody>
      </p:sp>
    </p:spTree>
    <p:extLst>
      <p:ext uri="{BB962C8B-B14F-4D97-AF65-F5344CB8AC3E}">
        <p14:creationId xmlns="" xmlns:p14="http://schemas.microsoft.com/office/powerpoint/2010/main" val="3957579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E45581D-F184-4F94-A9BC-51C36B447690}" type="datetimeFigureOut">
              <a:rPr lang="it-IT"/>
              <a:pPr>
                <a:defRPr/>
              </a:pPr>
              <a:t>27/11/2011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5581ABA-2C8E-4032-B2FD-E0EDDA2D77EB}" type="slidenum">
              <a:rPr lang="it-IT"/>
              <a:pPr>
                <a:defRPr/>
              </a:pPr>
              <a:t>‹N›</a:t>
            </a:fld>
            <a:endParaRPr lang="it-IT"/>
          </a:p>
        </p:txBody>
      </p:sp>
    </p:spTree>
    <p:extLst>
      <p:ext uri="{BB962C8B-B14F-4D97-AF65-F5344CB8AC3E}">
        <p14:creationId xmlns="" xmlns:p14="http://schemas.microsoft.com/office/powerpoint/2010/main" val="242130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3EDB385-9FCD-4AD4-94A5-362D991C059B}" type="datetimeFigureOut">
              <a:rPr lang="it-IT"/>
              <a:pPr>
                <a:defRPr/>
              </a:pPr>
              <a:t>27/11/2011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B4F8F78-E81D-4025-9924-9DEE0AAC40A3}" type="slidenum">
              <a:rPr lang="it-IT"/>
              <a:pPr>
                <a:defRPr/>
              </a:pPr>
              <a:t>‹N›</a:t>
            </a:fld>
            <a:endParaRPr lang="it-IT"/>
          </a:p>
        </p:txBody>
      </p:sp>
    </p:spTree>
    <p:extLst>
      <p:ext uri="{BB962C8B-B14F-4D97-AF65-F5344CB8AC3E}">
        <p14:creationId xmlns="" xmlns:p14="http://schemas.microsoft.com/office/powerpoint/2010/main" val="378468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B4AB809-0C82-4183-A413-B19A27C13BCB}" type="datetimeFigureOut">
              <a:rPr lang="it-IT"/>
              <a:pPr>
                <a:defRPr/>
              </a:pPr>
              <a:t>27/11/2011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86E8F18-2E05-457D-8F14-6589335CFAC9}" type="slidenum">
              <a:rPr lang="it-IT"/>
              <a:pPr>
                <a:defRPr/>
              </a:pPr>
              <a:t>‹N›</a:t>
            </a:fld>
            <a:endParaRPr lang="it-IT"/>
          </a:p>
        </p:txBody>
      </p:sp>
    </p:spTree>
    <p:extLst>
      <p:ext uri="{BB962C8B-B14F-4D97-AF65-F5344CB8AC3E}">
        <p14:creationId xmlns="" xmlns:p14="http://schemas.microsoft.com/office/powerpoint/2010/main" val="76715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80000"/>
                <a:satMod val="300000"/>
                <a:lumMod val="96000"/>
              </a:schemeClr>
            </a:gs>
            <a:gs pos="100000">
              <a:schemeClr val="bg1">
                <a:shade val="30000"/>
                <a:satMod val="2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97B41E89-59EE-4F9E-8F4F-EE451E717EE0}" type="datetimeFigureOut">
              <a:rPr lang="it-IT"/>
              <a:pPr>
                <a:defRPr/>
              </a:pPr>
              <a:t>27/11/2011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FC2C3501-7828-439F-A1EC-B446B894647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808" r:id="rId12"/>
    <p:sldLayoutId id="2147483809" r:id="rId13"/>
    <p:sldLayoutId id="2147483806"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80000"/>
                <a:satMod val="300000"/>
                <a:lumMod val="96000"/>
              </a:schemeClr>
            </a:gs>
            <a:gs pos="100000">
              <a:schemeClr val="bg1">
                <a:shade val="30000"/>
                <a:satMod val="2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62D5988-61FB-41B4-A352-A84D75E77481}" type="datetimeFigureOut">
              <a:rPr lang="it-IT"/>
              <a:pPr>
                <a:defRPr/>
              </a:pPr>
              <a:t>27/11/2011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D8D9533-C0F6-4D3E-8083-462C422AD6FA}" type="slidenum">
              <a:rPr lang="it-IT"/>
              <a:pPr>
                <a:defRPr/>
              </a:pPr>
              <a:t>‹N›</a:t>
            </a:fld>
            <a:endParaRPr lang="it-IT"/>
          </a:p>
        </p:txBody>
      </p:sp>
    </p:spTree>
  </p:cSld>
  <p:clrMap bg1="dk1" tx1="lt1" bg2="dk2" tx2="lt2" accent1="accent1" accent2="accent2" accent3="accent3" accent4="accent4" accent5="accent5" accent6="accent6" hlink="hlink" folHlink="folHlink"/>
  <p:sldLayoutIdLst>
    <p:sldLayoutId id="2147483784" r:id="rId1"/>
    <p:sldLayoutId id="2147483807"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827" r:id="rId13"/>
    <p:sldLayoutId id="214748382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80000"/>
                <a:satMod val="300000"/>
                <a:lumMod val="96000"/>
              </a:schemeClr>
            </a:gs>
            <a:gs pos="100000">
              <a:schemeClr val="bg1">
                <a:shade val="30000"/>
                <a:satMod val="2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0B97BF8-7254-47EF-8DD2-75CBA52991CE}" type="datetimeFigureOut">
              <a:rPr lang="it-IT"/>
              <a:pPr>
                <a:defRPr/>
              </a:pPr>
              <a:t>27/11/2011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7547F8E-97AC-481A-8807-F9B376069E5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10" r:id="rId12"/>
    <p:sldLayoutId id="214748381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jpeg"/><Relationship Id="rId1" Type="http://schemas.openxmlformats.org/officeDocument/2006/relationships/slideLayout" Target="../slideLayouts/slideLayout21.xml"/><Relationship Id="rId6" Type="http://schemas.openxmlformats.org/officeDocument/2006/relationships/image" Target="../media/image28.jpeg"/><Relationship Id="rId5" Type="http://schemas.microsoft.com/office/2007/relationships/hdphoto" Target="../media/hdphoto7.wdp"/><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1.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5.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1.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1.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1.xml"/><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1.xml"/><Relationship Id="rId5" Type="http://schemas.openxmlformats.org/officeDocument/2006/relationships/image" Target="../media/image53.emf"/><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1.xml"/><Relationship Id="rId5" Type="http://schemas.microsoft.com/office/2007/relationships/hdphoto" Target="../media/hdphoto10.wdp"/><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1.png"/><Relationship Id="rId1" Type="http://schemas.openxmlformats.org/officeDocument/2006/relationships/slideLayout" Target="../slideLayouts/slideLayout21.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80.pn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xml"/><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1.xml"/><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image" Target="../media/image102.jpeg"/><Relationship Id="rId1" Type="http://schemas.openxmlformats.org/officeDocument/2006/relationships/slideLayout" Target="../slideLayouts/slideLayout21.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0.xml"/><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1.xml"/><Relationship Id="rId5" Type="http://schemas.openxmlformats.org/officeDocument/2006/relationships/image" Target="../media/image131.jpe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21.xml"/><Relationship Id="rId1" Type="http://schemas.openxmlformats.org/officeDocument/2006/relationships/video" Target="file:///E:\VideoAcquedotto.wmv" TargetMode="External"/><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7" descr="IMG_0434"/>
          <p:cNvPicPr>
            <a:picLocks noChangeAspect="1" noChangeArrowheads="1"/>
          </p:cNvPicPr>
          <p:nvPr/>
        </p:nvPicPr>
        <p:blipFill>
          <a:blip r:embed="rId3" cstate="screen">
            <a:duotone>
              <a:prstClr val="black"/>
              <a:schemeClr val="tx2">
                <a:tint val="45000"/>
                <a:satMod val="400000"/>
              </a:schemeClr>
            </a:duotone>
            <a:extLst>
              <a:ext uri="{BEBA8EAE-BF5A-486C-A8C5-ECC9F3942E4B}">
                <a14:imgProps xmlns="" xmlns:a14="http://schemas.microsoft.com/office/drawing/2010/main">
                  <a14:imgLayer r:embed="rId4">
                    <a14:imgEffect>
                      <a14:colorTemperature colorTemp="4700"/>
                    </a14:imgEffect>
                    <a14:imgEffect>
                      <a14:brightnessContrast bright="16000" contrast="35000"/>
                    </a14:imgEffect>
                  </a14:imgLayer>
                </a14:imgProps>
              </a:ext>
              <a:ext uri="{28A0092B-C50C-407E-A947-70E740481C1C}">
                <a14:useLocalDpi xmlns="" xmlns:a14="http://schemas.microsoft.com/office/drawing/2010/main"/>
              </a:ext>
            </a:extLst>
          </a:blip>
          <a:srcRect/>
          <a:stretch>
            <a:fillRect/>
          </a:stretch>
        </p:blipFill>
        <p:spPr bwMode="auto">
          <a:xfrm>
            <a:off x="-79375" y="-93663"/>
            <a:ext cx="9267825" cy="6953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ttangolo 3"/>
          <p:cNvSpPr/>
          <p:nvPr/>
        </p:nvSpPr>
        <p:spPr bwMode="auto">
          <a:xfrm>
            <a:off x="-79375" y="4894583"/>
            <a:ext cx="9267825" cy="196500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smtClean="0">
              <a:ln>
                <a:noFill/>
              </a:ln>
              <a:solidFill>
                <a:schemeClr val="hlink"/>
              </a:solidFill>
              <a:effectLst>
                <a:outerShdw blurRad="38100" dist="38100" dir="2700000" algn="tl">
                  <a:srgbClr val="000000">
                    <a:alpha val="43137"/>
                  </a:srgbClr>
                </a:outerShdw>
              </a:effectLst>
              <a:latin typeface="Arial" charset="0"/>
            </a:endParaRPr>
          </a:p>
        </p:txBody>
      </p:sp>
      <p:sp>
        <p:nvSpPr>
          <p:cNvPr id="2" name="Rectangle 2"/>
          <p:cNvSpPr>
            <a:spLocks noGrp="1" noChangeArrowheads="1"/>
          </p:cNvSpPr>
          <p:nvPr>
            <p:ph type="ctrTitle"/>
          </p:nvPr>
        </p:nvSpPr>
        <p:spPr bwMode="auto">
          <a:xfrm>
            <a:off x="688032" y="188640"/>
            <a:ext cx="7772400" cy="14700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it-IT" sz="5400" b="1" dirty="0" err="1" smtClean="0">
                <a:solidFill>
                  <a:schemeClr val="bg1"/>
                </a:solidFill>
                <a:effectLst>
                  <a:outerShdw blurRad="38100" dist="38100" dir="2700000" algn="tl">
                    <a:srgbClr val="000000"/>
                  </a:outerShdw>
                </a:effectLst>
                <a:latin typeface="Calibri" pitchFamily="34" charset="0"/>
                <a:cs typeface="Calibri" pitchFamily="34" charset="0"/>
              </a:rPr>
              <a:t>Paleoseismology</a:t>
            </a:r>
            <a:r>
              <a:rPr lang="it-IT" sz="5400" b="1" dirty="0" smtClean="0">
                <a:solidFill>
                  <a:schemeClr val="bg1"/>
                </a:solidFill>
                <a:effectLst>
                  <a:outerShdw blurRad="38100" dist="38100" dir="2700000" algn="tl">
                    <a:srgbClr val="000000"/>
                  </a:outerShdw>
                </a:effectLst>
                <a:latin typeface="Calibri" pitchFamily="34" charset="0"/>
                <a:cs typeface="Calibri" pitchFamily="34" charset="0"/>
              </a:rPr>
              <a:t>:</a:t>
            </a:r>
            <a:r>
              <a:rPr lang="it-IT" b="1" dirty="0" smtClean="0">
                <a:solidFill>
                  <a:schemeClr val="bg1"/>
                </a:solidFill>
                <a:effectLst>
                  <a:outerShdw blurRad="38100" dist="38100" dir="2700000" algn="tl">
                    <a:srgbClr val="000000"/>
                  </a:outerShdw>
                </a:effectLst>
                <a:latin typeface="Calibri" pitchFamily="34" charset="0"/>
                <a:cs typeface="Calibri" pitchFamily="34" charset="0"/>
              </a:rPr>
              <a:t/>
            </a:r>
            <a:br>
              <a:rPr lang="it-IT" b="1" dirty="0" smtClean="0">
                <a:solidFill>
                  <a:schemeClr val="bg1"/>
                </a:solidFill>
                <a:effectLst>
                  <a:outerShdw blurRad="38100" dist="38100" dir="2700000" algn="tl">
                    <a:srgbClr val="000000"/>
                  </a:outerShdw>
                </a:effectLst>
                <a:latin typeface="Calibri" pitchFamily="34" charset="0"/>
                <a:cs typeface="Calibri" pitchFamily="34" charset="0"/>
              </a:rPr>
            </a:br>
            <a:r>
              <a:rPr lang="it-IT" sz="3200" b="1" i="1" dirty="0" err="1" smtClean="0">
                <a:solidFill>
                  <a:schemeClr val="bg1"/>
                </a:solidFill>
                <a:effectLst>
                  <a:outerShdw blurRad="38100" dist="38100" dir="2700000" algn="tl">
                    <a:srgbClr val="000000"/>
                  </a:outerShdw>
                </a:effectLst>
                <a:latin typeface="Calibri" pitchFamily="34" charset="0"/>
                <a:cs typeface="Calibri" pitchFamily="34" charset="0"/>
              </a:rPr>
              <a:t>reading</a:t>
            </a:r>
            <a:r>
              <a:rPr lang="it-IT" sz="3200" b="1" i="1" dirty="0" smtClean="0">
                <a:solidFill>
                  <a:schemeClr val="bg1"/>
                </a:solidFill>
                <a:effectLst>
                  <a:outerShdw blurRad="38100" dist="38100" dir="2700000" algn="tl">
                    <a:srgbClr val="000000"/>
                  </a:outerShdw>
                </a:effectLst>
                <a:latin typeface="Calibri" pitchFamily="34" charset="0"/>
                <a:cs typeface="Calibri" pitchFamily="34" charset="0"/>
              </a:rPr>
              <a:t> the </a:t>
            </a:r>
            <a:r>
              <a:rPr lang="it-IT" sz="3200" b="1" i="1" dirty="0" err="1" smtClean="0">
                <a:solidFill>
                  <a:schemeClr val="bg1"/>
                </a:solidFill>
                <a:effectLst>
                  <a:outerShdw blurRad="38100" dist="38100" dir="2700000" algn="tl">
                    <a:srgbClr val="000000"/>
                  </a:outerShdw>
                </a:effectLst>
                <a:latin typeface="Calibri" pitchFamily="34" charset="0"/>
                <a:cs typeface="Calibri" pitchFamily="34" charset="0"/>
              </a:rPr>
              <a:t>geological</a:t>
            </a:r>
            <a:r>
              <a:rPr lang="it-IT" sz="3200" b="1" i="1" dirty="0" smtClean="0">
                <a:solidFill>
                  <a:schemeClr val="bg1"/>
                </a:solidFill>
                <a:effectLst>
                  <a:outerShdw blurRad="38100" dist="38100" dir="2700000" algn="tl">
                    <a:srgbClr val="000000"/>
                  </a:outerShdw>
                </a:effectLst>
                <a:latin typeface="Calibri" pitchFamily="34" charset="0"/>
                <a:cs typeface="Calibri" pitchFamily="34" charset="0"/>
              </a:rPr>
              <a:t> book in </a:t>
            </a:r>
            <a:r>
              <a:rPr lang="it-IT" sz="3200" b="1" i="1" dirty="0" err="1" smtClean="0">
                <a:solidFill>
                  <a:schemeClr val="bg1"/>
                </a:solidFill>
                <a:effectLst>
                  <a:outerShdw blurRad="38100" dist="38100" dir="2700000" algn="tl">
                    <a:srgbClr val="000000"/>
                  </a:outerShdw>
                </a:effectLst>
                <a:latin typeface="Calibri" pitchFamily="34" charset="0"/>
                <a:cs typeface="Calibri" pitchFamily="34" charset="0"/>
              </a:rPr>
              <a:t>search</a:t>
            </a:r>
            <a:r>
              <a:rPr lang="it-IT" sz="3200" b="1" i="1" dirty="0" smtClean="0">
                <a:solidFill>
                  <a:schemeClr val="bg1"/>
                </a:solidFill>
                <a:effectLst>
                  <a:outerShdw blurRad="38100" dist="38100" dir="2700000" algn="tl">
                    <a:srgbClr val="000000"/>
                  </a:outerShdw>
                </a:effectLst>
                <a:latin typeface="Calibri" pitchFamily="34" charset="0"/>
                <a:cs typeface="Calibri" pitchFamily="34" charset="0"/>
              </a:rPr>
              <a:t> for </a:t>
            </a:r>
            <a:r>
              <a:rPr lang="it-IT" sz="3200" b="1" i="1" dirty="0" err="1" smtClean="0">
                <a:solidFill>
                  <a:schemeClr val="bg1"/>
                </a:solidFill>
                <a:effectLst>
                  <a:outerShdw blurRad="38100" dist="38100" dir="2700000" algn="tl">
                    <a:srgbClr val="000000"/>
                  </a:outerShdw>
                </a:effectLst>
                <a:latin typeface="Calibri" pitchFamily="34" charset="0"/>
                <a:cs typeface="Calibri" pitchFamily="34" charset="0"/>
              </a:rPr>
              <a:t>earthquakes</a:t>
            </a:r>
            <a:r>
              <a:rPr lang="it-IT" sz="3200" b="1" i="1" dirty="0" smtClean="0">
                <a:solidFill>
                  <a:schemeClr val="bg1"/>
                </a:solidFill>
                <a:effectLst>
                  <a:outerShdw blurRad="38100" dist="38100" dir="2700000" algn="tl">
                    <a:srgbClr val="000000"/>
                  </a:outerShdw>
                </a:effectLst>
                <a:latin typeface="Calibri" pitchFamily="34" charset="0"/>
                <a:cs typeface="Calibri" pitchFamily="34" charset="0"/>
              </a:rPr>
              <a:t> and </a:t>
            </a:r>
            <a:r>
              <a:rPr lang="it-IT" sz="3200" b="1" i="1" dirty="0" err="1" smtClean="0">
                <a:solidFill>
                  <a:schemeClr val="bg1"/>
                </a:solidFill>
                <a:effectLst>
                  <a:outerShdw blurRad="38100" dist="38100" dir="2700000" algn="tl">
                    <a:srgbClr val="000000"/>
                  </a:outerShdw>
                </a:effectLst>
                <a:latin typeface="Calibri" pitchFamily="34" charset="0"/>
                <a:cs typeface="Calibri" pitchFamily="34" charset="0"/>
              </a:rPr>
              <a:t>tsunamis</a:t>
            </a:r>
            <a:r>
              <a:rPr lang="it-IT" sz="3200" b="1" i="1" dirty="0" smtClean="0">
                <a:solidFill>
                  <a:schemeClr val="bg1"/>
                </a:solidFill>
                <a:effectLst>
                  <a:outerShdw blurRad="38100" dist="38100" dir="2700000" algn="tl">
                    <a:srgbClr val="000000"/>
                  </a:outerShdw>
                </a:effectLst>
                <a:latin typeface="Calibri" pitchFamily="34" charset="0"/>
                <a:cs typeface="Calibri" pitchFamily="34" charset="0"/>
              </a:rPr>
              <a:t> </a:t>
            </a:r>
            <a:br>
              <a:rPr lang="it-IT" sz="3200" b="1" i="1" dirty="0" smtClean="0">
                <a:solidFill>
                  <a:schemeClr val="bg1"/>
                </a:solidFill>
                <a:effectLst>
                  <a:outerShdw blurRad="38100" dist="38100" dir="2700000" algn="tl">
                    <a:srgbClr val="000000"/>
                  </a:outerShdw>
                </a:effectLst>
                <a:latin typeface="Calibri" pitchFamily="34" charset="0"/>
                <a:cs typeface="Calibri" pitchFamily="34" charset="0"/>
              </a:rPr>
            </a:br>
            <a:r>
              <a:rPr lang="it-IT" sz="3200" b="1" i="1" dirty="0" smtClean="0">
                <a:solidFill>
                  <a:schemeClr val="bg1"/>
                </a:solidFill>
                <a:effectLst>
                  <a:outerShdw blurRad="38100" dist="38100" dir="2700000" algn="tl">
                    <a:srgbClr val="000000"/>
                  </a:outerShdw>
                </a:effectLst>
                <a:latin typeface="Calibri" pitchFamily="34" charset="0"/>
                <a:cs typeface="Calibri" pitchFamily="34" charset="0"/>
              </a:rPr>
              <a:t>of the </a:t>
            </a:r>
            <a:r>
              <a:rPr lang="it-IT" sz="3200" b="1" i="1" dirty="0" err="1" smtClean="0">
                <a:solidFill>
                  <a:schemeClr val="bg1"/>
                </a:solidFill>
                <a:effectLst>
                  <a:outerShdw blurRad="38100" dist="38100" dir="2700000" algn="tl">
                    <a:srgbClr val="000000"/>
                  </a:outerShdw>
                </a:effectLst>
                <a:latin typeface="Calibri" pitchFamily="34" charset="0"/>
                <a:cs typeface="Calibri" pitchFamily="34" charset="0"/>
              </a:rPr>
              <a:t>past</a:t>
            </a:r>
            <a:endParaRPr lang="it-IT" sz="3200" b="1" i="1" dirty="0" smtClean="0">
              <a:solidFill>
                <a:schemeClr val="bg1"/>
              </a:solidFill>
              <a:effectLst>
                <a:outerShdw blurRad="38100" dist="38100" dir="2700000" algn="tl">
                  <a:srgbClr val="000000"/>
                </a:outerShdw>
              </a:effectLst>
              <a:latin typeface="Calibri" pitchFamily="34" charset="0"/>
              <a:cs typeface="Calibri" pitchFamily="34" charset="0"/>
            </a:endParaRPr>
          </a:p>
        </p:txBody>
      </p:sp>
      <p:sp>
        <p:nvSpPr>
          <p:cNvPr id="3" name="Rectangle 3"/>
          <p:cNvSpPr>
            <a:spLocks noGrp="1" noChangeArrowheads="1"/>
          </p:cNvSpPr>
          <p:nvPr>
            <p:ph type="subTitle" idx="1"/>
          </p:nvPr>
        </p:nvSpPr>
        <p:spPr>
          <a:xfrm>
            <a:off x="503238" y="3568700"/>
            <a:ext cx="8137525" cy="1300163"/>
          </a:xfrm>
        </p:spPr>
        <p:txBody>
          <a:bodyPr/>
          <a:lstStyle/>
          <a:p>
            <a:pPr eaLnBrk="1" hangingPunct="1">
              <a:defRPr/>
            </a:pPr>
            <a:r>
              <a:rPr lang="it-IT" sz="2400" b="1" dirty="0" smtClean="0">
                <a:solidFill>
                  <a:schemeClr val="bg1"/>
                </a:solidFill>
                <a:effectLst>
                  <a:outerShdw blurRad="38100" dist="38100" dir="2700000" algn="tl">
                    <a:srgbClr val="000000"/>
                  </a:outerShdw>
                </a:effectLst>
                <a:latin typeface="Calibri" pitchFamily="34" charset="0"/>
                <a:cs typeface="Calibri" pitchFamily="34" charset="0"/>
              </a:rPr>
              <a:t>Daniela </a:t>
            </a:r>
            <a:r>
              <a:rPr lang="it-IT" sz="2400" b="1" dirty="0" err="1" smtClean="0">
                <a:solidFill>
                  <a:schemeClr val="bg1"/>
                </a:solidFill>
                <a:effectLst>
                  <a:outerShdw blurRad="38100" dist="38100" dir="2700000" algn="tl">
                    <a:srgbClr val="000000"/>
                  </a:outerShdw>
                </a:effectLst>
                <a:latin typeface="Calibri" pitchFamily="34" charset="0"/>
                <a:cs typeface="Calibri" pitchFamily="34" charset="0"/>
              </a:rPr>
              <a:t>Pantosti</a:t>
            </a:r>
            <a:endParaRPr lang="it-IT" sz="2400" b="1" dirty="0" smtClean="0">
              <a:solidFill>
                <a:schemeClr val="bg1"/>
              </a:solidFill>
              <a:effectLst>
                <a:outerShdw blurRad="38100" dist="38100" dir="2700000" algn="tl">
                  <a:srgbClr val="000000"/>
                </a:outerShdw>
              </a:effectLst>
              <a:latin typeface="Calibri" pitchFamily="34" charset="0"/>
              <a:cs typeface="Calibri" pitchFamily="34" charset="0"/>
            </a:endParaRPr>
          </a:p>
          <a:p>
            <a:pPr eaLnBrk="1" hangingPunct="1">
              <a:defRPr/>
            </a:pPr>
            <a:r>
              <a:rPr lang="it-IT" sz="1800" i="1" dirty="0" smtClean="0">
                <a:solidFill>
                  <a:schemeClr val="bg1"/>
                </a:solidFill>
                <a:effectLst>
                  <a:outerShdw blurRad="38100" dist="38100" dir="2700000" algn="tl">
                    <a:srgbClr val="000000"/>
                  </a:outerShdw>
                </a:effectLst>
                <a:latin typeface="Calibri" pitchFamily="34" charset="0"/>
                <a:cs typeface="Calibri" pitchFamily="34" charset="0"/>
              </a:rPr>
              <a:t>Istituto Nazionale di Geofisica e Vulcanologia</a:t>
            </a:r>
          </a:p>
          <a:p>
            <a:pPr eaLnBrk="1" hangingPunct="1">
              <a:defRPr/>
            </a:pPr>
            <a:r>
              <a:rPr lang="it-IT" sz="1800" i="1" dirty="0" smtClean="0">
                <a:solidFill>
                  <a:schemeClr val="bg1"/>
                </a:solidFill>
                <a:effectLst>
                  <a:outerShdw blurRad="38100" dist="38100" dir="2700000" algn="tl">
                    <a:srgbClr val="000000"/>
                  </a:outerShdw>
                </a:effectLst>
                <a:latin typeface="Calibri" pitchFamily="34" charset="0"/>
                <a:cs typeface="Calibri" pitchFamily="34" charset="0"/>
              </a:rPr>
              <a:t> Sezione Sismologia e </a:t>
            </a:r>
            <a:r>
              <a:rPr lang="it-IT" sz="1800" i="1" dirty="0" err="1" smtClean="0">
                <a:solidFill>
                  <a:schemeClr val="bg1"/>
                </a:solidFill>
                <a:effectLst>
                  <a:outerShdw blurRad="38100" dist="38100" dir="2700000" algn="tl">
                    <a:srgbClr val="000000"/>
                  </a:outerShdw>
                </a:effectLst>
                <a:latin typeface="Calibri" pitchFamily="34" charset="0"/>
                <a:cs typeface="Calibri" pitchFamily="34" charset="0"/>
              </a:rPr>
              <a:t>Tettonofisica</a:t>
            </a:r>
            <a:r>
              <a:rPr lang="it-IT" sz="1800" i="1" dirty="0" smtClean="0">
                <a:solidFill>
                  <a:schemeClr val="bg1"/>
                </a:solidFill>
                <a:effectLst>
                  <a:outerShdw blurRad="38100" dist="38100" dir="2700000" algn="tl">
                    <a:srgbClr val="000000"/>
                  </a:outerShdw>
                </a:effectLst>
                <a:latin typeface="Calibri" pitchFamily="34" charset="0"/>
                <a:cs typeface="Calibri" pitchFamily="34" charset="0"/>
              </a:rPr>
              <a:t>, Roma (</a:t>
            </a:r>
            <a:r>
              <a:rPr lang="it-IT" sz="1800" i="1" dirty="0" err="1" smtClean="0">
                <a:solidFill>
                  <a:schemeClr val="bg1"/>
                </a:solidFill>
                <a:effectLst>
                  <a:outerShdw blurRad="38100" dist="38100" dir="2700000" algn="tl">
                    <a:srgbClr val="000000"/>
                  </a:outerShdw>
                </a:effectLst>
                <a:latin typeface="Calibri" pitchFamily="34" charset="0"/>
                <a:cs typeface="Calibri" pitchFamily="34" charset="0"/>
              </a:rPr>
              <a:t>Italy</a:t>
            </a:r>
            <a:r>
              <a:rPr lang="it-IT" sz="1800" i="1" dirty="0" smtClean="0">
                <a:solidFill>
                  <a:schemeClr val="bg1"/>
                </a:solidFill>
                <a:effectLst>
                  <a:outerShdw blurRad="38100" dist="38100" dir="2700000" algn="tl">
                    <a:srgbClr val="000000"/>
                  </a:outerShdw>
                </a:effectLst>
                <a:latin typeface="Calibri" pitchFamily="34" charset="0"/>
                <a:cs typeface="Calibri" pitchFamily="34" charset="0"/>
              </a:rPr>
              <a:t>)</a:t>
            </a:r>
          </a:p>
        </p:txBody>
      </p:sp>
      <p:pic>
        <p:nvPicPr>
          <p:cNvPr id="19462" name="Picture 7"/>
          <p:cNvPicPr>
            <a:picLocks noChangeAspect="1" noChangeArrowheads="1"/>
          </p:cNvPicPr>
          <p:nvPr/>
        </p:nvPicPr>
        <p:blipFill>
          <a:blip r:embed="rId5" cstate="print">
            <a:extLst>
              <a:ext uri="{28A0092B-C50C-407E-A947-70E740481C1C}">
                <a14:useLocalDpi xmlns="" xmlns:a14="http://schemas.microsoft.com/office/drawing/2010/main"/>
              </a:ext>
            </a:extLst>
          </a:blip>
          <a:srcRect/>
          <a:stretch>
            <a:fillRect/>
          </a:stretch>
        </p:blipFill>
        <p:spPr bwMode="auto">
          <a:xfrm>
            <a:off x="-79375" y="4894583"/>
            <a:ext cx="9267825" cy="19538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6" descr="INGV_Logo_Transparent"/>
          <p:cNvPicPr>
            <a:picLocks noChangeAspect="1" noChangeArrowheads="1"/>
          </p:cNvPicPr>
          <p:nvPr/>
        </p:nvPicPr>
        <p:blipFill>
          <a:blip r:embed="rId6" cstate="print">
            <a:extLst>
              <a:ext uri="{28A0092B-C50C-407E-A947-70E740481C1C}">
                <a14:useLocalDpi xmlns="" xmlns:a14="http://schemas.microsoft.com/office/drawing/2010/main"/>
              </a:ext>
            </a:extLst>
          </a:blip>
          <a:srcRect/>
          <a:stretch>
            <a:fillRect/>
          </a:stretch>
        </p:blipFill>
        <p:spPr bwMode="auto">
          <a:xfrm>
            <a:off x="1619672" y="3933056"/>
            <a:ext cx="882650" cy="7493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179512" y="512763"/>
            <a:ext cx="8748713" cy="183611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sz="2800" i="1" dirty="0" smtClean="0">
                <a:effectLst>
                  <a:outerShdw blurRad="38100" dist="38100" dir="2700000" algn="tl">
                    <a:srgbClr val="000000"/>
                  </a:outerShdw>
                </a:effectLst>
                <a:latin typeface="+mn-lt"/>
              </a:rPr>
              <a:t>The starting point to use geology to define earthquakes of the past</a:t>
            </a:r>
            <a:r>
              <a:rPr lang="en-US" sz="2800" i="1" dirty="0" smtClean="0">
                <a:latin typeface="+mn-lt"/>
              </a:rPr>
              <a:t> is the observation that large and moderate earthquakes produce permanent effects on the natural environment (i.e. earthquake geological records). </a:t>
            </a:r>
            <a:r>
              <a:rPr lang="en-US" sz="2800" dirty="0" smtClean="0">
                <a:latin typeface="+mn-lt"/>
              </a:rPr>
              <a:t/>
            </a:r>
            <a:br>
              <a:rPr lang="en-US" sz="2800" dirty="0" smtClean="0">
                <a:latin typeface="+mn-lt"/>
              </a:rPr>
            </a:br>
            <a:r>
              <a:rPr lang="en-US" sz="2800" dirty="0" smtClean="0">
                <a:latin typeface="+mn-lt"/>
              </a:rPr>
              <a:t/>
            </a:r>
            <a:br>
              <a:rPr lang="en-US" sz="2800" dirty="0" smtClean="0">
                <a:latin typeface="+mn-lt"/>
              </a:rPr>
            </a:br>
            <a:r>
              <a:rPr lang="en-US" sz="2800" i="1" dirty="0" smtClean="0">
                <a:latin typeface="+mn-lt"/>
              </a:rPr>
              <a:t/>
            </a:r>
            <a:br>
              <a:rPr lang="en-US" sz="2800" i="1" dirty="0" smtClean="0">
                <a:latin typeface="+mn-lt"/>
              </a:rPr>
            </a:br>
            <a:endParaRPr lang="en-US" sz="2800" i="1" dirty="0" smtClean="0">
              <a:latin typeface="+mn-lt"/>
            </a:endParaRPr>
          </a:p>
        </p:txBody>
      </p:sp>
      <p:pic>
        <p:nvPicPr>
          <p:cNvPr id="4" name="Picture 2" descr="bolnay"/>
          <p:cNvPicPr>
            <a:picLocks noChangeAspect="1" noChangeArrowheads="1"/>
          </p:cNvPicPr>
          <p:nvPr/>
        </p:nvPicPr>
        <p:blipFill>
          <a:blip r:embed="rId2" cstate="screen">
            <a:lum contrast="6000"/>
            <a:extLst>
              <a:ext uri="{28A0092B-C50C-407E-A947-70E740481C1C}">
                <a14:useLocalDpi xmlns="" xmlns:a14="http://schemas.microsoft.com/office/drawing/2010/main"/>
              </a:ext>
            </a:extLst>
          </a:blip>
          <a:srcRect/>
          <a:stretch>
            <a:fillRect/>
          </a:stretch>
        </p:blipFill>
        <p:spPr bwMode="auto">
          <a:xfrm>
            <a:off x="1219919" y="2390502"/>
            <a:ext cx="6704161" cy="4446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sellaDiTesto 4"/>
          <p:cNvSpPr txBox="1"/>
          <p:nvPr/>
        </p:nvSpPr>
        <p:spPr>
          <a:xfrm>
            <a:off x="1219919" y="6457889"/>
            <a:ext cx="2835841" cy="400110"/>
          </a:xfrm>
          <a:prstGeom prst="rect">
            <a:avLst/>
          </a:prstGeom>
          <a:noFill/>
        </p:spPr>
        <p:txBody>
          <a:bodyPr wrap="none" rtlCol="0">
            <a:spAutoFit/>
          </a:bodyPr>
          <a:lstStyle/>
          <a:p>
            <a:r>
              <a:rPr lang="it-IT" sz="2000" dirty="0" err="1" smtClean="0">
                <a:solidFill>
                  <a:schemeClr val="tx1">
                    <a:lumMod val="85000"/>
                  </a:schemeClr>
                </a:solidFill>
                <a:latin typeface="+mn-lt"/>
              </a:rPr>
              <a:t>Bulnay</a:t>
            </a:r>
            <a:r>
              <a:rPr lang="it-IT" sz="2000" dirty="0" smtClean="0">
                <a:solidFill>
                  <a:schemeClr val="tx1">
                    <a:lumMod val="85000"/>
                  </a:schemeClr>
                </a:solidFill>
                <a:latin typeface="+mn-lt"/>
              </a:rPr>
              <a:t>  </a:t>
            </a:r>
            <a:r>
              <a:rPr lang="it-IT" sz="2000" dirty="0" err="1" smtClean="0">
                <a:solidFill>
                  <a:schemeClr val="tx1">
                    <a:lumMod val="85000"/>
                  </a:schemeClr>
                </a:solidFill>
                <a:latin typeface="+mn-lt"/>
              </a:rPr>
              <a:t>earthquake</a:t>
            </a:r>
            <a:r>
              <a:rPr lang="it-IT" sz="2000" dirty="0" smtClean="0">
                <a:solidFill>
                  <a:schemeClr val="tx1">
                    <a:lumMod val="85000"/>
                  </a:schemeClr>
                </a:solidFill>
                <a:latin typeface="+mn-lt"/>
              </a:rPr>
              <a:t>, 1905</a:t>
            </a:r>
            <a:endParaRPr lang="it-IT" sz="2000" dirty="0">
              <a:solidFill>
                <a:schemeClr val="tx1">
                  <a:lumMod val="85000"/>
                </a:schemeClr>
              </a:solidFill>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subTitle" idx="1"/>
          </p:nvPr>
        </p:nvSpPr>
        <p:spPr/>
        <p:txBody>
          <a:bodyPr/>
          <a:lstStyle/>
          <a:p>
            <a:pPr eaLnBrk="1" hangingPunct="1"/>
            <a:endParaRPr lang="en-US" smtClean="0"/>
          </a:p>
        </p:txBody>
      </p:sp>
      <p:pic>
        <p:nvPicPr>
          <p:cNvPr id="32772" name="Picture 3" descr="izmit-fault-damage"/>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a:ext>
            </a:extLst>
          </a:blip>
          <a:srcRect/>
          <a:stretch>
            <a:fillRect/>
          </a:stretch>
        </p:blipFill>
        <p:spPr bwMode="auto">
          <a:xfrm>
            <a:off x="1116013" y="1052513"/>
            <a:ext cx="7165975" cy="496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701" name="Group 5"/>
          <p:cNvGrpSpPr>
            <a:grpSpLocks/>
          </p:cNvGrpSpPr>
          <p:nvPr/>
        </p:nvGrpSpPr>
        <p:grpSpPr bwMode="auto">
          <a:xfrm>
            <a:off x="1143000" y="3568700"/>
            <a:ext cx="6985000" cy="1155700"/>
            <a:chOff x="720" y="2248"/>
            <a:chExt cx="4400" cy="728"/>
          </a:xfrm>
        </p:grpSpPr>
        <p:sp>
          <p:nvSpPr>
            <p:cNvPr id="29702" name="Freeform 6"/>
            <p:cNvSpPr>
              <a:spLocks/>
            </p:cNvSpPr>
            <p:nvPr/>
          </p:nvSpPr>
          <p:spPr bwMode="auto">
            <a:xfrm>
              <a:off x="720" y="2608"/>
              <a:ext cx="1616" cy="256"/>
            </a:xfrm>
            <a:custGeom>
              <a:avLst/>
              <a:gdLst>
                <a:gd name="T0" fmla="*/ 0 w 1616"/>
                <a:gd name="T1" fmla="*/ 256 h 256"/>
                <a:gd name="T2" fmla="*/ 216 w 1616"/>
                <a:gd name="T3" fmla="*/ 232 h 256"/>
                <a:gd name="T4" fmla="*/ 480 w 1616"/>
                <a:gd name="T5" fmla="*/ 160 h 256"/>
                <a:gd name="T6" fmla="*/ 680 w 1616"/>
                <a:gd name="T7" fmla="*/ 144 h 256"/>
                <a:gd name="T8" fmla="*/ 880 w 1616"/>
                <a:gd name="T9" fmla="*/ 136 h 256"/>
                <a:gd name="T10" fmla="*/ 1000 w 1616"/>
                <a:gd name="T11" fmla="*/ 160 h 256"/>
                <a:gd name="T12" fmla="*/ 1272 w 1616"/>
                <a:gd name="T13" fmla="*/ 112 h 256"/>
                <a:gd name="T14" fmla="*/ 1416 w 1616"/>
                <a:gd name="T15" fmla="*/ 48 h 256"/>
                <a:gd name="T16" fmla="*/ 1616 w 1616"/>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256">
                  <a:moveTo>
                    <a:pt x="0" y="256"/>
                  </a:moveTo>
                  <a:cubicBezTo>
                    <a:pt x="72" y="249"/>
                    <a:pt x="144" y="240"/>
                    <a:pt x="216" y="232"/>
                  </a:cubicBezTo>
                  <a:cubicBezTo>
                    <a:pt x="300" y="204"/>
                    <a:pt x="393" y="172"/>
                    <a:pt x="480" y="160"/>
                  </a:cubicBezTo>
                  <a:cubicBezTo>
                    <a:pt x="519" y="155"/>
                    <a:pt x="648" y="146"/>
                    <a:pt x="680" y="144"/>
                  </a:cubicBezTo>
                  <a:cubicBezTo>
                    <a:pt x="751" y="126"/>
                    <a:pt x="807" y="130"/>
                    <a:pt x="880" y="136"/>
                  </a:cubicBezTo>
                  <a:cubicBezTo>
                    <a:pt x="921" y="150"/>
                    <a:pt x="956" y="155"/>
                    <a:pt x="1000" y="160"/>
                  </a:cubicBezTo>
                  <a:cubicBezTo>
                    <a:pt x="1087" y="154"/>
                    <a:pt x="1195" y="163"/>
                    <a:pt x="1272" y="112"/>
                  </a:cubicBezTo>
                  <a:cubicBezTo>
                    <a:pt x="1304" y="48"/>
                    <a:pt x="1346" y="55"/>
                    <a:pt x="1416" y="48"/>
                  </a:cubicBezTo>
                  <a:cubicBezTo>
                    <a:pt x="1482" y="26"/>
                    <a:pt x="1546" y="0"/>
                    <a:pt x="1616" y="0"/>
                  </a:cubicBezTo>
                </a:path>
              </a:pathLst>
            </a:custGeom>
            <a:noFill/>
            <a:ln w="28575"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29703" name="Freeform 7"/>
            <p:cNvSpPr>
              <a:spLocks/>
            </p:cNvSpPr>
            <p:nvPr/>
          </p:nvSpPr>
          <p:spPr bwMode="auto">
            <a:xfrm>
              <a:off x="3264" y="2248"/>
              <a:ext cx="1856" cy="256"/>
            </a:xfrm>
            <a:custGeom>
              <a:avLst/>
              <a:gdLst>
                <a:gd name="T0" fmla="*/ 0 w 1856"/>
                <a:gd name="T1" fmla="*/ 256 h 256"/>
                <a:gd name="T2" fmla="*/ 328 w 1856"/>
                <a:gd name="T3" fmla="*/ 216 h 256"/>
                <a:gd name="T4" fmla="*/ 456 w 1856"/>
                <a:gd name="T5" fmla="*/ 184 h 256"/>
                <a:gd name="T6" fmla="*/ 584 w 1856"/>
                <a:gd name="T7" fmla="*/ 144 h 256"/>
                <a:gd name="T8" fmla="*/ 960 w 1856"/>
                <a:gd name="T9" fmla="*/ 136 h 256"/>
                <a:gd name="T10" fmla="*/ 1120 w 1856"/>
                <a:gd name="T11" fmla="*/ 104 h 256"/>
                <a:gd name="T12" fmla="*/ 1680 w 1856"/>
                <a:gd name="T13" fmla="*/ 72 h 256"/>
                <a:gd name="T14" fmla="*/ 1728 w 1856"/>
                <a:gd name="T15" fmla="*/ 56 h 256"/>
                <a:gd name="T16" fmla="*/ 1856 w 1856"/>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6" h="256">
                  <a:moveTo>
                    <a:pt x="0" y="256"/>
                  </a:moveTo>
                  <a:cubicBezTo>
                    <a:pt x="97" y="191"/>
                    <a:pt x="214" y="220"/>
                    <a:pt x="328" y="216"/>
                  </a:cubicBezTo>
                  <a:cubicBezTo>
                    <a:pt x="370" y="202"/>
                    <a:pt x="413" y="196"/>
                    <a:pt x="456" y="184"/>
                  </a:cubicBezTo>
                  <a:cubicBezTo>
                    <a:pt x="492" y="174"/>
                    <a:pt x="545" y="146"/>
                    <a:pt x="584" y="144"/>
                  </a:cubicBezTo>
                  <a:cubicBezTo>
                    <a:pt x="709" y="139"/>
                    <a:pt x="835" y="139"/>
                    <a:pt x="960" y="136"/>
                  </a:cubicBezTo>
                  <a:cubicBezTo>
                    <a:pt x="1015" y="129"/>
                    <a:pt x="1065" y="108"/>
                    <a:pt x="1120" y="104"/>
                  </a:cubicBezTo>
                  <a:cubicBezTo>
                    <a:pt x="1307" y="91"/>
                    <a:pt x="1493" y="78"/>
                    <a:pt x="1680" y="72"/>
                  </a:cubicBezTo>
                  <a:cubicBezTo>
                    <a:pt x="1696" y="67"/>
                    <a:pt x="1714" y="65"/>
                    <a:pt x="1728" y="56"/>
                  </a:cubicBezTo>
                  <a:cubicBezTo>
                    <a:pt x="1765" y="31"/>
                    <a:pt x="1809" y="0"/>
                    <a:pt x="1856" y="0"/>
                  </a:cubicBezTo>
                </a:path>
              </a:pathLst>
            </a:custGeom>
            <a:noFill/>
            <a:ln w="28575"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29704" name="Line 8"/>
            <p:cNvSpPr>
              <a:spLocks noChangeShapeType="1"/>
            </p:cNvSpPr>
            <p:nvPr/>
          </p:nvSpPr>
          <p:spPr bwMode="auto">
            <a:xfrm flipV="1">
              <a:off x="882" y="2614"/>
              <a:ext cx="499" cy="90"/>
            </a:xfrm>
            <a:prstGeom prst="line">
              <a:avLst/>
            </a:prstGeom>
            <a:noFill/>
            <a:ln w="190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29705" name="Line 9"/>
            <p:cNvSpPr>
              <a:spLocks noChangeShapeType="1"/>
            </p:cNvSpPr>
            <p:nvPr/>
          </p:nvSpPr>
          <p:spPr bwMode="auto">
            <a:xfrm flipH="1">
              <a:off x="882" y="2886"/>
              <a:ext cx="499" cy="90"/>
            </a:xfrm>
            <a:prstGeom prst="line">
              <a:avLst/>
            </a:prstGeom>
            <a:noFill/>
            <a:ln w="190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29706" name="Freeform 10"/>
            <p:cNvSpPr>
              <a:spLocks/>
            </p:cNvSpPr>
            <p:nvPr/>
          </p:nvSpPr>
          <p:spPr bwMode="auto">
            <a:xfrm>
              <a:off x="2285" y="2464"/>
              <a:ext cx="979" cy="152"/>
            </a:xfrm>
            <a:custGeom>
              <a:avLst/>
              <a:gdLst>
                <a:gd name="T0" fmla="*/ 67 w 979"/>
                <a:gd name="T1" fmla="*/ 136 h 152"/>
                <a:gd name="T2" fmla="*/ 187 w 979"/>
                <a:gd name="T3" fmla="*/ 112 h 152"/>
                <a:gd name="T4" fmla="*/ 283 w 979"/>
                <a:gd name="T5" fmla="*/ 72 h 152"/>
                <a:gd name="T6" fmla="*/ 387 w 979"/>
                <a:gd name="T7" fmla="*/ 40 h 152"/>
                <a:gd name="T8" fmla="*/ 611 w 979"/>
                <a:gd name="T9" fmla="*/ 0 h 152"/>
                <a:gd name="T10" fmla="*/ 979 w 979"/>
                <a:gd name="T11" fmla="*/ 32 h 152"/>
              </a:gdLst>
              <a:ahLst/>
              <a:cxnLst>
                <a:cxn ang="0">
                  <a:pos x="T0" y="T1"/>
                </a:cxn>
                <a:cxn ang="0">
                  <a:pos x="T2" y="T3"/>
                </a:cxn>
                <a:cxn ang="0">
                  <a:pos x="T4" y="T5"/>
                </a:cxn>
                <a:cxn ang="0">
                  <a:pos x="T6" y="T7"/>
                </a:cxn>
                <a:cxn ang="0">
                  <a:pos x="T8" y="T9"/>
                </a:cxn>
                <a:cxn ang="0">
                  <a:pos x="T10" y="T11"/>
                </a:cxn>
              </a:cxnLst>
              <a:rect l="0" t="0" r="r" b="b"/>
              <a:pathLst>
                <a:path w="979" h="152">
                  <a:moveTo>
                    <a:pt x="67" y="136"/>
                  </a:moveTo>
                  <a:cubicBezTo>
                    <a:pt x="238" y="87"/>
                    <a:pt x="0" y="152"/>
                    <a:pt x="187" y="112"/>
                  </a:cubicBezTo>
                  <a:cubicBezTo>
                    <a:pt x="227" y="103"/>
                    <a:pt x="249" y="89"/>
                    <a:pt x="283" y="72"/>
                  </a:cubicBezTo>
                  <a:cubicBezTo>
                    <a:pt x="313" y="57"/>
                    <a:pt x="355" y="51"/>
                    <a:pt x="387" y="40"/>
                  </a:cubicBezTo>
                  <a:cubicBezTo>
                    <a:pt x="454" y="18"/>
                    <a:pt x="540" y="18"/>
                    <a:pt x="611" y="0"/>
                  </a:cubicBezTo>
                  <a:cubicBezTo>
                    <a:pt x="735" y="11"/>
                    <a:pt x="853" y="32"/>
                    <a:pt x="979" y="32"/>
                  </a:cubicBezTo>
                </a:path>
              </a:pathLst>
            </a:custGeom>
            <a:noFill/>
            <a:ln w="28575" cap="flat" cmpd="sng">
              <a:solidFill>
                <a:schemeClr val="bg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grpSp>
      <p:sp>
        <p:nvSpPr>
          <p:cNvPr id="13" name="CasellaDiTesto 12"/>
          <p:cNvSpPr txBox="1"/>
          <p:nvPr/>
        </p:nvSpPr>
        <p:spPr>
          <a:xfrm>
            <a:off x="5682724" y="546040"/>
            <a:ext cx="2592120" cy="400110"/>
          </a:xfrm>
          <a:prstGeom prst="rect">
            <a:avLst/>
          </a:prstGeom>
          <a:noFill/>
        </p:spPr>
        <p:txBody>
          <a:bodyPr wrap="none" rtlCol="0">
            <a:spAutoFit/>
          </a:bodyPr>
          <a:lstStyle/>
          <a:p>
            <a:r>
              <a:rPr lang="it-IT" sz="2000" dirty="0" err="1" smtClean="0">
                <a:solidFill>
                  <a:schemeClr val="tx1">
                    <a:lumMod val="85000"/>
                  </a:schemeClr>
                </a:solidFill>
                <a:latin typeface="+mn-lt"/>
              </a:rPr>
              <a:t>Izmit</a:t>
            </a:r>
            <a:r>
              <a:rPr lang="it-IT" sz="2000" dirty="0" smtClean="0">
                <a:solidFill>
                  <a:schemeClr val="tx1">
                    <a:lumMod val="85000"/>
                  </a:schemeClr>
                </a:solidFill>
                <a:latin typeface="+mn-lt"/>
              </a:rPr>
              <a:t> </a:t>
            </a:r>
            <a:r>
              <a:rPr lang="it-IT" sz="2000" dirty="0" err="1" smtClean="0">
                <a:solidFill>
                  <a:schemeClr val="tx1">
                    <a:lumMod val="85000"/>
                  </a:schemeClr>
                </a:solidFill>
                <a:latin typeface="+mn-lt"/>
              </a:rPr>
              <a:t>earthquake</a:t>
            </a:r>
            <a:r>
              <a:rPr lang="it-IT" sz="2000" dirty="0" smtClean="0">
                <a:solidFill>
                  <a:schemeClr val="tx1">
                    <a:lumMod val="85000"/>
                  </a:schemeClr>
                </a:solidFill>
                <a:latin typeface="+mn-lt"/>
              </a:rPr>
              <a:t>, 1999</a:t>
            </a:r>
            <a:endParaRPr lang="it-IT" sz="2000" dirty="0">
              <a:solidFill>
                <a:schemeClr val="tx1">
                  <a:lumMod val="85000"/>
                </a:schemeClr>
              </a:solidFill>
              <a:latin typeface="+mn-lt"/>
            </a:endParaRPr>
          </a:p>
        </p:txBody>
      </p:sp>
    </p:spTree>
    <p:extLst>
      <p:ext uri="{BB962C8B-B14F-4D97-AF65-F5344CB8AC3E}">
        <p14:creationId xmlns="" xmlns:p14="http://schemas.microsoft.com/office/powerpoint/2010/main" val="1643050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wipe(left)">
                                      <p:cBhvr>
                                        <p:cTn id="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3d"/>
          <p:cNvPicPr>
            <a:picLocks noChangeAspect="1" noChangeArrowheads="1"/>
          </p:cNvPicPr>
          <p:nvPr/>
        </p:nvPicPr>
        <p:blipFill>
          <a:blip r:embed="rId2" cstate="screen">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a:ext>
            </a:extLst>
          </a:blip>
          <a:srcRect/>
          <a:stretch>
            <a:fillRect/>
          </a:stretch>
        </p:blipFill>
        <p:spPr bwMode="auto">
          <a:xfrm>
            <a:off x="287338" y="992188"/>
            <a:ext cx="2797175"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3" descr="3e"/>
          <p:cNvPicPr>
            <a:picLocks noChangeAspect="1" noChangeArrowheads="1"/>
          </p:cNvPicPr>
          <p:nvPr/>
        </p:nvPicPr>
        <p:blipFill>
          <a:blip r:embed="rId4" cstate="screen">
            <a:extLst>
              <a:ext uri="{BEBA8EAE-BF5A-486C-A8C5-ECC9F3942E4B}">
                <a14:imgProps xmlns="" xmlns:a14="http://schemas.microsoft.com/office/drawing/2010/main">
                  <a14:imgLayer r:embed="rId5">
                    <a14:imgEffect>
                      <a14:brightnessContrast contrast="20000"/>
                    </a14:imgEffect>
                  </a14:imgLayer>
                </a14:imgProps>
              </a:ext>
              <a:ext uri="{28A0092B-C50C-407E-A947-70E740481C1C}">
                <a14:useLocalDpi xmlns="" xmlns:a14="http://schemas.microsoft.com/office/drawing/2010/main"/>
              </a:ext>
            </a:extLst>
          </a:blip>
          <a:srcRect/>
          <a:stretch>
            <a:fillRect/>
          </a:stretch>
        </p:blipFill>
        <p:spPr bwMode="auto">
          <a:xfrm>
            <a:off x="3170238" y="981075"/>
            <a:ext cx="2800350"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7" name="Picture 4" descr="3f"/>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6049963" y="981075"/>
            <a:ext cx="2770187"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sellaDiTesto 4"/>
          <p:cNvSpPr txBox="1"/>
          <p:nvPr/>
        </p:nvSpPr>
        <p:spPr>
          <a:xfrm>
            <a:off x="6124622" y="546040"/>
            <a:ext cx="2700291" cy="400110"/>
          </a:xfrm>
          <a:prstGeom prst="rect">
            <a:avLst/>
          </a:prstGeom>
          <a:noFill/>
        </p:spPr>
        <p:txBody>
          <a:bodyPr wrap="none" rtlCol="0">
            <a:spAutoFit/>
          </a:bodyPr>
          <a:lstStyle/>
          <a:p>
            <a:r>
              <a:rPr lang="it-IT" sz="2000" dirty="0" err="1" smtClean="0">
                <a:solidFill>
                  <a:schemeClr val="tx1">
                    <a:lumMod val="85000"/>
                  </a:schemeClr>
                </a:solidFill>
                <a:latin typeface="+mn-lt"/>
              </a:rPr>
              <a:t>Duzce</a:t>
            </a:r>
            <a:r>
              <a:rPr lang="it-IT" sz="2000" dirty="0" smtClean="0">
                <a:solidFill>
                  <a:schemeClr val="tx1">
                    <a:lumMod val="85000"/>
                  </a:schemeClr>
                </a:solidFill>
                <a:latin typeface="+mn-lt"/>
              </a:rPr>
              <a:t> </a:t>
            </a:r>
            <a:r>
              <a:rPr lang="it-IT" sz="2000" dirty="0" err="1" smtClean="0">
                <a:solidFill>
                  <a:schemeClr val="tx1">
                    <a:lumMod val="85000"/>
                  </a:schemeClr>
                </a:solidFill>
                <a:latin typeface="+mn-lt"/>
              </a:rPr>
              <a:t>earthquake</a:t>
            </a:r>
            <a:r>
              <a:rPr lang="it-IT" sz="2000" dirty="0" smtClean="0">
                <a:solidFill>
                  <a:schemeClr val="tx1">
                    <a:lumMod val="85000"/>
                  </a:schemeClr>
                </a:solidFill>
                <a:latin typeface="+mn-lt"/>
              </a:rPr>
              <a:t>, 1999</a:t>
            </a:r>
            <a:endParaRPr lang="it-IT" sz="2000" dirty="0">
              <a:solidFill>
                <a:schemeClr val="tx1">
                  <a:lumMod val="85000"/>
                </a:schemeClr>
              </a:solidFill>
              <a:latin typeface="+mn-lt"/>
            </a:endParaRPr>
          </a:p>
        </p:txBody>
      </p:sp>
    </p:spTree>
    <p:extLst>
      <p:ext uri="{BB962C8B-B14F-4D97-AF65-F5344CB8AC3E}">
        <p14:creationId xmlns="" xmlns:p14="http://schemas.microsoft.com/office/powerpoint/2010/main" val="806047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hakir"/>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4932040" y="4768900"/>
            <a:ext cx="3924300" cy="193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2" name="Picture 2" descr="D:\terremoti\mexico\IMG_2050.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72956" y="3409038"/>
            <a:ext cx="4416086" cy="331236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51520" y="308769"/>
            <a:ext cx="4405226"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7" descr="stop01-Paganica-23apr09_005"/>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4937844" y="1924170"/>
            <a:ext cx="3924300" cy="2627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asellaDiTesto 10"/>
          <p:cNvSpPr txBox="1"/>
          <p:nvPr/>
        </p:nvSpPr>
        <p:spPr>
          <a:xfrm>
            <a:off x="4718959" y="980728"/>
            <a:ext cx="4143185" cy="461665"/>
          </a:xfrm>
          <a:prstGeom prst="rect">
            <a:avLst/>
          </a:prstGeom>
          <a:noFill/>
        </p:spPr>
        <p:txBody>
          <a:bodyPr wrap="none" rtlCol="0">
            <a:spAutoFit/>
          </a:bodyPr>
          <a:lstStyle/>
          <a:p>
            <a:r>
              <a:rPr lang="it-IT" dirty="0" err="1" smtClean="0">
                <a:solidFill>
                  <a:schemeClr val="tx1">
                    <a:lumMod val="85000"/>
                  </a:schemeClr>
                </a:solidFill>
                <a:latin typeface="+mn-lt"/>
              </a:rPr>
              <a:t>geometry</a:t>
            </a:r>
            <a:r>
              <a:rPr lang="it-IT" dirty="0" smtClean="0">
                <a:solidFill>
                  <a:schemeClr val="tx1">
                    <a:lumMod val="85000"/>
                  </a:schemeClr>
                </a:solidFill>
                <a:latin typeface="+mn-lt"/>
              </a:rPr>
              <a:t>, </a:t>
            </a:r>
            <a:r>
              <a:rPr lang="it-IT" dirty="0" err="1" smtClean="0">
                <a:solidFill>
                  <a:schemeClr val="tx1">
                    <a:lumMod val="85000"/>
                  </a:schemeClr>
                </a:solidFill>
                <a:latin typeface="+mn-lt"/>
              </a:rPr>
              <a:t>kinematics</a:t>
            </a:r>
            <a:r>
              <a:rPr lang="it-IT" dirty="0" smtClean="0">
                <a:solidFill>
                  <a:schemeClr val="tx1">
                    <a:lumMod val="85000"/>
                  </a:schemeClr>
                </a:solidFill>
                <a:latin typeface="+mn-lt"/>
              </a:rPr>
              <a:t> and strike</a:t>
            </a:r>
            <a:endParaRPr lang="it-IT" dirty="0">
              <a:solidFill>
                <a:schemeClr val="tx1">
                  <a:lumMod val="85000"/>
                </a:schemeClr>
              </a:solidFill>
              <a:latin typeface="+mn-lt"/>
            </a:endParaRPr>
          </a:p>
        </p:txBody>
      </p:sp>
    </p:spTree>
    <p:extLst>
      <p:ext uri="{BB962C8B-B14F-4D97-AF65-F5344CB8AC3E}">
        <p14:creationId xmlns="" xmlns:p14="http://schemas.microsoft.com/office/powerpoint/2010/main" val="4282615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rotWithShape="1">
          <a:blip r:embed="rId2" cstate="screen">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a:ext>
            </a:extLst>
          </a:blip>
          <a:srcRect/>
          <a:stretch/>
        </p:blipFill>
        <p:spPr bwMode="auto">
          <a:xfrm>
            <a:off x="850900" y="692697"/>
            <a:ext cx="7773442" cy="5708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 Box 4"/>
          <p:cNvSpPr txBox="1">
            <a:spLocks noChangeArrowheads="1"/>
          </p:cNvSpPr>
          <p:nvPr/>
        </p:nvSpPr>
        <p:spPr bwMode="auto">
          <a:xfrm>
            <a:off x="5173366" y="257175"/>
            <a:ext cx="33909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GB" sz="2000" dirty="0" smtClean="0">
                <a:solidFill>
                  <a:schemeClr val="tx1">
                    <a:lumMod val="85000"/>
                  </a:schemeClr>
                </a:solidFill>
                <a:effectLst/>
                <a:latin typeface="+mn-lt"/>
                <a:cs typeface="Times New Roman" pitchFamily="18" charset="0"/>
              </a:rPr>
              <a:t>Cascadia earthquake, 1700</a:t>
            </a:r>
            <a:endParaRPr lang="it-IT" sz="3200" dirty="0">
              <a:solidFill>
                <a:schemeClr val="tx1">
                  <a:lumMod val="85000"/>
                </a:schemeClr>
              </a:solidFill>
              <a:effectLst>
                <a:outerShdw blurRad="38100" dist="38100" dir="2700000" algn="tl">
                  <a:srgbClr val="000000"/>
                </a:outerShdw>
              </a:effectLst>
              <a:latin typeface="+mn-lt"/>
              <a:cs typeface="Times New Roman" pitchFamily="18" charset="0"/>
            </a:endParaRPr>
          </a:p>
        </p:txBody>
      </p:sp>
      <p:sp>
        <p:nvSpPr>
          <p:cNvPr id="4" name="Rectangle 8"/>
          <p:cNvSpPr>
            <a:spLocks noChangeArrowheads="1"/>
          </p:cNvSpPr>
          <p:nvPr/>
        </p:nvSpPr>
        <p:spPr bwMode="auto">
          <a:xfrm>
            <a:off x="914400" y="335549"/>
            <a:ext cx="120635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sz="1800" i="1" dirty="0" err="1" smtClean="0">
                <a:solidFill>
                  <a:schemeClr val="tx1"/>
                </a:solidFill>
                <a:effectLst>
                  <a:outerShdw blurRad="38100" dist="38100" dir="2700000" algn="tl">
                    <a:srgbClr val="000000"/>
                  </a:outerShdw>
                </a:effectLst>
                <a:latin typeface="+mn-lt"/>
              </a:rPr>
              <a:t>subsidence</a:t>
            </a:r>
            <a:endParaRPr lang="it-IT" sz="1800" i="1" dirty="0">
              <a:solidFill>
                <a:schemeClr val="tx1"/>
              </a:solidFill>
              <a:effectLst>
                <a:outerShdw blurRad="38100" dist="38100" dir="2700000" algn="tl">
                  <a:srgbClr val="000000"/>
                </a:outerShdw>
              </a:effectLst>
              <a:latin typeface="+mn-lt"/>
            </a:endParaRPr>
          </a:p>
        </p:txBody>
      </p:sp>
      <p:sp>
        <p:nvSpPr>
          <p:cNvPr id="5" name="Text Box 5"/>
          <p:cNvSpPr txBox="1">
            <a:spLocks noChangeArrowheads="1"/>
          </p:cNvSpPr>
          <p:nvPr/>
        </p:nvSpPr>
        <p:spPr bwMode="auto">
          <a:xfrm>
            <a:off x="6320358" y="6400801"/>
            <a:ext cx="2716138" cy="291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algn="ctr">
              <a:lnSpc>
                <a:spcPct val="80000"/>
              </a:lnSpc>
              <a:spcBef>
                <a:spcPct val="50000"/>
              </a:spcBef>
            </a:pPr>
            <a:r>
              <a:rPr lang="it-IT" sz="1600" dirty="0" smtClean="0">
                <a:solidFill>
                  <a:schemeClr val="bg1"/>
                </a:solidFill>
                <a:effectLst/>
                <a:latin typeface="Comic Sans MS" pitchFamily="66" charset="0"/>
              </a:rPr>
              <a:t>Leonard et al., 2004</a:t>
            </a:r>
            <a:endParaRPr lang="it-IT" sz="1600" dirty="0">
              <a:solidFill>
                <a:schemeClr val="bg1"/>
              </a:solidFill>
              <a:effectLst/>
              <a:latin typeface="Comic Sans MS" pitchFamily="66" charset="0"/>
            </a:endParaRPr>
          </a:p>
        </p:txBody>
      </p:sp>
    </p:spTree>
    <p:extLst>
      <p:ext uri="{BB962C8B-B14F-4D97-AF65-F5344CB8AC3E}">
        <p14:creationId xmlns="" xmlns:p14="http://schemas.microsoft.com/office/powerpoint/2010/main" val="2372899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IMGP0380"/>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914400" y="692150"/>
            <a:ext cx="73152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5173366" y="257175"/>
            <a:ext cx="33909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GB" sz="2000" dirty="0" err="1" smtClean="0">
                <a:solidFill>
                  <a:schemeClr val="tx1">
                    <a:lumMod val="85000"/>
                  </a:schemeClr>
                </a:solidFill>
                <a:effectLst/>
                <a:latin typeface="+mn-lt"/>
                <a:cs typeface="Times New Roman" pitchFamily="18" charset="0"/>
              </a:rPr>
              <a:t>Zemmouri</a:t>
            </a:r>
            <a:r>
              <a:rPr lang="en-GB" sz="2000" dirty="0" smtClean="0">
                <a:solidFill>
                  <a:schemeClr val="tx1">
                    <a:lumMod val="85000"/>
                  </a:schemeClr>
                </a:solidFill>
                <a:effectLst/>
                <a:latin typeface="+mn-lt"/>
                <a:cs typeface="Times New Roman" pitchFamily="18" charset="0"/>
              </a:rPr>
              <a:t> earthquake, </a:t>
            </a:r>
            <a:r>
              <a:rPr lang="en-GB" sz="2000" dirty="0">
                <a:solidFill>
                  <a:schemeClr val="tx1">
                    <a:lumMod val="85000"/>
                  </a:schemeClr>
                </a:solidFill>
                <a:effectLst/>
                <a:latin typeface="+mn-lt"/>
                <a:cs typeface="Times New Roman" pitchFamily="18" charset="0"/>
              </a:rPr>
              <a:t>2003</a:t>
            </a:r>
            <a:endParaRPr lang="it-IT" sz="3200" dirty="0">
              <a:solidFill>
                <a:schemeClr val="tx1">
                  <a:lumMod val="85000"/>
                </a:schemeClr>
              </a:solidFill>
              <a:effectLst>
                <a:outerShdw blurRad="38100" dist="38100" dir="2700000" algn="tl">
                  <a:srgbClr val="000000"/>
                </a:outerShdw>
              </a:effectLst>
              <a:latin typeface="+mn-lt"/>
              <a:cs typeface="Times New Roman" pitchFamily="18" charset="0"/>
            </a:endParaRPr>
          </a:p>
        </p:txBody>
      </p:sp>
      <p:sp>
        <p:nvSpPr>
          <p:cNvPr id="43013" name="Text Box 5"/>
          <p:cNvSpPr txBox="1">
            <a:spLocks noChangeArrowheads="1"/>
          </p:cNvSpPr>
          <p:nvPr/>
        </p:nvSpPr>
        <p:spPr bwMode="auto">
          <a:xfrm rot="-5400000">
            <a:off x="6767513" y="4391025"/>
            <a:ext cx="3240088" cy="287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a:lnSpc>
                <a:spcPct val="80000"/>
              </a:lnSpc>
              <a:spcBef>
                <a:spcPct val="50000"/>
              </a:spcBef>
            </a:pPr>
            <a:r>
              <a:rPr lang="it-IT" sz="1600" dirty="0" err="1">
                <a:solidFill>
                  <a:schemeClr val="bg1"/>
                </a:solidFill>
                <a:effectLst/>
                <a:latin typeface="Comic Sans MS" pitchFamily="66" charset="0"/>
              </a:rPr>
              <a:t>courtesy</a:t>
            </a:r>
            <a:r>
              <a:rPr lang="it-IT" sz="1600" dirty="0">
                <a:solidFill>
                  <a:schemeClr val="bg1"/>
                </a:solidFill>
                <a:effectLst/>
                <a:latin typeface="Comic Sans MS" pitchFamily="66" charset="0"/>
              </a:rPr>
              <a:t> of M. </a:t>
            </a:r>
            <a:r>
              <a:rPr lang="it-IT" sz="1600" dirty="0" err="1">
                <a:solidFill>
                  <a:schemeClr val="bg1"/>
                </a:solidFill>
                <a:effectLst/>
                <a:latin typeface="Comic Sans MS" pitchFamily="66" charset="0"/>
              </a:rPr>
              <a:t>Meghraoui</a:t>
            </a:r>
            <a:endParaRPr lang="it-IT" sz="1600" dirty="0">
              <a:solidFill>
                <a:schemeClr val="bg1"/>
              </a:solidFill>
              <a:effectLst/>
              <a:latin typeface="Comic Sans MS" pitchFamily="66" charset="0"/>
            </a:endParaRPr>
          </a:p>
        </p:txBody>
      </p:sp>
      <p:sp>
        <p:nvSpPr>
          <p:cNvPr id="45064" name="Rectangle 8"/>
          <p:cNvSpPr>
            <a:spLocks noChangeArrowheads="1"/>
          </p:cNvSpPr>
          <p:nvPr/>
        </p:nvSpPr>
        <p:spPr bwMode="auto">
          <a:xfrm>
            <a:off x="914400" y="322818"/>
            <a:ext cx="71045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sz="1800" i="1" dirty="0" err="1" smtClean="0">
                <a:solidFill>
                  <a:schemeClr val="tx1"/>
                </a:solidFill>
                <a:effectLst>
                  <a:outerShdw blurRad="38100" dist="38100" dir="2700000" algn="tl">
                    <a:srgbClr val="000000"/>
                  </a:outerShdw>
                </a:effectLst>
                <a:latin typeface="+mn-lt"/>
              </a:rPr>
              <a:t>Uplift</a:t>
            </a:r>
            <a:endParaRPr lang="it-IT" sz="1800" i="1" dirty="0">
              <a:solidFill>
                <a:schemeClr val="tx1"/>
              </a:solidFill>
              <a:effectLst>
                <a:outerShdw blurRad="38100" dist="38100" dir="2700000" algn="tl">
                  <a:srgbClr val="000000"/>
                </a:outerShdw>
              </a:effectLst>
              <a:latin typeface="+mn-lt"/>
            </a:endParaRPr>
          </a:p>
        </p:txBody>
      </p:sp>
      <p:pic>
        <p:nvPicPr>
          <p:cNvPr id="9" name="Immagine 8"/>
          <p:cNvPicPr/>
          <p:nvPr/>
        </p:nvPicPr>
        <p:blipFill>
          <a:blip r:embed="rId3" cstate="print">
            <a:extLst>
              <a:ext uri="{BEBA8EAE-BF5A-486C-A8C5-ECC9F3942E4B}">
                <a14:imgProps xmlns="" xmlns:a14="http://schemas.microsoft.com/office/drawing/2010/main">
                  <a14:imgLayer r:embed="rId4">
                    <a14:imgEffect>
                      <a14:brightnessContrast contrast="20000"/>
                    </a14:imgEffect>
                  </a14:imgLayer>
                </a14:imgProps>
              </a:ext>
              <a:ext uri="{28A0092B-C50C-407E-A947-70E740481C1C}">
                <a14:useLocalDpi xmlns="" xmlns:a14="http://schemas.microsoft.com/office/drawing/2010/main"/>
              </a:ext>
            </a:extLst>
          </a:blip>
          <a:srcRect/>
          <a:stretch>
            <a:fillRect/>
          </a:stretch>
        </p:blipFill>
        <p:spPr bwMode="auto">
          <a:xfrm>
            <a:off x="95885" y="3496310"/>
            <a:ext cx="4476115" cy="3361690"/>
          </a:xfrm>
          <a:prstGeom prst="rect">
            <a:avLst/>
          </a:prstGeom>
          <a:noFill/>
        </p:spPr>
      </p:pic>
    </p:spTree>
    <p:extLst>
      <p:ext uri="{BB962C8B-B14F-4D97-AF65-F5344CB8AC3E}">
        <p14:creationId xmlns="" xmlns:p14="http://schemas.microsoft.com/office/powerpoint/2010/main" val="3926012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ChangeArrowheads="1"/>
          </p:cNvSpPr>
          <p:nvPr/>
        </p:nvSpPr>
        <p:spPr bwMode="auto">
          <a:xfrm>
            <a:off x="323850" y="114945"/>
            <a:ext cx="153324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dirty="0" smtClean="0">
                <a:solidFill>
                  <a:schemeClr val="tx1">
                    <a:lumMod val="85000"/>
                  </a:schemeClr>
                </a:solidFill>
                <a:effectLst/>
                <a:latin typeface="+mn-lt"/>
              </a:rPr>
              <a:t>Tsunamis</a:t>
            </a:r>
            <a:endParaRPr lang="it-IT" sz="2800" dirty="0">
              <a:solidFill>
                <a:schemeClr val="tx1">
                  <a:lumMod val="85000"/>
                </a:schemeClr>
              </a:solidFill>
              <a:effectLst/>
              <a:latin typeface="+mn-lt"/>
            </a:endParaRPr>
          </a:p>
        </p:txBody>
      </p:sp>
      <p:pic>
        <p:nvPicPr>
          <p:cNvPr id="5" name="Picture 2"/>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4280220" y="376555"/>
            <a:ext cx="4797479" cy="3024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4539432" y="3031981"/>
            <a:ext cx="161935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dirty="0" smtClean="0">
                <a:solidFill>
                  <a:schemeClr val="tx1">
                    <a:lumMod val="85000"/>
                  </a:schemeClr>
                </a:solidFill>
                <a:effectLst/>
                <a:latin typeface="+mn-lt"/>
              </a:rPr>
              <a:t>Indonesia 1992</a:t>
            </a:r>
            <a:endParaRPr lang="it-IT" sz="1800" dirty="0">
              <a:solidFill>
                <a:schemeClr val="tx1">
                  <a:lumMod val="85000"/>
                </a:schemeClr>
              </a:solidFill>
              <a:effectLst/>
              <a:latin typeface="+mn-lt"/>
            </a:endParaRPr>
          </a:p>
        </p:txBody>
      </p:sp>
      <p:pic>
        <p:nvPicPr>
          <p:cNvPr id="8" name="Picture 3"/>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323850" y="1484784"/>
            <a:ext cx="3716338"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2417386" y="6053465"/>
            <a:ext cx="162044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dirty="0" smtClean="0">
                <a:solidFill>
                  <a:schemeClr val="tx1">
                    <a:lumMod val="85000"/>
                  </a:schemeClr>
                </a:solidFill>
                <a:effectLst/>
                <a:latin typeface="+mn-lt"/>
              </a:rPr>
              <a:t>Stromboli 2002</a:t>
            </a:r>
            <a:endParaRPr lang="it-IT" sz="1800" dirty="0">
              <a:solidFill>
                <a:schemeClr val="tx1">
                  <a:lumMod val="85000"/>
                </a:schemeClr>
              </a:solidFill>
              <a:effectLst/>
              <a:latin typeface="+mn-lt"/>
            </a:endParaRPr>
          </a:p>
        </p:txBody>
      </p:sp>
      <p:pic>
        <p:nvPicPr>
          <p:cNvPr id="2" name="Immagine 1"/>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280219" y="3573015"/>
            <a:ext cx="4797479" cy="3209615"/>
          </a:xfrm>
          <a:prstGeom prst="rect">
            <a:avLst/>
          </a:prstGeom>
        </p:spPr>
      </p:pic>
      <p:sp>
        <p:nvSpPr>
          <p:cNvPr id="11" name="Rectangle 9"/>
          <p:cNvSpPr>
            <a:spLocks noChangeArrowheads="1"/>
          </p:cNvSpPr>
          <p:nvPr/>
        </p:nvSpPr>
        <p:spPr bwMode="auto">
          <a:xfrm>
            <a:off x="4572000" y="6393876"/>
            <a:ext cx="133402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dirty="0" smtClean="0">
                <a:solidFill>
                  <a:schemeClr val="tx1">
                    <a:lumMod val="85000"/>
                  </a:schemeClr>
                </a:solidFill>
                <a:effectLst/>
                <a:latin typeface="+mn-lt"/>
              </a:rPr>
              <a:t>Sendai 2011</a:t>
            </a:r>
            <a:endParaRPr lang="it-IT" sz="1800" dirty="0">
              <a:solidFill>
                <a:schemeClr val="tx1">
                  <a:lumMod val="85000"/>
                </a:schemeClr>
              </a:solidFill>
              <a:effectLst/>
              <a:latin typeface="+mn-lt"/>
            </a:endParaRPr>
          </a:p>
        </p:txBody>
      </p:sp>
    </p:spTree>
    <p:extLst>
      <p:ext uri="{BB962C8B-B14F-4D97-AF65-F5344CB8AC3E}">
        <p14:creationId xmlns="" xmlns:p14="http://schemas.microsoft.com/office/powerpoint/2010/main" val="967379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3"/>
          <p:cNvPicPr>
            <a:picLocks noGrp="1" noChangeAspect="1" noChangeArrowheads="1"/>
          </p:cNvPicPr>
          <p:nvPr>
            <p:ph sz="quarter" idx="4294967295"/>
          </p:nvPr>
        </p:nvPicPr>
        <p:blipFill>
          <a:blip r:embed="rId2" cstate="print">
            <a:extLst>
              <a:ext uri="{28A0092B-C50C-407E-A947-70E740481C1C}">
                <a14:useLocalDpi xmlns="" xmlns:a14="http://schemas.microsoft.com/office/drawing/2010/main"/>
              </a:ext>
            </a:extLst>
          </a:blip>
          <a:srcRect/>
          <a:stretch>
            <a:fillRect/>
          </a:stretch>
        </p:blipFill>
        <p:spPr>
          <a:xfrm>
            <a:off x="572716" y="3416672"/>
            <a:ext cx="3745458" cy="318986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0185" name="Rectangle 9"/>
          <p:cNvSpPr>
            <a:spLocks noChangeArrowheads="1"/>
          </p:cNvSpPr>
          <p:nvPr/>
        </p:nvSpPr>
        <p:spPr bwMode="auto">
          <a:xfrm>
            <a:off x="323850" y="114945"/>
            <a:ext cx="197631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dirty="0" smtClean="0">
                <a:solidFill>
                  <a:schemeClr val="tx1">
                    <a:lumMod val="85000"/>
                  </a:schemeClr>
                </a:solidFill>
                <a:effectLst/>
                <a:latin typeface="+mn-lt"/>
              </a:rPr>
              <a:t>Liquefaction</a:t>
            </a:r>
            <a:endParaRPr lang="it-IT" sz="2800" dirty="0">
              <a:solidFill>
                <a:schemeClr val="tx1">
                  <a:lumMod val="85000"/>
                </a:schemeClr>
              </a:solidFill>
              <a:effectLst/>
              <a:latin typeface="+mn-lt"/>
            </a:endParaRPr>
          </a:p>
        </p:txBody>
      </p:sp>
      <p:pic>
        <p:nvPicPr>
          <p:cNvPr id="3" name="Immagine 2"/>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67544" y="738931"/>
            <a:ext cx="3888680" cy="2566529"/>
          </a:xfrm>
          <a:prstGeom prst="rect">
            <a:avLst/>
          </a:prstGeom>
        </p:spPr>
      </p:pic>
      <p:pic>
        <p:nvPicPr>
          <p:cNvPr id="107522" name="Picture 2" descr="D:\cataloghi\Lavoro Diapositive\Liquefazioni\img253.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5076056" y="744827"/>
            <a:ext cx="3578896" cy="53683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59934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Grp="1" noChangeAspect="1" noChangeArrowheads="1"/>
          </p:cNvPicPr>
          <p:nvPr>
            <p:ph sz="quarter" idx="4294967295"/>
          </p:nvPr>
        </p:nvPicPr>
        <p:blipFill>
          <a:blip r:embed="rId2" cstate="screen">
            <a:extLst>
              <a:ext uri="{28A0092B-C50C-407E-A947-70E740481C1C}">
                <a14:useLocalDpi xmlns="" xmlns:a14="http://schemas.microsoft.com/office/drawing/2010/main"/>
              </a:ext>
            </a:extLst>
          </a:blip>
          <a:srcRect/>
          <a:stretch>
            <a:fillRect/>
          </a:stretch>
        </p:blipFill>
        <p:spPr>
          <a:xfrm>
            <a:off x="179512" y="4285429"/>
            <a:ext cx="3500778" cy="237714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2" name="Rectangle 9"/>
          <p:cNvSpPr>
            <a:spLocks noChangeArrowheads="1"/>
          </p:cNvSpPr>
          <p:nvPr/>
        </p:nvSpPr>
        <p:spPr bwMode="auto">
          <a:xfrm>
            <a:off x="323850" y="114945"/>
            <a:ext cx="169790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dirty="0" smtClean="0">
                <a:solidFill>
                  <a:schemeClr val="tx1">
                    <a:lumMod val="85000"/>
                  </a:schemeClr>
                </a:solidFill>
                <a:effectLst/>
                <a:latin typeface="+mn-lt"/>
              </a:rPr>
              <a:t>Landslides</a:t>
            </a:r>
            <a:endParaRPr lang="it-IT" sz="2800" dirty="0">
              <a:solidFill>
                <a:schemeClr val="tx1">
                  <a:lumMod val="85000"/>
                </a:schemeClr>
              </a:solidFill>
              <a:effectLst/>
              <a:latin typeface="+mn-lt"/>
            </a:endParaRPr>
          </a:p>
        </p:txBody>
      </p:sp>
      <p:pic>
        <p:nvPicPr>
          <p:cNvPr id="4" name="Immagine 3"/>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779912" y="1340768"/>
            <a:ext cx="5236464" cy="5321808"/>
          </a:xfrm>
          <a:prstGeom prst="rect">
            <a:avLst/>
          </a:prstGeom>
        </p:spPr>
      </p:pic>
    </p:spTree>
    <p:extLst>
      <p:ext uri="{BB962C8B-B14F-4D97-AF65-F5344CB8AC3E}">
        <p14:creationId xmlns="" xmlns:p14="http://schemas.microsoft.com/office/powerpoint/2010/main" val="1451087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50825" y="2159000"/>
            <a:ext cx="8686800" cy="4699000"/>
            <a:chOff x="288" y="1200"/>
            <a:chExt cx="5472" cy="2960"/>
          </a:xfrm>
        </p:grpSpPr>
        <p:pic>
          <p:nvPicPr>
            <p:cNvPr id="3" name="Picture 7"/>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288" y="1200"/>
              <a:ext cx="5472" cy="296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8"/>
            <p:cNvSpPr txBox="1">
              <a:spLocks noChangeArrowheads="1"/>
            </p:cNvSpPr>
            <p:nvPr/>
          </p:nvSpPr>
          <p:spPr bwMode="auto">
            <a:xfrm>
              <a:off x="3398" y="3866"/>
              <a:ext cx="2142"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1800" dirty="0" err="1">
                  <a:solidFill>
                    <a:schemeClr val="tx1">
                      <a:lumMod val="85000"/>
                    </a:schemeClr>
                  </a:solidFill>
                  <a:latin typeface="+mn-lt"/>
                </a:rPr>
                <a:t>Pleasent</a:t>
              </a:r>
              <a:r>
                <a:rPr lang="it-IT" sz="1800" dirty="0">
                  <a:solidFill>
                    <a:schemeClr val="tx1">
                      <a:lumMod val="85000"/>
                    </a:schemeClr>
                  </a:solidFill>
                  <a:latin typeface="+mn-lt"/>
                </a:rPr>
                <a:t> </a:t>
              </a:r>
              <a:r>
                <a:rPr lang="it-IT" sz="1800" dirty="0" err="1">
                  <a:solidFill>
                    <a:schemeClr val="tx1">
                      <a:lumMod val="85000"/>
                    </a:schemeClr>
                  </a:solidFill>
                  <a:latin typeface="+mn-lt"/>
                </a:rPr>
                <a:t>valley</a:t>
              </a:r>
              <a:r>
                <a:rPr lang="it-IT" sz="1800" dirty="0">
                  <a:solidFill>
                    <a:schemeClr val="tx1">
                      <a:lumMod val="85000"/>
                    </a:schemeClr>
                  </a:solidFill>
                  <a:latin typeface="+mn-lt"/>
                </a:rPr>
                <a:t> (Nevada), 1915 </a:t>
              </a:r>
              <a:r>
                <a:rPr lang="it-IT" sz="1800" dirty="0" err="1">
                  <a:solidFill>
                    <a:schemeClr val="tx1">
                      <a:lumMod val="85000"/>
                    </a:schemeClr>
                  </a:solidFill>
                  <a:latin typeface="+mn-lt"/>
                </a:rPr>
                <a:t>eq</a:t>
              </a:r>
              <a:r>
                <a:rPr lang="it-IT" sz="1800" dirty="0">
                  <a:solidFill>
                    <a:schemeClr val="tx1">
                      <a:lumMod val="85000"/>
                    </a:schemeClr>
                  </a:solidFill>
                  <a:latin typeface="+mn-lt"/>
                </a:rPr>
                <a:t>.</a:t>
              </a:r>
            </a:p>
          </p:txBody>
        </p:sp>
      </p:grpSp>
      <p:sp>
        <p:nvSpPr>
          <p:cNvPr id="7" name="CasellaDiTesto 6"/>
          <p:cNvSpPr txBox="1"/>
          <p:nvPr/>
        </p:nvSpPr>
        <p:spPr>
          <a:xfrm>
            <a:off x="253777" y="332656"/>
            <a:ext cx="8686800" cy="830997"/>
          </a:xfrm>
          <a:prstGeom prst="rect">
            <a:avLst/>
          </a:prstGeom>
          <a:noFill/>
        </p:spPr>
        <p:txBody>
          <a:bodyPr wrap="square" rtlCol="0">
            <a:spAutoFit/>
          </a:bodyPr>
          <a:lstStyle/>
          <a:p>
            <a:r>
              <a:rPr lang="it-IT" i="1" dirty="0" err="1" smtClean="0">
                <a:solidFill>
                  <a:srgbClr val="FF9900"/>
                </a:solidFill>
                <a:latin typeface="+mn-lt"/>
              </a:rPr>
              <a:t>Earthquakes</a:t>
            </a:r>
            <a:r>
              <a:rPr lang="it-IT" i="1" dirty="0" smtClean="0">
                <a:solidFill>
                  <a:srgbClr val="FF9900"/>
                </a:solidFill>
                <a:latin typeface="+mn-lt"/>
              </a:rPr>
              <a:t> </a:t>
            </a:r>
            <a:r>
              <a:rPr lang="it-IT" i="1" dirty="0" err="1" smtClean="0">
                <a:solidFill>
                  <a:srgbClr val="FF9900"/>
                </a:solidFill>
                <a:latin typeface="+mn-lt"/>
              </a:rPr>
              <a:t>repeat</a:t>
            </a:r>
            <a:r>
              <a:rPr lang="it-IT" i="1" dirty="0" smtClean="0">
                <a:solidFill>
                  <a:srgbClr val="FF9900"/>
                </a:solidFill>
                <a:latin typeface="+mn-lt"/>
              </a:rPr>
              <a:t> </a:t>
            </a:r>
            <a:r>
              <a:rPr lang="it-IT" i="1" dirty="0" err="1" smtClean="0">
                <a:solidFill>
                  <a:srgbClr val="FF9900"/>
                </a:solidFill>
                <a:latin typeface="+mn-lt"/>
              </a:rPr>
              <a:t>along</a:t>
            </a:r>
            <a:r>
              <a:rPr lang="it-IT" i="1" dirty="0" smtClean="0">
                <a:solidFill>
                  <a:srgbClr val="FF9900"/>
                </a:solidFill>
                <a:latin typeface="+mn-lt"/>
              </a:rPr>
              <a:t> the </a:t>
            </a:r>
            <a:r>
              <a:rPr lang="it-IT" i="1" dirty="0" err="1" smtClean="0">
                <a:solidFill>
                  <a:srgbClr val="FF9900"/>
                </a:solidFill>
                <a:latin typeface="+mn-lt"/>
              </a:rPr>
              <a:t>same</a:t>
            </a:r>
            <a:r>
              <a:rPr lang="it-IT" i="1" dirty="0" smtClean="0">
                <a:solidFill>
                  <a:srgbClr val="FF9900"/>
                </a:solidFill>
                <a:latin typeface="+mn-lt"/>
              </a:rPr>
              <a:t> </a:t>
            </a:r>
            <a:r>
              <a:rPr lang="it-IT" i="1" dirty="0" err="1" smtClean="0">
                <a:solidFill>
                  <a:srgbClr val="FF9900"/>
                </a:solidFill>
                <a:latin typeface="+mn-lt"/>
              </a:rPr>
              <a:t>faults</a:t>
            </a:r>
            <a:r>
              <a:rPr lang="it-IT" i="1" dirty="0" smtClean="0">
                <a:solidFill>
                  <a:srgbClr val="FF9900"/>
                </a:solidFill>
                <a:latin typeface="+mn-lt"/>
              </a:rPr>
              <a:t> ,  </a:t>
            </a:r>
            <a:r>
              <a:rPr lang="it-IT" i="1" dirty="0" err="1" smtClean="0">
                <a:solidFill>
                  <a:srgbClr val="FF9900"/>
                </a:solidFill>
                <a:latin typeface="+mn-lt"/>
              </a:rPr>
              <a:t>their</a:t>
            </a:r>
            <a:r>
              <a:rPr lang="it-IT" i="1" dirty="0" smtClean="0">
                <a:solidFill>
                  <a:srgbClr val="FF9900"/>
                </a:solidFill>
                <a:latin typeface="+mn-lt"/>
              </a:rPr>
              <a:t> </a:t>
            </a:r>
            <a:r>
              <a:rPr lang="it-IT" i="1" dirty="0" err="1" smtClean="0">
                <a:solidFill>
                  <a:srgbClr val="FF9900"/>
                </a:solidFill>
                <a:latin typeface="+mn-lt"/>
              </a:rPr>
              <a:t>coseismic</a:t>
            </a:r>
            <a:r>
              <a:rPr lang="it-IT" i="1" dirty="0" smtClean="0">
                <a:solidFill>
                  <a:srgbClr val="FF9900"/>
                </a:solidFill>
                <a:latin typeface="+mn-lt"/>
              </a:rPr>
              <a:t> </a:t>
            </a:r>
            <a:r>
              <a:rPr lang="it-IT" i="1" dirty="0" err="1" smtClean="0">
                <a:solidFill>
                  <a:srgbClr val="FF9900"/>
                </a:solidFill>
                <a:latin typeface="+mn-lt"/>
              </a:rPr>
              <a:t>effects</a:t>
            </a:r>
            <a:r>
              <a:rPr lang="it-IT" i="1" dirty="0" smtClean="0">
                <a:solidFill>
                  <a:srgbClr val="FF9900"/>
                </a:solidFill>
                <a:latin typeface="+mn-lt"/>
              </a:rPr>
              <a:t> cumulate </a:t>
            </a:r>
            <a:r>
              <a:rPr lang="it-IT" i="1" dirty="0" err="1" smtClean="0">
                <a:solidFill>
                  <a:srgbClr val="FF9900"/>
                </a:solidFill>
                <a:latin typeface="+mn-lt"/>
              </a:rPr>
              <a:t>through</a:t>
            </a:r>
            <a:r>
              <a:rPr lang="it-IT" i="1" dirty="0" smtClean="0">
                <a:solidFill>
                  <a:srgbClr val="FF9900"/>
                </a:solidFill>
                <a:latin typeface="+mn-lt"/>
              </a:rPr>
              <a:t> time, and create </a:t>
            </a:r>
            <a:r>
              <a:rPr lang="it-IT" i="1" dirty="0" err="1" smtClean="0">
                <a:solidFill>
                  <a:srgbClr val="FF9900"/>
                </a:solidFill>
                <a:latin typeface="+mn-lt"/>
              </a:rPr>
              <a:t>geological</a:t>
            </a:r>
            <a:r>
              <a:rPr lang="it-IT" i="1" dirty="0" smtClean="0">
                <a:solidFill>
                  <a:srgbClr val="FF9900"/>
                </a:solidFill>
                <a:latin typeface="+mn-lt"/>
              </a:rPr>
              <a:t> </a:t>
            </a:r>
            <a:r>
              <a:rPr lang="it-IT" i="1" dirty="0" err="1" smtClean="0">
                <a:solidFill>
                  <a:srgbClr val="FF9900"/>
                </a:solidFill>
                <a:latin typeface="+mn-lt"/>
              </a:rPr>
              <a:t>structures</a:t>
            </a:r>
            <a:r>
              <a:rPr lang="it-IT" i="1" dirty="0" smtClean="0">
                <a:solidFill>
                  <a:srgbClr val="FF9900"/>
                </a:solidFill>
                <a:latin typeface="+mn-lt"/>
              </a:rPr>
              <a:t>.</a:t>
            </a:r>
          </a:p>
        </p:txBody>
      </p:sp>
      <p:grpSp>
        <p:nvGrpSpPr>
          <p:cNvPr id="9" name="Gruppo 8"/>
          <p:cNvGrpSpPr/>
          <p:nvPr/>
        </p:nvGrpSpPr>
        <p:grpSpPr>
          <a:xfrm>
            <a:off x="-339298" y="1163901"/>
            <a:ext cx="9588431" cy="5383101"/>
            <a:chOff x="-339298" y="1163901"/>
            <a:chExt cx="9588431" cy="5383101"/>
          </a:xfrm>
        </p:grpSpPr>
        <p:pic>
          <p:nvPicPr>
            <p:cNvPr id="5" name="Immagine 4"/>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rot="691995">
              <a:off x="-339298" y="3565350"/>
              <a:ext cx="9588431" cy="2981652"/>
            </a:xfrm>
            <a:prstGeom prst="rect">
              <a:avLst/>
            </a:prstGeom>
          </p:spPr>
        </p:pic>
        <p:sp>
          <p:nvSpPr>
            <p:cNvPr id="8" name="CasellaDiTesto 7"/>
            <p:cNvSpPr txBox="1"/>
            <p:nvPr/>
          </p:nvSpPr>
          <p:spPr>
            <a:xfrm>
              <a:off x="253777" y="1163901"/>
              <a:ext cx="8686800" cy="830997"/>
            </a:xfrm>
            <a:prstGeom prst="rect">
              <a:avLst/>
            </a:prstGeom>
            <a:noFill/>
          </p:spPr>
          <p:txBody>
            <a:bodyPr wrap="square" rtlCol="0">
              <a:spAutoFit/>
            </a:bodyPr>
            <a:lstStyle/>
            <a:p>
              <a:r>
                <a:rPr lang="it-IT" i="1" dirty="0" err="1" smtClean="0">
                  <a:solidFill>
                    <a:schemeClr val="tx1">
                      <a:lumMod val="85000"/>
                    </a:schemeClr>
                  </a:solidFill>
                  <a:latin typeface="+mn-lt"/>
                </a:rPr>
                <a:t>These</a:t>
              </a:r>
              <a:r>
                <a:rPr lang="it-IT" i="1" dirty="0" smtClean="0">
                  <a:solidFill>
                    <a:schemeClr val="tx1">
                      <a:lumMod val="85000"/>
                    </a:schemeClr>
                  </a:solidFill>
                  <a:latin typeface="+mn-lt"/>
                </a:rPr>
                <a:t> are the </a:t>
              </a:r>
              <a:r>
                <a:rPr lang="it-IT" i="1" dirty="0" err="1" smtClean="0">
                  <a:solidFill>
                    <a:schemeClr val="tx1">
                      <a:lumMod val="85000"/>
                    </a:schemeClr>
                  </a:solidFill>
                  <a:latin typeface="+mn-lt"/>
                </a:rPr>
                <a:t>geological</a:t>
              </a:r>
              <a:r>
                <a:rPr lang="it-IT" i="1" dirty="0" smtClean="0">
                  <a:solidFill>
                    <a:schemeClr val="tx1">
                      <a:lumMod val="85000"/>
                    </a:schemeClr>
                  </a:solidFill>
                  <a:latin typeface="+mn-lt"/>
                </a:rPr>
                <a:t> books </a:t>
              </a:r>
              <a:r>
                <a:rPr lang="it-IT" i="1" dirty="0" err="1" smtClean="0">
                  <a:solidFill>
                    <a:schemeClr val="tx1">
                      <a:lumMod val="85000"/>
                    </a:schemeClr>
                  </a:solidFill>
                  <a:latin typeface="+mn-lt"/>
                </a:rPr>
                <a:t>we</a:t>
              </a:r>
              <a:r>
                <a:rPr lang="it-IT" i="1" dirty="0" smtClean="0">
                  <a:solidFill>
                    <a:schemeClr val="tx1">
                      <a:lumMod val="85000"/>
                    </a:schemeClr>
                  </a:solidFill>
                  <a:latin typeface="+mn-lt"/>
                </a:rPr>
                <a:t> can </a:t>
              </a:r>
              <a:r>
                <a:rPr lang="it-IT" i="1" dirty="0" err="1" smtClean="0">
                  <a:solidFill>
                    <a:schemeClr val="tx1">
                      <a:lumMod val="85000"/>
                    </a:schemeClr>
                  </a:solidFill>
                  <a:latin typeface="+mn-lt"/>
                </a:rPr>
                <a:t>read</a:t>
              </a:r>
              <a:r>
                <a:rPr lang="it-IT" i="1" dirty="0" smtClean="0">
                  <a:solidFill>
                    <a:schemeClr val="tx1">
                      <a:lumMod val="85000"/>
                    </a:schemeClr>
                  </a:solidFill>
                  <a:latin typeface="+mn-lt"/>
                </a:rPr>
                <a:t> </a:t>
              </a:r>
              <a:r>
                <a:rPr lang="it-IT" b="1" i="1" dirty="0" smtClean="0">
                  <a:solidFill>
                    <a:schemeClr val="tx1">
                      <a:lumMod val="85000"/>
                    </a:schemeClr>
                  </a:solidFill>
                  <a:effectLst>
                    <a:outerShdw blurRad="38100" dist="38100" dir="2700000" algn="tl">
                      <a:srgbClr val="000000"/>
                    </a:outerShdw>
                  </a:effectLst>
                  <a:latin typeface="Calibri" pitchFamily="34" charset="0"/>
                  <a:cs typeface="Calibri" pitchFamily="34" charset="0"/>
                </a:rPr>
                <a:t>in </a:t>
              </a:r>
              <a:r>
                <a:rPr lang="it-IT" b="1" i="1" dirty="0" err="1">
                  <a:solidFill>
                    <a:schemeClr val="tx1">
                      <a:lumMod val="85000"/>
                    </a:schemeClr>
                  </a:solidFill>
                  <a:effectLst>
                    <a:outerShdw blurRad="38100" dist="38100" dir="2700000" algn="tl">
                      <a:srgbClr val="000000"/>
                    </a:outerShdw>
                  </a:effectLst>
                  <a:latin typeface="Calibri" pitchFamily="34" charset="0"/>
                  <a:cs typeface="Calibri" pitchFamily="34" charset="0"/>
                </a:rPr>
                <a:t>search</a:t>
              </a:r>
              <a:r>
                <a:rPr lang="it-IT" b="1" i="1" dirty="0">
                  <a:solidFill>
                    <a:schemeClr val="tx1">
                      <a:lumMod val="85000"/>
                    </a:schemeClr>
                  </a:solidFill>
                  <a:effectLst>
                    <a:outerShdw blurRad="38100" dist="38100" dir="2700000" algn="tl">
                      <a:srgbClr val="000000"/>
                    </a:outerShdw>
                  </a:effectLst>
                  <a:latin typeface="Calibri" pitchFamily="34" charset="0"/>
                  <a:cs typeface="Calibri" pitchFamily="34" charset="0"/>
                </a:rPr>
                <a:t> for </a:t>
              </a:r>
              <a:r>
                <a:rPr lang="it-IT" b="1" i="1" dirty="0" smtClean="0">
                  <a:solidFill>
                    <a:schemeClr val="tx1">
                      <a:lumMod val="85000"/>
                    </a:schemeClr>
                  </a:solidFill>
                  <a:effectLst>
                    <a:outerShdw blurRad="38100" dist="38100" dir="2700000" algn="tl">
                      <a:srgbClr val="000000"/>
                    </a:outerShdw>
                  </a:effectLst>
                  <a:latin typeface="Calibri" pitchFamily="34" charset="0"/>
                  <a:cs typeface="Calibri" pitchFamily="34" charset="0"/>
                </a:rPr>
                <a:t>the </a:t>
              </a:r>
              <a:r>
                <a:rPr lang="it-IT" b="1" i="1" dirty="0" err="1" smtClean="0">
                  <a:solidFill>
                    <a:schemeClr val="tx1">
                      <a:lumMod val="85000"/>
                    </a:schemeClr>
                  </a:solidFill>
                  <a:effectLst>
                    <a:outerShdw blurRad="38100" dist="38100" dir="2700000" algn="tl">
                      <a:srgbClr val="000000"/>
                    </a:outerShdw>
                  </a:effectLst>
                  <a:latin typeface="Calibri" pitchFamily="34" charset="0"/>
                  <a:cs typeface="Calibri" pitchFamily="34" charset="0"/>
                </a:rPr>
                <a:t>earthquakes</a:t>
              </a:r>
              <a:r>
                <a:rPr lang="it-IT" b="1" i="1" dirty="0" smtClean="0">
                  <a:solidFill>
                    <a:schemeClr val="tx1">
                      <a:lumMod val="85000"/>
                    </a:schemeClr>
                  </a:solidFill>
                  <a:effectLst>
                    <a:outerShdw blurRad="38100" dist="38100" dir="2700000" algn="tl">
                      <a:srgbClr val="000000"/>
                    </a:outerShdw>
                  </a:effectLst>
                  <a:latin typeface="Calibri" pitchFamily="34" charset="0"/>
                  <a:cs typeface="Calibri" pitchFamily="34" charset="0"/>
                </a:rPr>
                <a:t>  of </a:t>
              </a:r>
              <a:r>
                <a:rPr lang="it-IT" b="1" i="1" dirty="0">
                  <a:solidFill>
                    <a:schemeClr val="tx1">
                      <a:lumMod val="85000"/>
                    </a:schemeClr>
                  </a:solidFill>
                  <a:effectLst>
                    <a:outerShdw blurRad="38100" dist="38100" dir="2700000" algn="tl">
                      <a:srgbClr val="000000"/>
                    </a:outerShdw>
                  </a:effectLst>
                  <a:latin typeface="Calibri" pitchFamily="34" charset="0"/>
                  <a:cs typeface="Calibri" pitchFamily="34" charset="0"/>
                </a:rPr>
                <a:t>the </a:t>
              </a:r>
              <a:r>
                <a:rPr lang="it-IT" b="1" i="1" dirty="0" err="1" smtClean="0">
                  <a:solidFill>
                    <a:schemeClr val="tx1">
                      <a:lumMod val="85000"/>
                    </a:schemeClr>
                  </a:solidFill>
                  <a:effectLst>
                    <a:outerShdw blurRad="38100" dist="38100" dir="2700000" algn="tl">
                      <a:srgbClr val="000000"/>
                    </a:outerShdw>
                  </a:effectLst>
                  <a:latin typeface="Calibri" pitchFamily="34" charset="0"/>
                  <a:cs typeface="Calibri" pitchFamily="34" charset="0"/>
                </a:rPr>
                <a:t>past</a:t>
              </a:r>
              <a:r>
                <a:rPr lang="it-IT" b="1" i="1" dirty="0" smtClean="0">
                  <a:solidFill>
                    <a:schemeClr val="tx1">
                      <a:lumMod val="85000"/>
                    </a:schemeClr>
                  </a:solidFill>
                  <a:effectLst>
                    <a:outerShdw blurRad="38100" dist="38100" dir="2700000" algn="tl">
                      <a:srgbClr val="000000"/>
                    </a:outerShdw>
                  </a:effectLst>
                  <a:latin typeface="Calibri" pitchFamily="34" charset="0"/>
                  <a:cs typeface="Calibri" pitchFamily="34" charset="0"/>
                </a:rPr>
                <a:t> </a:t>
              </a:r>
              <a:r>
                <a:rPr lang="it-IT" b="1" i="1" dirty="0" err="1" smtClean="0">
                  <a:solidFill>
                    <a:schemeClr val="tx1">
                      <a:lumMod val="85000"/>
                    </a:schemeClr>
                  </a:solidFill>
                  <a:effectLst>
                    <a:outerShdw blurRad="38100" dist="38100" dir="2700000" algn="tl">
                      <a:srgbClr val="000000"/>
                    </a:outerShdw>
                  </a:effectLst>
                  <a:latin typeface="Calibri" pitchFamily="34" charset="0"/>
                  <a:cs typeface="Calibri" pitchFamily="34" charset="0"/>
                </a:rPr>
                <a:t>that</a:t>
              </a:r>
              <a:r>
                <a:rPr lang="it-IT" b="1" i="1" dirty="0" smtClean="0">
                  <a:solidFill>
                    <a:schemeClr val="tx1">
                      <a:lumMod val="85000"/>
                    </a:schemeClr>
                  </a:solidFill>
                  <a:effectLst>
                    <a:outerShdw blurRad="38100" dist="38100" dir="2700000" algn="tl">
                      <a:srgbClr val="000000"/>
                    </a:outerShdw>
                  </a:effectLst>
                  <a:latin typeface="Calibri" pitchFamily="34" charset="0"/>
                  <a:cs typeface="Calibri" pitchFamily="34" charset="0"/>
                </a:rPr>
                <a:t> </a:t>
              </a:r>
              <a:r>
                <a:rPr lang="it-IT" b="1" i="1" dirty="0" err="1" smtClean="0">
                  <a:solidFill>
                    <a:schemeClr val="tx1">
                      <a:lumMod val="85000"/>
                    </a:schemeClr>
                  </a:solidFill>
                  <a:effectLst>
                    <a:outerShdw blurRad="38100" dist="38100" dir="2700000" algn="tl">
                      <a:srgbClr val="000000"/>
                    </a:outerShdw>
                  </a:effectLst>
                  <a:latin typeface="Calibri" pitchFamily="34" charset="0"/>
                  <a:cs typeface="Calibri" pitchFamily="34" charset="0"/>
                </a:rPr>
                <a:t>concurred</a:t>
              </a:r>
              <a:r>
                <a:rPr lang="it-IT" b="1" i="1" dirty="0" smtClean="0">
                  <a:solidFill>
                    <a:schemeClr val="tx1">
                      <a:lumMod val="85000"/>
                    </a:schemeClr>
                  </a:solidFill>
                  <a:effectLst>
                    <a:outerShdw blurRad="38100" dist="38100" dir="2700000" algn="tl">
                      <a:srgbClr val="000000"/>
                    </a:outerShdw>
                  </a:effectLst>
                  <a:latin typeface="Calibri" pitchFamily="34" charset="0"/>
                  <a:cs typeface="Calibri" pitchFamily="34" charset="0"/>
                </a:rPr>
                <a:t> to </a:t>
              </a:r>
              <a:r>
                <a:rPr lang="it-IT" b="1" i="1" dirty="0" err="1" smtClean="0">
                  <a:solidFill>
                    <a:schemeClr val="tx1">
                      <a:lumMod val="85000"/>
                    </a:schemeClr>
                  </a:solidFill>
                  <a:effectLst>
                    <a:outerShdw blurRad="38100" dist="38100" dir="2700000" algn="tl">
                      <a:srgbClr val="000000"/>
                    </a:outerShdw>
                  </a:effectLst>
                  <a:latin typeface="Calibri" pitchFamily="34" charset="0"/>
                  <a:cs typeface="Calibri" pitchFamily="34" charset="0"/>
                </a:rPr>
                <a:t>their</a:t>
              </a:r>
              <a:r>
                <a:rPr lang="it-IT" b="1" i="1" dirty="0" smtClean="0">
                  <a:solidFill>
                    <a:schemeClr val="tx1">
                      <a:lumMod val="85000"/>
                    </a:schemeClr>
                  </a:solidFill>
                  <a:effectLst>
                    <a:outerShdw blurRad="38100" dist="38100" dir="2700000" algn="tl">
                      <a:srgbClr val="000000"/>
                    </a:outerShdw>
                  </a:effectLst>
                  <a:latin typeface="Calibri" pitchFamily="34" charset="0"/>
                  <a:cs typeface="Calibri" pitchFamily="34" charset="0"/>
                </a:rPr>
                <a:t>  </a:t>
              </a:r>
              <a:r>
                <a:rPr lang="it-IT" b="1" i="1" dirty="0" err="1" smtClean="0">
                  <a:solidFill>
                    <a:schemeClr val="tx1">
                      <a:lumMod val="85000"/>
                    </a:schemeClr>
                  </a:solidFill>
                  <a:effectLst>
                    <a:outerShdw blurRad="38100" dist="38100" dir="2700000" algn="tl">
                      <a:srgbClr val="000000"/>
                    </a:outerShdw>
                  </a:effectLst>
                  <a:latin typeface="Calibri" pitchFamily="34" charset="0"/>
                  <a:cs typeface="Calibri" pitchFamily="34" charset="0"/>
                </a:rPr>
                <a:t>growth</a:t>
              </a:r>
              <a:r>
                <a:rPr lang="it-IT" b="1" i="1" dirty="0">
                  <a:solidFill>
                    <a:schemeClr val="tx1">
                      <a:lumMod val="85000"/>
                    </a:schemeClr>
                  </a:solidFill>
                  <a:effectLst>
                    <a:outerShdw blurRad="38100" dist="38100" dir="2700000" algn="tl">
                      <a:srgbClr val="000000"/>
                    </a:outerShdw>
                  </a:effectLst>
                  <a:latin typeface="Calibri" pitchFamily="34" charset="0"/>
                  <a:cs typeface="Calibri" pitchFamily="34" charset="0"/>
                </a:rPr>
                <a:t>.</a:t>
              </a:r>
              <a:endParaRPr lang="it-IT" i="1" dirty="0">
                <a:solidFill>
                  <a:schemeClr val="tx1">
                    <a:lumMod val="85000"/>
                  </a:schemeClr>
                </a:solidFill>
                <a:latin typeface="+mn-lt"/>
              </a:endParaRPr>
            </a:p>
          </p:txBody>
        </p:sp>
      </p:grpSp>
      <p:sp>
        <p:nvSpPr>
          <p:cNvPr id="10" name="CasellaDiTesto 9"/>
          <p:cNvSpPr txBox="1"/>
          <p:nvPr/>
        </p:nvSpPr>
        <p:spPr>
          <a:xfrm>
            <a:off x="1979712" y="4077072"/>
            <a:ext cx="4680520" cy="830997"/>
          </a:xfrm>
          <a:prstGeom prst="rect">
            <a:avLst/>
          </a:prstGeom>
          <a:noFill/>
        </p:spPr>
        <p:txBody>
          <a:bodyPr wrap="square" rtlCol="0">
            <a:spAutoFit/>
          </a:bodyPr>
          <a:lstStyle/>
          <a:p>
            <a:r>
              <a:rPr lang="it-IT" sz="4800" b="1" spc="600" dirty="0" smtClean="0">
                <a:solidFill>
                  <a:schemeClr val="tx1"/>
                </a:solidFill>
                <a:latin typeface="Juice ITC" pitchFamily="82" charset="0"/>
              </a:rPr>
              <a:t>PALEOSEISMOLOGY</a:t>
            </a:r>
            <a:endParaRPr lang="it-IT" sz="4800" b="1" spc="600" dirty="0">
              <a:solidFill>
                <a:schemeClr val="tx1"/>
              </a:solidFill>
              <a:latin typeface="Juice ITC" pitchFamily="82" charset="0"/>
            </a:endParaRPr>
          </a:p>
        </p:txBody>
      </p:sp>
    </p:spTree>
    <p:extLst>
      <p:ext uri="{BB962C8B-B14F-4D97-AF65-F5344CB8AC3E}">
        <p14:creationId xmlns="" xmlns:p14="http://schemas.microsoft.com/office/powerpoint/2010/main" val="37078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descr="D:\ppt_presentations\30 anni irpinia\irpinia 30 anni\Conza4.jpg"/>
          <p:cNvPicPr>
            <a:picLocks noChangeAspect="1" noChangeArrowheads="1"/>
          </p:cNvPicPr>
          <p:nvPr/>
        </p:nvPicPr>
        <p:blipFill>
          <a:blip r:embed="rId2" cstate="screen">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a:fillRect/>
          </a:stretch>
        </p:blipFill>
        <p:spPr bwMode="auto">
          <a:xfrm>
            <a:off x="1" y="-52738"/>
            <a:ext cx="9144000" cy="698529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asellaDiTesto 5"/>
          <p:cNvSpPr txBox="1"/>
          <p:nvPr/>
        </p:nvSpPr>
        <p:spPr>
          <a:xfrm>
            <a:off x="70173" y="868"/>
            <a:ext cx="4414991" cy="2677656"/>
          </a:xfrm>
          <a:prstGeom prst="rect">
            <a:avLst/>
          </a:prstGeom>
          <a:noFill/>
        </p:spPr>
        <p:txBody>
          <a:bodyPr wrap="none" rtlCol="0">
            <a:spAutoFit/>
          </a:bodyPr>
          <a:lstStyle/>
          <a:p>
            <a:r>
              <a:rPr lang="en-US" i="1" dirty="0" smtClean="0">
                <a:solidFill>
                  <a:schemeClr val="tx1"/>
                </a:solidFill>
                <a:effectLst/>
                <a:latin typeface="Calibri" pitchFamily="34" charset="0"/>
                <a:cs typeface="Calibri" pitchFamily="34" charset="0"/>
              </a:rPr>
              <a:t>Extreme natural events can cause</a:t>
            </a:r>
          </a:p>
          <a:p>
            <a:r>
              <a:rPr lang="en-US" i="1" dirty="0" smtClean="0">
                <a:solidFill>
                  <a:schemeClr val="tx1"/>
                </a:solidFill>
                <a:effectLst/>
                <a:latin typeface="Calibri" pitchFamily="34" charset="0"/>
                <a:cs typeface="Calibri" pitchFamily="34" charset="0"/>
              </a:rPr>
              <a:t>disasters and produce important </a:t>
            </a:r>
          </a:p>
          <a:p>
            <a:r>
              <a:rPr lang="en-US" i="1" dirty="0" smtClean="0">
                <a:solidFill>
                  <a:schemeClr val="tx1"/>
                </a:solidFill>
                <a:effectLst/>
                <a:latin typeface="Calibri" pitchFamily="34" charset="0"/>
                <a:cs typeface="Calibri" pitchFamily="34" charset="0"/>
              </a:rPr>
              <a:t>lives and economic losses.</a:t>
            </a:r>
            <a:endParaRPr lang="it-IT" i="1" dirty="0" smtClean="0">
              <a:solidFill>
                <a:schemeClr val="tx1"/>
              </a:solidFill>
              <a:effectLst/>
              <a:latin typeface="Calibri" pitchFamily="34" charset="0"/>
              <a:cs typeface="Calibri" pitchFamily="34" charset="0"/>
            </a:endParaRPr>
          </a:p>
          <a:p>
            <a:r>
              <a:rPr lang="en-US" i="1" dirty="0" smtClean="0">
                <a:solidFill>
                  <a:schemeClr val="tx1"/>
                </a:solidFill>
                <a:effectLst/>
                <a:latin typeface="Calibri" pitchFamily="34" charset="0"/>
                <a:cs typeface="Calibri" pitchFamily="34" charset="0"/>
              </a:rPr>
              <a:t>To undertake effective prevention </a:t>
            </a:r>
          </a:p>
          <a:p>
            <a:r>
              <a:rPr lang="en-US" i="1" dirty="0" smtClean="0">
                <a:solidFill>
                  <a:schemeClr val="tx1"/>
                </a:solidFill>
                <a:effectLst/>
                <a:latin typeface="Calibri" pitchFamily="34" charset="0"/>
                <a:cs typeface="Calibri" pitchFamily="34" charset="0"/>
              </a:rPr>
              <a:t>actions we should </a:t>
            </a:r>
          </a:p>
          <a:p>
            <a:r>
              <a:rPr lang="en-US" i="1" dirty="0" smtClean="0">
                <a:solidFill>
                  <a:schemeClr val="tx1"/>
                </a:solidFill>
                <a:effectLst/>
                <a:latin typeface="Calibri" pitchFamily="34" charset="0"/>
                <a:cs typeface="Calibri" pitchFamily="34" charset="0"/>
              </a:rPr>
              <a:t>know well what </a:t>
            </a:r>
          </a:p>
          <a:p>
            <a:r>
              <a:rPr lang="en-US" i="1" dirty="0" smtClean="0">
                <a:solidFill>
                  <a:schemeClr val="tx1"/>
                </a:solidFill>
                <a:effectLst/>
                <a:latin typeface="Calibri" pitchFamily="34" charset="0"/>
                <a:cs typeface="Calibri" pitchFamily="34" charset="0"/>
              </a:rPr>
              <a:t>we are facing.</a:t>
            </a:r>
            <a:endParaRPr lang="it-IT" i="1" dirty="0">
              <a:solidFill>
                <a:schemeClr val="tx1"/>
              </a:solidFill>
              <a:effectLst/>
              <a:latin typeface="Calibri" pitchFamily="34" charset="0"/>
              <a:cs typeface="Calibri" pitchFamily="34" charset="0"/>
            </a:endParaRPr>
          </a:p>
        </p:txBody>
      </p:sp>
    </p:spTree>
    <p:extLst>
      <p:ext uri="{BB962C8B-B14F-4D97-AF65-F5344CB8AC3E}">
        <p14:creationId xmlns="" xmlns:p14="http://schemas.microsoft.com/office/powerpoint/2010/main" val="842696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bwMode="auto">
          <a:xfrm>
            <a:off x="457200" y="620688"/>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dirty="0" err="1" smtClean="0">
                <a:solidFill>
                  <a:srgbClr val="FFCC66"/>
                </a:solidFill>
              </a:rPr>
              <a:t>Paleoseimology</a:t>
            </a:r>
            <a:endParaRPr lang="en-US" sz="3600" dirty="0" smtClean="0">
              <a:solidFill>
                <a:srgbClr val="FFCC66"/>
              </a:solidFill>
            </a:endParaRPr>
          </a:p>
        </p:txBody>
      </p:sp>
      <p:sp>
        <p:nvSpPr>
          <p:cNvPr id="189443" name="Rectangle 3"/>
          <p:cNvSpPr>
            <a:spLocks noGrp="1" noChangeArrowheads="1"/>
          </p:cNvSpPr>
          <p:nvPr>
            <p:ph idx="4294967295"/>
          </p:nvPr>
        </p:nvSpPr>
        <p:spPr>
          <a:xfrm>
            <a:off x="457200" y="1916832"/>
            <a:ext cx="8229600" cy="4525962"/>
          </a:xfrm>
        </p:spPr>
        <p:txBody>
          <a:bodyPr/>
          <a:lstStyle/>
          <a:p>
            <a:pPr marL="266700" indent="-252413" eaLnBrk="1" hangingPunct="1">
              <a:defRPr/>
            </a:pPr>
            <a:r>
              <a:rPr lang="en-US" sz="2800" dirty="0" smtClean="0"/>
              <a:t> is a </a:t>
            </a:r>
            <a:r>
              <a:rPr lang="en-US" sz="2800" b="1" dirty="0" smtClean="0">
                <a:effectLst>
                  <a:outerShdw blurRad="38100" dist="38100" dir="2700000" algn="tl">
                    <a:srgbClr val="000000"/>
                  </a:outerShdw>
                </a:effectLst>
              </a:rPr>
              <a:t>young</a:t>
            </a:r>
            <a:r>
              <a:rPr lang="en-US" sz="2800" dirty="0" smtClean="0"/>
              <a:t> discipline, born about 30 </a:t>
            </a:r>
            <a:r>
              <a:rPr lang="en-US" sz="2800" dirty="0" err="1" smtClean="0"/>
              <a:t>yr</a:t>
            </a:r>
            <a:r>
              <a:rPr lang="en-US" sz="2800" dirty="0" smtClean="0"/>
              <a:t> ago</a:t>
            </a:r>
          </a:p>
          <a:p>
            <a:pPr marL="1588" indent="12700" eaLnBrk="1" hangingPunct="1">
              <a:defRPr/>
            </a:pPr>
            <a:endParaRPr lang="en-US" sz="2800" dirty="0" smtClean="0"/>
          </a:p>
          <a:p>
            <a:pPr marL="266700" indent="-266700" eaLnBrk="1" hangingPunct="1">
              <a:defRPr/>
            </a:pPr>
            <a:r>
              <a:rPr lang="en-US" sz="2800" dirty="0" smtClean="0"/>
              <a:t> is highly </a:t>
            </a:r>
            <a:r>
              <a:rPr lang="en-US" sz="2800" b="1" dirty="0" smtClean="0">
                <a:effectLst>
                  <a:outerShdw blurRad="38100" dist="38100" dir="2700000" algn="tl">
                    <a:srgbClr val="000000"/>
                  </a:outerShdw>
                </a:effectLst>
              </a:rPr>
              <a:t>multidisciplinary</a:t>
            </a:r>
            <a:r>
              <a:rPr lang="en-US" sz="2800" dirty="0" smtClean="0"/>
              <a:t> employing among the others </a:t>
            </a:r>
            <a:r>
              <a:rPr lang="en-US" sz="2800" i="1" dirty="0" smtClean="0"/>
              <a:t>geomorphology, stratigraphy, sedimentology, tectonics, geochronology, paleontology, geophysics, geochemistry etc.</a:t>
            </a:r>
          </a:p>
          <a:p>
            <a:pPr marL="266700" indent="-266700" eaLnBrk="1" hangingPunct="1">
              <a:defRPr/>
            </a:pPr>
            <a:endParaRPr lang="en-US" sz="2800" i="1" dirty="0"/>
          </a:p>
          <a:p>
            <a:pPr marL="0" indent="0" algn="ctr" eaLnBrk="1" hangingPunct="1">
              <a:buNone/>
              <a:defRPr/>
            </a:pPr>
            <a:r>
              <a:rPr lang="en-US" i="1" dirty="0" smtClean="0">
                <a:solidFill>
                  <a:srgbClr val="FFCC66"/>
                </a:solidFill>
              </a:rPr>
              <a:t>Where, When, How Big?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179445" y="1172718"/>
            <a:ext cx="4318251" cy="2202631"/>
            <a:chOff x="3922206" y="982133"/>
            <a:chExt cx="4866194" cy="2286000"/>
          </a:xfrm>
        </p:grpSpPr>
        <p:pic>
          <p:nvPicPr>
            <p:cNvPr id="3" name="Picture 2" descr="F:\ABRUZZO\Thesis\Chapters\Chapter 3 Active faults\Humboldt_cumulative_scarp.jpg"/>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3922206" y="982133"/>
              <a:ext cx="4866194"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5" name="Connettore 1 4"/>
            <p:cNvCxnSpPr/>
            <p:nvPr/>
          </p:nvCxnSpPr>
          <p:spPr>
            <a:xfrm flipV="1">
              <a:off x="3962400" y="2266950"/>
              <a:ext cx="4800600" cy="9525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7852173" y="2295417"/>
              <a:ext cx="910827" cy="276999"/>
            </a:xfrm>
            <a:prstGeom prst="rect">
              <a:avLst/>
            </a:prstGeom>
            <a:noFill/>
          </p:spPr>
          <p:txBody>
            <a:bodyPr wrap="none" rtlCol="0">
              <a:spAutoFit/>
            </a:bodyPr>
            <a:lstStyle/>
            <a:p>
              <a:r>
                <a:rPr lang="it-IT" sz="1200" dirty="0" smtClean="0">
                  <a:solidFill>
                    <a:srgbClr val="FF0000"/>
                  </a:solidFill>
                </a:rPr>
                <a:t>Fault trace</a:t>
              </a:r>
              <a:endParaRPr lang="en-US" sz="800" dirty="0">
                <a:solidFill>
                  <a:srgbClr val="FF0000"/>
                </a:solidFill>
              </a:endParaRPr>
            </a:p>
          </p:txBody>
        </p:sp>
        <p:cxnSp>
          <p:nvCxnSpPr>
            <p:cNvPr id="7" name="Straight Connector 34"/>
            <p:cNvCxnSpPr/>
            <p:nvPr/>
          </p:nvCxnSpPr>
          <p:spPr>
            <a:xfrm flipV="1">
              <a:off x="3924237" y="2050113"/>
              <a:ext cx="4864163" cy="10161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0" name="Picture 2" descr="C:\Users\Riccardo\Desktop\Paganica_fault.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79445" y="3951414"/>
            <a:ext cx="4320547" cy="290658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4" name="TextBox 26"/>
          <p:cNvSpPr txBox="1">
            <a:spLocks noChangeArrowheads="1"/>
          </p:cNvSpPr>
          <p:nvPr/>
        </p:nvSpPr>
        <p:spPr bwMode="auto">
          <a:xfrm>
            <a:off x="-324611" y="2439246"/>
            <a:ext cx="4800600" cy="400110"/>
          </a:xfrm>
          <a:prstGeom prst="rect">
            <a:avLst/>
          </a:prstGeom>
          <a:noFill/>
          <a:ln w="9525">
            <a:noFill/>
            <a:miter lim="800000"/>
            <a:headEnd/>
            <a:tailEnd/>
          </a:ln>
        </p:spPr>
        <p:txBody>
          <a:bodyPr>
            <a:spAutoFit/>
          </a:bodyPr>
          <a:lstStyle/>
          <a:p>
            <a:pPr algn="ctr"/>
            <a:r>
              <a:rPr lang="it-IT" sz="2000" dirty="0" err="1" smtClean="0">
                <a:solidFill>
                  <a:schemeClr val="tx1"/>
                </a:solidFill>
                <a:latin typeface="+mn-lt"/>
              </a:rPr>
              <a:t>Displaced</a:t>
            </a:r>
            <a:r>
              <a:rPr lang="it-IT" sz="2000" dirty="0" smtClean="0">
                <a:solidFill>
                  <a:schemeClr val="tx1"/>
                </a:solidFill>
                <a:latin typeface="+mn-lt"/>
              </a:rPr>
              <a:t> </a:t>
            </a:r>
            <a:r>
              <a:rPr lang="it-IT" sz="2000" dirty="0" err="1" smtClean="0">
                <a:solidFill>
                  <a:schemeClr val="tx1"/>
                </a:solidFill>
                <a:latin typeface="+mn-lt"/>
              </a:rPr>
              <a:t>Alluvial</a:t>
            </a:r>
            <a:r>
              <a:rPr lang="it-IT" sz="2000" dirty="0" smtClean="0">
                <a:solidFill>
                  <a:schemeClr val="tx1"/>
                </a:solidFill>
                <a:latin typeface="+mn-lt"/>
              </a:rPr>
              <a:t> Fan </a:t>
            </a:r>
            <a:endParaRPr lang="it-IT" sz="2000" dirty="0">
              <a:solidFill>
                <a:schemeClr val="tx1"/>
              </a:solidFill>
              <a:latin typeface="+mn-lt"/>
            </a:endParaRPr>
          </a:p>
        </p:txBody>
      </p:sp>
      <p:pic>
        <p:nvPicPr>
          <p:cNvPr id="12" name="Picture 2" descr="F:\ABRUZZO\PSDFS\Thesis\Chapters\Chapter 7 - Tectonic geomorphology approach\Figures\Hillshade5m.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571952" y="1356775"/>
            <a:ext cx="4569777" cy="5078437"/>
          </a:xfrm>
          <a:prstGeom prst="rect">
            <a:avLst/>
          </a:prstGeom>
          <a:noFill/>
          <a:ln w="9525">
            <a:noFill/>
            <a:miter lim="800000"/>
            <a:headEnd/>
            <a:tailEnd/>
          </a:ln>
        </p:spPr>
      </p:pic>
      <p:pic>
        <p:nvPicPr>
          <p:cNvPr id="13" name="Picture 3" descr="F:\ABRUZZO\PSDFS\Thesis\Chapters\Chapter 7 - Tectonic geomorphology approach\Figures\Hillshade_LiDAR_2.jp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4571952" y="1340768"/>
            <a:ext cx="4572048" cy="5079600"/>
          </a:xfrm>
          <a:prstGeom prst="rect">
            <a:avLst/>
          </a:prstGeom>
          <a:noFill/>
          <a:ln w="9525">
            <a:noFill/>
            <a:miter lim="800000"/>
            <a:headEnd/>
            <a:tailEnd/>
          </a:ln>
        </p:spPr>
      </p:pic>
      <p:sp>
        <p:nvSpPr>
          <p:cNvPr id="15" name="CasellaDiTesto 14"/>
          <p:cNvSpPr txBox="1"/>
          <p:nvPr/>
        </p:nvSpPr>
        <p:spPr>
          <a:xfrm>
            <a:off x="451432" y="123110"/>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Tree>
    <p:extLst>
      <p:ext uri="{BB962C8B-B14F-4D97-AF65-F5344CB8AC3E}">
        <p14:creationId xmlns="" xmlns:p14="http://schemas.microsoft.com/office/powerpoint/2010/main" val="21832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3D_VadiLandsat"/>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250825" y="981075"/>
            <a:ext cx="5976938"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7178" name="Group 74"/>
          <p:cNvGrpSpPr>
            <a:grpSpLocks/>
          </p:cNvGrpSpPr>
          <p:nvPr/>
        </p:nvGrpSpPr>
        <p:grpSpPr bwMode="auto">
          <a:xfrm>
            <a:off x="2073275" y="1952625"/>
            <a:ext cx="6767513" cy="2085975"/>
            <a:chOff x="1474" y="1457"/>
            <a:chExt cx="4263" cy="1314"/>
          </a:xfrm>
        </p:grpSpPr>
        <p:pic>
          <p:nvPicPr>
            <p:cNvPr id="47179" name="Picture 75" descr="GolcuksirtlarDEM"/>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3061" y="1457"/>
              <a:ext cx="2676" cy="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
          <p:nvSpPr>
            <p:cNvPr id="47180" name="AutoShape 76"/>
            <p:cNvSpPr>
              <a:spLocks noChangeArrowheads="1"/>
            </p:cNvSpPr>
            <p:nvPr/>
          </p:nvSpPr>
          <p:spPr bwMode="auto">
            <a:xfrm rot="17012585" flipV="1">
              <a:off x="2236" y="1716"/>
              <a:ext cx="246" cy="1770"/>
            </a:xfrm>
            <a:prstGeom prst="curvedRightArrow">
              <a:avLst>
                <a:gd name="adj1" fmla="val 26449"/>
                <a:gd name="adj2" fmla="val 158093"/>
                <a:gd name="adj3" fmla="val 41204"/>
              </a:avLst>
            </a:prstGeom>
            <a:solidFill>
              <a:schemeClr val="accent1"/>
            </a:solidFill>
            <a:ln w="9525">
              <a:solidFill>
                <a:srgbClr val="FF339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47181" name="Group 77"/>
          <p:cNvGrpSpPr>
            <a:grpSpLocks/>
          </p:cNvGrpSpPr>
          <p:nvPr/>
        </p:nvGrpSpPr>
        <p:grpSpPr bwMode="auto">
          <a:xfrm>
            <a:off x="2144713" y="2238375"/>
            <a:ext cx="6697662" cy="4251325"/>
            <a:chOff x="1519" y="1637"/>
            <a:chExt cx="4219" cy="2678"/>
          </a:xfrm>
        </p:grpSpPr>
        <p:pic>
          <p:nvPicPr>
            <p:cNvPr id="47182" name="Picture 78" descr="alibeysirt_mozaik"/>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1519" y="3163"/>
              <a:ext cx="4219"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
          <p:nvSpPr>
            <p:cNvPr id="47183" name="AutoShape 79"/>
            <p:cNvSpPr>
              <a:spLocks noChangeArrowheads="1"/>
            </p:cNvSpPr>
            <p:nvPr/>
          </p:nvSpPr>
          <p:spPr bwMode="auto">
            <a:xfrm rot="65226812" flipH="1" flipV="1">
              <a:off x="4825" y="1637"/>
              <a:ext cx="273" cy="2200"/>
            </a:xfrm>
            <a:prstGeom prst="curvedRightArrow">
              <a:avLst>
                <a:gd name="adj1" fmla="val 29623"/>
                <a:gd name="adj2" fmla="val 177066"/>
                <a:gd name="adj3" fmla="val 41204"/>
              </a:avLst>
            </a:prstGeom>
            <a:solidFill>
              <a:schemeClr val="accent1"/>
            </a:solidFill>
            <a:ln w="9525">
              <a:solidFill>
                <a:srgbClr val="FF339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47184" name="Text Box 80"/>
          <p:cNvSpPr txBox="1">
            <a:spLocks noChangeArrowheads="1"/>
          </p:cNvSpPr>
          <p:nvPr/>
        </p:nvSpPr>
        <p:spPr bwMode="auto">
          <a:xfrm>
            <a:off x="26119" y="6400800"/>
            <a:ext cx="159355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sz="2000" dirty="0" err="1" smtClean="0">
                <a:solidFill>
                  <a:schemeClr val="tx1">
                    <a:lumMod val="85000"/>
                  </a:schemeClr>
                </a:solidFill>
                <a:effectLst>
                  <a:outerShdw blurRad="38100" dist="38100" dir="2700000" algn="tl">
                    <a:srgbClr val="000000"/>
                  </a:outerShdw>
                </a:effectLst>
                <a:latin typeface="+mn-lt"/>
              </a:rPr>
              <a:t>Ganos</a:t>
            </a:r>
            <a:r>
              <a:rPr lang="it-IT" sz="2000" dirty="0" smtClean="0">
                <a:solidFill>
                  <a:schemeClr val="tx1">
                    <a:lumMod val="85000"/>
                  </a:schemeClr>
                </a:solidFill>
                <a:effectLst>
                  <a:outerShdw blurRad="38100" dist="38100" dir="2700000" algn="tl">
                    <a:srgbClr val="000000"/>
                  </a:outerShdw>
                </a:effectLst>
                <a:latin typeface="+mn-lt"/>
              </a:rPr>
              <a:t> fault</a:t>
            </a:r>
            <a:endParaRPr lang="en-US" sz="2000" dirty="0">
              <a:solidFill>
                <a:schemeClr val="tx1">
                  <a:lumMod val="85000"/>
                </a:schemeClr>
              </a:solidFill>
              <a:effectLst>
                <a:outerShdw blurRad="38100" dist="38100" dir="2700000" algn="tl">
                  <a:srgbClr val="000000"/>
                </a:outerShdw>
              </a:effectLst>
              <a:latin typeface="+mn-lt"/>
            </a:endParaRPr>
          </a:p>
        </p:txBody>
      </p:sp>
      <p:grpSp>
        <p:nvGrpSpPr>
          <p:cNvPr id="47186" name="Group 82"/>
          <p:cNvGrpSpPr>
            <a:grpSpLocks/>
          </p:cNvGrpSpPr>
          <p:nvPr/>
        </p:nvGrpSpPr>
        <p:grpSpPr bwMode="auto">
          <a:xfrm>
            <a:off x="5435600" y="-26988"/>
            <a:ext cx="3722688" cy="1519238"/>
            <a:chOff x="3415" y="300"/>
            <a:chExt cx="2345" cy="957"/>
          </a:xfrm>
        </p:grpSpPr>
        <p:sp>
          <p:nvSpPr>
            <p:cNvPr id="47187" name="AutoShape 83"/>
            <p:cNvSpPr>
              <a:spLocks noChangeAspect="1" noChangeArrowheads="1" noTextEdit="1"/>
            </p:cNvSpPr>
            <p:nvPr/>
          </p:nvSpPr>
          <p:spPr bwMode="auto">
            <a:xfrm>
              <a:off x="3415" y="300"/>
              <a:ext cx="2345"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p>
          </p:txBody>
        </p:sp>
        <p:pic>
          <p:nvPicPr>
            <p:cNvPr id="47188" name="Picture 84"/>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415" y="300"/>
              <a:ext cx="2340" cy="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89" name="Freeform 85"/>
            <p:cNvSpPr>
              <a:spLocks/>
            </p:cNvSpPr>
            <p:nvPr/>
          </p:nvSpPr>
          <p:spPr bwMode="auto">
            <a:xfrm>
              <a:off x="4918" y="737"/>
              <a:ext cx="833" cy="141"/>
            </a:xfrm>
            <a:custGeom>
              <a:avLst/>
              <a:gdLst>
                <a:gd name="T0" fmla="*/ 833 w 833"/>
                <a:gd name="T1" fmla="*/ 141 h 141"/>
                <a:gd name="T2" fmla="*/ 776 w 833"/>
                <a:gd name="T3" fmla="*/ 129 h 141"/>
                <a:gd name="T4" fmla="*/ 713 w 833"/>
                <a:gd name="T5" fmla="*/ 100 h 141"/>
                <a:gd name="T6" fmla="*/ 625 w 833"/>
                <a:gd name="T7" fmla="*/ 75 h 141"/>
                <a:gd name="T8" fmla="*/ 546 w 833"/>
                <a:gd name="T9" fmla="*/ 53 h 141"/>
                <a:gd name="T10" fmla="*/ 476 w 833"/>
                <a:gd name="T11" fmla="*/ 34 h 141"/>
                <a:gd name="T12" fmla="*/ 372 w 833"/>
                <a:gd name="T13" fmla="*/ 9 h 141"/>
                <a:gd name="T14" fmla="*/ 290 w 833"/>
                <a:gd name="T15" fmla="*/ 0 h 141"/>
                <a:gd name="T16" fmla="*/ 221 w 833"/>
                <a:gd name="T17" fmla="*/ 0 h 141"/>
                <a:gd name="T18" fmla="*/ 158 w 833"/>
                <a:gd name="T19" fmla="*/ 15 h 141"/>
                <a:gd name="T20" fmla="*/ 82 w 833"/>
                <a:gd name="T21" fmla="*/ 31 h 141"/>
                <a:gd name="T22" fmla="*/ 0 w 833"/>
                <a:gd name="T23" fmla="*/ 5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3" h="141">
                  <a:moveTo>
                    <a:pt x="833" y="141"/>
                  </a:moveTo>
                  <a:lnTo>
                    <a:pt x="776" y="129"/>
                  </a:lnTo>
                  <a:lnTo>
                    <a:pt x="713" y="100"/>
                  </a:lnTo>
                  <a:lnTo>
                    <a:pt x="625" y="75"/>
                  </a:lnTo>
                  <a:lnTo>
                    <a:pt x="546" y="53"/>
                  </a:lnTo>
                  <a:lnTo>
                    <a:pt x="476" y="34"/>
                  </a:lnTo>
                  <a:lnTo>
                    <a:pt x="372" y="9"/>
                  </a:lnTo>
                  <a:lnTo>
                    <a:pt x="290" y="0"/>
                  </a:lnTo>
                  <a:lnTo>
                    <a:pt x="221" y="0"/>
                  </a:lnTo>
                  <a:lnTo>
                    <a:pt x="158" y="15"/>
                  </a:lnTo>
                  <a:lnTo>
                    <a:pt x="82" y="31"/>
                  </a:lnTo>
                  <a:lnTo>
                    <a:pt x="0" y="53"/>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0" name="Freeform 86"/>
            <p:cNvSpPr>
              <a:spLocks/>
            </p:cNvSpPr>
            <p:nvPr/>
          </p:nvSpPr>
          <p:spPr bwMode="auto">
            <a:xfrm>
              <a:off x="4099" y="607"/>
              <a:ext cx="1131" cy="117"/>
            </a:xfrm>
            <a:custGeom>
              <a:avLst/>
              <a:gdLst>
                <a:gd name="T0" fmla="*/ 1131 w 1131"/>
                <a:gd name="T1" fmla="*/ 117 h 117"/>
                <a:gd name="T2" fmla="*/ 1040 w 1131"/>
                <a:gd name="T3" fmla="*/ 79 h 117"/>
                <a:gd name="T4" fmla="*/ 942 w 1131"/>
                <a:gd name="T5" fmla="*/ 63 h 117"/>
                <a:gd name="T6" fmla="*/ 851 w 1131"/>
                <a:gd name="T7" fmla="*/ 35 h 117"/>
                <a:gd name="T8" fmla="*/ 766 w 1131"/>
                <a:gd name="T9" fmla="*/ 10 h 117"/>
                <a:gd name="T10" fmla="*/ 697 w 1131"/>
                <a:gd name="T11" fmla="*/ 0 h 117"/>
                <a:gd name="T12" fmla="*/ 643 w 1131"/>
                <a:gd name="T13" fmla="*/ 7 h 117"/>
                <a:gd name="T14" fmla="*/ 589 w 1131"/>
                <a:gd name="T15" fmla="*/ 16 h 117"/>
                <a:gd name="T16" fmla="*/ 489 w 1131"/>
                <a:gd name="T17" fmla="*/ 29 h 117"/>
                <a:gd name="T18" fmla="*/ 350 w 1131"/>
                <a:gd name="T19" fmla="*/ 63 h 117"/>
                <a:gd name="T20" fmla="*/ 284 w 1131"/>
                <a:gd name="T21" fmla="*/ 73 h 117"/>
                <a:gd name="T22" fmla="*/ 227 w 1131"/>
                <a:gd name="T23" fmla="*/ 85 h 117"/>
                <a:gd name="T24" fmla="*/ 180 w 1131"/>
                <a:gd name="T25" fmla="*/ 101 h 117"/>
                <a:gd name="T26" fmla="*/ 120 w 1131"/>
                <a:gd name="T27" fmla="*/ 107 h 117"/>
                <a:gd name="T28" fmla="*/ 60 w 1131"/>
                <a:gd name="T29" fmla="*/ 101 h 117"/>
                <a:gd name="T30" fmla="*/ 0 w 1131"/>
                <a:gd name="T31"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1" h="117">
                  <a:moveTo>
                    <a:pt x="1131" y="117"/>
                  </a:moveTo>
                  <a:lnTo>
                    <a:pt x="1040" y="79"/>
                  </a:lnTo>
                  <a:lnTo>
                    <a:pt x="942" y="63"/>
                  </a:lnTo>
                  <a:lnTo>
                    <a:pt x="851" y="35"/>
                  </a:lnTo>
                  <a:lnTo>
                    <a:pt x="766" y="10"/>
                  </a:lnTo>
                  <a:lnTo>
                    <a:pt x="697" y="0"/>
                  </a:lnTo>
                  <a:lnTo>
                    <a:pt x="643" y="7"/>
                  </a:lnTo>
                  <a:lnTo>
                    <a:pt x="589" y="16"/>
                  </a:lnTo>
                  <a:lnTo>
                    <a:pt x="489" y="29"/>
                  </a:lnTo>
                  <a:lnTo>
                    <a:pt x="350" y="63"/>
                  </a:lnTo>
                  <a:lnTo>
                    <a:pt x="284" y="73"/>
                  </a:lnTo>
                  <a:lnTo>
                    <a:pt x="227" y="85"/>
                  </a:lnTo>
                  <a:lnTo>
                    <a:pt x="180" y="101"/>
                  </a:lnTo>
                  <a:lnTo>
                    <a:pt x="120" y="107"/>
                  </a:lnTo>
                  <a:lnTo>
                    <a:pt x="60" y="101"/>
                  </a:lnTo>
                  <a:lnTo>
                    <a:pt x="0" y="82"/>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1" name="Freeform 87"/>
            <p:cNvSpPr>
              <a:spLocks/>
            </p:cNvSpPr>
            <p:nvPr/>
          </p:nvSpPr>
          <p:spPr bwMode="auto">
            <a:xfrm>
              <a:off x="3957" y="670"/>
              <a:ext cx="344" cy="19"/>
            </a:xfrm>
            <a:custGeom>
              <a:avLst/>
              <a:gdLst>
                <a:gd name="T0" fmla="*/ 344 w 344"/>
                <a:gd name="T1" fmla="*/ 19 h 19"/>
                <a:gd name="T2" fmla="*/ 325 w 344"/>
                <a:gd name="T3" fmla="*/ 7 h 19"/>
                <a:gd name="T4" fmla="*/ 325 w 344"/>
                <a:gd name="T5" fmla="*/ 7 h 19"/>
                <a:gd name="T6" fmla="*/ 306 w 344"/>
                <a:gd name="T7" fmla="*/ 4 h 19"/>
                <a:gd name="T8" fmla="*/ 287 w 344"/>
                <a:gd name="T9" fmla="*/ 2 h 19"/>
                <a:gd name="T10" fmla="*/ 271 w 344"/>
                <a:gd name="T11" fmla="*/ 0 h 19"/>
                <a:gd name="T12" fmla="*/ 271 w 344"/>
                <a:gd name="T13" fmla="*/ 0 h 19"/>
                <a:gd name="T14" fmla="*/ 259 w 344"/>
                <a:gd name="T15" fmla="*/ 0 h 19"/>
                <a:gd name="T16" fmla="*/ 249 w 344"/>
                <a:gd name="T17" fmla="*/ 2 h 19"/>
                <a:gd name="T18" fmla="*/ 240 w 344"/>
                <a:gd name="T19" fmla="*/ 4 h 19"/>
                <a:gd name="T20" fmla="*/ 211 w 344"/>
                <a:gd name="T21" fmla="*/ 13 h 19"/>
                <a:gd name="T22" fmla="*/ 164 w 344"/>
                <a:gd name="T23" fmla="*/ 16 h 19"/>
                <a:gd name="T24" fmla="*/ 82 w 344"/>
                <a:gd name="T25" fmla="*/ 16 h 19"/>
                <a:gd name="T26" fmla="*/ 0 w 344"/>
                <a:gd name="T2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4" h="19">
                  <a:moveTo>
                    <a:pt x="344" y="19"/>
                  </a:moveTo>
                  <a:lnTo>
                    <a:pt x="325" y="7"/>
                  </a:lnTo>
                  <a:lnTo>
                    <a:pt x="325" y="7"/>
                  </a:lnTo>
                  <a:lnTo>
                    <a:pt x="306" y="4"/>
                  </a:lnTo>
                  <a:lnTo>
                    <a:pt x="287" y="2"/>
                  </a:lnTo>
                  <a:lnTo>
                    <a:pt x="271" y="0"/>
                  </a:lnTo>
                  <a:lnTo>
                    <a:pt x="271" y="0"/>
                  </a:lnTo>
                  <a:lnTo>
                    <a:pt x="259" y="0"/>
                  </a:lnTo>
                  <a:lnTo>
                    <a:pt x="249" y="2"/>
                  </a:lnTo>
                  <a:lnTo>
                    <a:pt x="240" y="4"/>
                  </a:lnTo>
                  <a:lnTo>
                    <a:pt x="211" y="13"/>
                  </a:lnTo>
                  <a:lnTo>
                    <a:pt x="164" y="16"/>
                  </a:lnTo>
                  <a:lnTo>
                    <a:pt x="82" y="16"/>
                  </a:lnTo>
                  <a:lnTo>
                    <a:pt x="0" y="16"/>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2" name="Freeform 88"/>
            <p:cNvSpPr>
              <a:spLocks/>
            </p:cNvSpPr>
            <p:nvPr/>
          </p:nvSpPr>
          <p:spPr bwMode="auto">
            <a:xfrm>
              <a:off x="3929" y="708"/>
              <a:ext cx="208" cy="41"/>
            </a:xfrm>
            <a:custGeom>
              <a:avLst/>
              <a:gdLst>
                <a:gd name="T0" fmla="*/ 0 w 208"/>
                <a:gd name="T1" fmla="*/ 38 h 41"/>
                <a:gd name="T2" fmla="*/ 72 w 208"/>
                <a:gd name="T3" fmla="*/ 41 h 41"/>
                <a:gd name="T4" fmla="*/ 142 w 208"/>
                <a:gd name="T5" fmla="*/ 29 h 41"/>
                <a:gd name="T6" fmla="*/ 195 w 208"/>
                <a:gd name="T7" fmla="*/ 10 h 41"/>
                <a:gd name="T8" fmla="*/ 208 w 208"/>
                <a:gd name="T9" fmla="*/ 0 h 41"/>
              </a:gdLst>
              <a:ahLst/>
              <a:cxnLst>
                <a:cxn ang="0">
                  <a:pos x="T0" y="T1"/>
                </a:cxn>
                <a:cxn ang="0">
                  <a:pos x="T2" y="T3"/>
                </a:cxn>
                <a:cxn ang="0">
                  <a:pos x="T4" y="T5"/>
                </a:cxn>
                <a:cxn ang="0">
                  <a:pos x="T6" y="T7"/>
                </a:cxn>
                <a:cxn ang="0">
                  <a:pos x="T8" y="T9"/>
                </a:cxn>
              </a:cxnLst>
              <a:rect l="0" t="0" r="r" b="b"/>
              <a:pathLst>
                <a:path w="208" h="41">
                  <a:moveTo>
                    <a:pt x="0" y="38"/>
                  </a:moveTo>
                  <a:lnTo>
                    <a:pt x="72" y="41"/>
                  </a:lnTo>
                  <a:lnTo>
                    <a:pt x="142" y="29"/>
                  </a:lnTo>
                  <a:lnTo>
                    <a:pt x="195" y="10"/>
                  </a:lnTo>
                  <a:lnTo>
                    <a:pt x="208" y="0"/>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3" name="Freeform 89"/>
            <p:cNvSpPr>
              <a:spLocks/>
            </p:cNvSpPr>
            <p:nvPr/>
          </p:nvSpPr>
          <p:spPr bwMode="auto">
            <a:xfrm>
              <a:off x="3544" y="651"/>
              <a:ext cx="117" cy="41"/>
            </a:xfrm>
            <a:custGeom>
              <a:avLst/>
              <a:gdLst>
                <a:gd name="T0" fmla="*/ 117 w 117"/>
                <a:gd name="T1" fmla="*/ 0 h 41"/>
                <a:gd name="T2" fmla="*/ 76 w 117"/>
                <a:gd name="T3" fmla="*/ 16 h 41"/>
                <a:gd name="T4" fmla="*/ 35 w 117"/>
                <a:gd name="T5" fmla="*/ 29 h 41"/>
                <a:gd name="T6" fmla="*/ 0 w 117"/>
                <a:gd name="T7" fmla="*/ 41 h 41"/>
              </a:gdLst>
              <a:ahLst/>
              <a:cxnLst>
                <a:cxn ang="0">
                  <a:pos x="T0" y="T1"/>
                </a:cxn>
                <a:cxn ang="0">
                  <a:pos x="T2" y="T3"/>
                </a:cxn>
                <a:cxn ang="0">
                  <a:pos x="T4" y="T5"/>
                </a:cxn>
                <a:cxn ang="0">
                  <a:pos x="T6" y="T7"/>
                </a:cxn>
              </a:cxnLst>
              <a:rect l="0" t="0" r="r" b="b"/>
              <a:pathLst>
                <a:path w="117" h="41">
                  <a:moveTo>
                    <a:pt x="117" y="0"/>
                  </a:moveTo>
                  <a:lnTo>
                    <a:pt x="76" y="16"/>
                  </a:lnTo>
                  <a:lnTo>
                    <a:pt x="35" y="29"/>
                  </a:lnTo>
                  <a:lnTo>
                    <a:pt x="0" y="41"/>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4" name="Freeform 90"/>
            <p:cNvSpPr>
              <a:spLocks/>
            </p:cNvSpPr>
            <p:nvPr/>
          </p:nvSpPr>
          <p:spPr bwMode="auto">
            <a:xfrm>
              <a:off x="3424" y="749"/>
              <a:ext cx="637" cy="183"/>
            </a:xfrm>
            <a:custGeom>
              <a:avLst/>
              <a:gdLst>
                <a:gd name="T0" fmla="*/ 637 w 637"/>
                <a:gd name="T1" fmla="*/ 0 h 183"/>
                <a:gd name="T2" fmla="*/ 587 w 637"/>
                <a:gd name="T3" fmla="*/ 38 h 183"/>
                <a:gd name="T4" fmla="*/ 521 w 637"/>
                <a:gd name="T5" fmla="*/ 44 h 183"/>
                <a:gd name="T6" fmla="*/ 429 w 637"/>
                <a:gd name="T7" fmla="*/ 41 h 183"/>
                <a:gd name="T8" fmla="*/ 338 w 637"/>
                <a:gd name="T9" fmla="*/ 32 h 183"/>
                <a:gd name="T10" fmla="*/ 294 w 637"/>
                <a:gd name="T11" fmla="*/ 44 h 183"/>
                <a:gd name="T12" fmla="*/ 218 w 637"/>
                <a:gd name="T13" fmla="*/ 95 h 183"/>
                <a:gd name="T14" fmla="*/ 155 w 637"/>
                <a:gd name="T15" fmla="*/ 139 h 183"/>
                <a:gd name="T16" fmla="*/ 117 w 637"/>
                <a:gd name="T17" fmla="*/ 158 h 183"/>
                <a:gd name="T18" fmla="*/ 35 w 637"/>
                <a:gd name="T19" fmla="*/ 180 h 183"/>
                <a:gd name="T20" fmla="*/ 0 w 637"/>
                <a:gd name="T21"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7" h="183">
                  <a:moveTo>
                    <a:pt x="637" y="0"/>
                  </a:moveTo>
                  <a:lnTo>
                    <a:pt x="587" y="38"/>
                  </a:lnTo>
                  <a:lnTo>
                    <a:pt x="521" y="44"/>
                  </a:lnTo>
                  <a:lnTo>
                    <a:pt x="429" y="41"/>
                  </a:lnTo>
                  <a:lnTo>
                    <a:pt x="338" y="32"/>
                  </a:lnTo>
                  <a:lnTo>
                    <a:pt x="294" y="44"/>
                  </a:lnTo>
                  <a:lnTo>
                    <a:pt x="218" y="95"/>
                  </a:lnTo>
                  <a:lnTo>
                    <a:pt x="155" y="139"/>
                  </a:lnTo>
                  <a:lnTo>
                    <a:pt x="117" y="158"/>
                  </a:lnTo>
                  <a:lnTo>
                    <a:pt x="35" y="180"/>
                  </a:lnTo>
                  <a:lnTo>
                    <a:pt x="0" y="183"/>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5" name="Freeform 91"/>
            <p:cNvSpPr>
              <a:spLocks/>
            </p:cNvSpPr>
            <p:nvPr/>
          </p:nvSpPr>
          <p:spPr bwMode="auto">
            <a:xfrm>
              <a:off x="3434" y="765"/>
              <a:ext cx="205" cy="101"/>
            </a:xfrm>
            <a:custGeom>
              <a:avLst/>
              <a:gdLst>
                <a:gd name="T0" fmla="*/ 205 w 205"/>
                <a:gd name="T1" fmla="*/ 0 h 101"/>
                <a:gd name="T2" fmla="*/ 148 w 205"/>
                <a:gd name="T3" fmla="*/ 41 h 101"/>
                <a:gd name="T4" fmla="*/ 98 w 205"/>
                <a:gd name="T5" fmla="*/ 60 h 101"/>
                <a:gd name="T6" fmla="*/ 50 w 205"/>
                <a:gd name="T7" fmla="*/ 88 h 101"/>
                <a:gd name="T8" fmla="*/ 0 w 205"/>
                <a:gd name="T9" fmla="*/ 101 h 101"/>
              </a:gdLst>
              <a:ahLst/>
              <a:cxnLst>
                <a:cxn ang="0">
                  <a:pos x="T0" y="T1"/>
                </a:cxn>
                <a:cxn ang="0">
                  <a:pos x="T2" y="T3"/>
                </a:cxn>
                <a:cxn ang="0">
                  <a:pos x="T4" y="T5"/>
                </a:cxn>
                <a:cxn ang="0">
                  <a:pos x="T6" y="T7"/>
                </a:cxn>
                <a:cxn ang="0">
                  <a:pos x="T8" y="T9"/>
                </a:cxn>
              </a:cxnLst>
              <a:rect l="0" t="0" r="r" b="b"/>
              <a:pathLst>
                <a:path w="205" h="101">
                  <a:moveTo>
                    <a:pt x="205" y="0"/>
                  </a:moveTo>
                  <a:lnTo>
                    <a:pt x="148" y="41"/>
                  </a:lnTo>
                  <a:lnTo>
                    <a:pt x="98" y="60"/>
                  </a:lnTo>
                  <a:lnTo>
                    <a:pt x="50" y="88"/>
                  </a:lnTo>
                  <a:lnTo>
                    <a:pt x="0" y="101"/>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6" name="Freeform 92"/>
            <p:cNvSpPr>
              <a:spLocks/>
            </p:cNvSpPr>
            <p:nvPr/>
          </p:nvSpPr>
          <p:spPr bwMode="auto">
            <a:xfrm>
              <a:off x="4521" y="579"/>
              <a:ext cx="95" cy="38"/>
            </a:xfrm>
            <a:custGeom>
              <a:avLst/>
              <a:gdLst>
                <a:gd name="T0" fmla="*/ 0 w 95"/>
                <a:gd name="T1" fmla="*/ 38 h 38"/>
                <a:gd name="T2" fmla="*/ 95 w 95"/>
                <a:gd name="T3" fmla="*/ 13 h 38"/>
                <a:gd name="T4" fmla="*/ 44 w 95"/>
                <a:gd name="T5" fmla="*/ 0 h 38"/>
              </a:gdLst>
              <a:ahLst/>
              <a:cxnLst>
                <a:cxn ang="0">
                  <a:pos x="T0" y="T1"/>
                </a:cxn>
                <a:cxn ang="0">
                  <a:pos x="T2" y="T3"/>
                </a:cxn>
                <a:cxn ang="0">
                  <a:pos x="T4" y="T5"/>
                </a:cxn>
              </a:cxnLst>
              <a:rect l="0" t="0" r="r" b="b"/>
              <a:pathLst>
                <a:path w="95" h="38">
                  <a:moveTo>
                    <a:pt x="0" y="38"/>
                  </a:moveTo>
                  <a:lnTo>
                    <a:pt x="95" y="13"/>
                  </a:lnTo>
                  <a:lnTo>
                    <a:pt x="44" y="0"/>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7" name="Freeform 93"/>
            <p:cNvSpPr>
              <a:spLocks/>
            </p:cNvSpPr>
            <p:nvPr/>
          </p:nvSpPr>
          <p:spPr bwMode="auto">
            <a:xfrm>
              <a:off x="4524" y="672"/>
              <a:ext cx="95" cy="39"/>
            </a:xfrm>
            <a:custGeom>
              <a:avLst/>
              <a:gdLst>
                <a:gd name="T0" fmla="*/ 95 w 95"/>
                <a:gd name="T1" fmla="*/ 0 h 39"/>
                <a:gd name="T2" fmla="*/ 0 w 95"/>
                <a:gd name="T3" fmla="*/ 28 h 39"/>
                <a:gd name="T4" fmla="*/ 51 w 95"/>
                <a:gd name="T5" fmla="*/ 39 h 39"/>
              </a:gdLst>
              <a:ahLst/>
              <a:cxnLst>
                <a:cxn ang="0">
                  <a:pos x="T0" y="T1"/>
                </a:cxn>
                <a:cxn ang="0">
                  <a:pos x="T2" y="T3"/>
                </a:cxn>
                <a:cxn ang="0">
                  <a:pos x="T4" y="T5"/>
                </a:cxn>
              </a:cxnLst>
              <a:rect l="0" t="0" r="r" b="b"/>
              <a:pathLst>
                <a:path w="95" h="39">
                  <a:moveTo>
                    <a:pt x="95" y="0"/>
                  </a:moveTo>
                  <a:lnTo>
                    <a:pt x="0" y="28"/>
                  </a:lnTo>
                  <a:lnTo>
                    <a:pt x="51" y="39"/>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8" name="Freeform 94"/>
            <p:cNvSpPr>
              <a:spLocks/>
            </p:cNvSpPr>
            <p:nvPr/>
          </p:nvSpPr>
          <p:spPr bwMode="auto">
            <a:xfrm>
              <a:off x="3770" y="815"/>
              <a:ext cx="96" cy="32"/>
            </a:xfrm>
            <a:custGeom>
              <a:avLst/>
              <a:gdLst>
                <a:gd name="T0" fmla="*/ 96 w 96"/>
                <a:gd name="T1" fmla="*/ 15 h 32"/>
                <a:gd name="T2" fmla="*/ 0 w 96"/>
                <a:gd name="T3" fmla="*/ 0 h 32"/>
                <a:gd name="T4" fmla="*/ 41 w 96"/>
                <a:gd name="T5" fmla="*/ 32 h 32"/>
              </a:gdLst>
              <a:ahLst/>
              <a:cxnLst>
                <a:cxn ang="0">
                  <a:pos x="T0" y="T1"/>
                </a:cxn>
                <a:cxn ang="0">
                  <a:pos x="T2" y="T3"/>
                </a:cxn>
                <a:cxn ang="0">
                  <a:pos x="T4" y="T5"/>
                </a:cxn>
              </a:cxnLst>
              <a:rect l="0" t="0" r="r" b="b"/>
              <a:pathLst>
                <a:path w="96" h="32">
                  <a:moveTo>
                    <a:pt x="96" y="15"/>
                  </a:moveTo>
                  <a:lnTo>
                    <a:pt x="0" y="0"/>
                  </a:lnTo>
                  <a:lnTo>
                    <a:pt x="41" y="32"/>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199" name="Freeform 95"/>
            <p:cNvSpPr>
              <a:spLocks/>
            </p:cNvSpPr>
            <p:nvPr/>
          </p:nvSpPr>
          <p:spPr bwMode="auto">
            <a:xfrm>
              <a:off x="3563" y="604"/>
              <a:ext cx="95" cy="38"/>
            </a:xfrm>
            <a:custGeom>
              <a:avLst/>
              <a:gdLst>
                <a:gd name="T0" fmla="*/ 0 w 95"/>
                <a:gd name="T1" fmla="*/ 38 h 38"/>
                <a:gd name="T2" fmla="*/ 95 w 95"/>
                <a:gd name="T3" fmla="*/ 13 h 38"/>
                <a:gd name="T4" fmla="*/ 44 w 95"/>
                <a:gd name="T5" fmla="*/ 0 h 38"/>
              </a:gdLst>
              <a:ahLst/>
              <a:cxnLst>
                <a:cxn ang="0">
                  <a:pos x="T0" y="T1"/>
                </a:cxn>
                <a:cxn ang="0">
                  <a:pos x="T2" y="T3"/>
                </a:cxn>
                <a:cxn ang="0">
                  <a:pos x="T4" y="T5"/>
                </a:cxn>
              </a:cxnLst>
              <a:rect l="0" t="0" r="r" b="b"/>
              <a:pathLst>
                <a:path w="95" h="38">
                  <a:moveTo>
                    <a:pt x="0" y="38"/>
                  </a:moveTo>
                  <a:lnTo>
                    <a:pt x="95" y="13"/>
                  </a:lnTo>
                  <a:lnTo>
                    <a:pt x="44" y="0"/>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200" name="Freeform 96"/>
            <p:cNvSpPr>
              <a:spLocks/>
            </p:cNvSpPr>
            <p:nvPr/>
          </p:nvSpPr>
          <p:spPr bwMode="auto">
            <a:xfrm>
              <a:off x="5569" y="765"/>
              <a:ext cx="95" cy="35"/>
            </a:xfrm>
            <a:custGeom>
              <a:avLst/>
              <a:gdLst>
                <a:gd name="T0" fmla="*/ 0 w 95"/>
                <a:gd name="T1" fmla="*/ 11 h 35"/>
                <a:gd name="T2" fmla="*/ 95 w 95"/>
                <a:gd name="T3" fmla="*/ 35 h 35"/>
                <a:gd name="T4" fmla="*/ 57 w 95"/>
                <a:gd name="T5" fmla="*/ 0 h 35"/>
              </a:gdLst>
              <a:ahLst/>
              <a:cxnLst>
                <a:cxn ang="0">
                  <a:pos x="T0" y="T1"/>
                </a:cxn>
                <a:cxn ang="0">
                  <a:pos x="T2" y="T3"/>
                </a:cxn>
                <a:cxn ang="0">
                  <a:pos x="T4" y="T5"/>
                </a:cxn>
              </a:cxnLst>
              <a:rect l="0" t="0" r="r" b="b"/>
              <a:pathLst>
                <a:path w="95" h="35">
                  <a:moveTo>
                    <a:pt x="0" y="11"/>
                  </a:moveTo>
                  <a:lnTo>
                    <a:pt x="95" y="35"/>
                  </a:lnTo>
                  <a:lnTo>
                    <a:pt x="57" y="0"/>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201" name="Freeform 97"/>
            <p:cNvSpPr>
              <a:spLocks/>
            </p:cNvSpPr>
            <p:nvPr/>
          </p:nvSpPr>
          <p:spPr bwMode="auto">
            <a:xfrm>
              <a:off x="5531" y="850"/>
              <a:ext cx="95" cy="35"/>
            </a:xfrm>
            <a:custGeom>
              <a:avLst/>
              <a:gdLst>
                <a:gd name="T0" fmla="*/ 95 w 95"/>
                <a:gd name="T1" fmla="*/ 22 h 35"/>
                <a:gd name="T2" fmla="*/ 0 w 95"/>
                <a:gd name="T3" fmla="*/ 0 h 35"/>
                <a:gd name="T4" fmla="*/ 38 w 95"/>
                <a:gd name="T5" fmla="*/ 35 h 35"/>
              </a:gdLst>
              <a:ahLst/>
              <a:cxnLst>
                <a:cxn ang="0">
                  <a:pos x="T0" y="T1"/>
                </a:cxn>
                <a:cxn ang="0">
                  <a:pos x="T2" y="T3"/>
                </a:cxn>
                <a:cxn ang="0">
                  <a:pos x="T4" y="T5"/>
                </a:cxn>
              </a:cxnLst>
              <a:rect l="0" t="0" r="r" b="b"/>
              <a:pathLst>
                <a:path w="95" h="35">
                  <a:moveTo>
                    <a:pt x="95" y="22"/>
                  </a:moveTo>
                  <a:lnTo>
                    <a:pt x="0" y="0"/>
                  </a:lnTo>
                  <a:lnTo>
                    <a:pt x="38" y="35"/>
                  </a:lnTo>
                </a:path>
              </a:pathLst>
            </a:custGeom>
            <a:noFill/>
            <a:ln w="20638">
              <a:solidFill>
                <a:srgbClr val="020202"/>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sp>
          <p:nvSpPr>
            <p:cNvPr id="47202" name="Rectangle 98"/>
            <p:cNvSpPr>
              <a:spLocks noChangeArrowheads="1"/>
            </p:cNvSpPr>
            <p:nvPr/>
          </p:nvSpPr>
          <p:spPr bwMode="auto">
            <a:xfrm>
              <a:off x="4777" y="648"/>
              <a:ext cx="214"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000" b="1">
                  <a:solidFill>
                    <a:srgbClr val="000000"/>
                  </a:solidFill>
                </a:rPr>
                <a:t>NAFZ</a:t>
              </a:r>
              <a:endParaRPr lang="it-IT">
                <a:effectLst>
                  <a:outerShdw blurRad="38100" dist="38100" dir="2700000" algn="tl">
                    <a:srgbClr val="FFFFFF"/>
                  </a:outerShdw>
                </a:effectLst>
              </a:endParaRPr>
            </a:p>
          </p:txBody>
        </p:sp>
        <p:sp>
          <p:nvSpPr>
            <p:cNvPr id="47203" name="Freeform 99"/>
            <p:cNvSpPr>
              <a:spLocks/>
            </p:cNvSpPr>
            <p:nvPr/>
          </p:nvSpPr>
          <p:spPr bwMode="auto">
            <a:xfrm>
              <a:off x="3888" y="610"/>
              <a:ext cx="31" cy="29"/>
            </a:xfrm>
            <a:custGeom>
              <a:avLst/>
              <a:gdLst>
                <a:gd name="T0" fmla="*/ 31 w 31"/>
                <a:gd name="T1" fmla="*/ 15 h 29"/>
                <a:gd name="T2" fmla="*/ 31 w 31"/>
                <a:gd name="T3" fmla="*/ 15 h 29"/>
                <a:gd name="T4" fmla="*/ 30 w 31"/>
                <a:gd name="T5" fmla="*/ 19 h 29"/>
                <a:gd name="T6" fmla="*/ 27 w 31"/>
                <a:gd name="T7" fmla="*/ 24 h 29"/>
                <a:gd name="T8" fmla="*/ 22 w 31"/>
                <a:gd name="T9" fmla="*/ 27 h 29"/>
                <a:gd name="T10" fmla="*/ 16 w 31"/>
                <a:gd name="T11" fmla="*/ 29 h 29"/>
                <a:gd name="T12" fmla="*/ 16 w 31"/>
                <a:gd name="T13" fmla="*/ 29 h 29"/>
                <a:gd name="T14" fmla="*/ 9 w 31"/>
                <a:gd name="T15" fmla="*/ 27 h 29"/>
                <a:gd name="T16" fmla="*/ 5 w 31"/>
                <a:gd name="T17" fmla="*/ 24 h 29"/>
                <a:gd name="T18" fmla="*/ 1 w 31"/>
                <a:gd name="T19" fmla="*/ 19 h 29"/>
                <a:gd name="T20" fmla="*/ 0 w 31"/>
                <a:gd name="T21" fmla="*/ 15 h 29"/>
                <a:gd name="T22" fmla="*/ 0 w 31"/>
                <a:gd name="T23" fmla="*/ 15 h 29"/>
                <a:gd name="T24" fmla="*/ 1 w 31"/>
                <a:gd name="T25" fmla="*/ 8 h 29"/>
                <a:gd name="T26" fmla="*/ 5 w 31"/>
                <a:gd name="T27" fmla="*/ 5 h 29"/>
                <a:gd name="T28" fmla="*/ 9 w 31"/>
                <a:gd name="T29" fmla="*/ 2 h 29"/>
                <a:gd name="T30" fmla="*/ 16 w 31"/>
                <a:gd name="T31" fmla="*/ 0 h 29"/>
                <a:gd name="T32" fmla="*/ 16 w 31"/>
                <a:gd name="T33" fmla="*/ 0 h 29"/>
                <a:gd name="T34" fmla="*/ 22 w 31"/>
                <a:gd name="T35" fmla="*/ 2 h 29"/>
                <a:gd name="T36" fmla="*/ 27 w 31"/>
                <a:gd name="T37" fmla="*/ 5 h 29"/>
                <a:gd name="T38" fmla="*/ 30 w 31"/>
                <a:gd name="T39" fmla="*/ 8 h 29"/>
                <a:gd name="T40" fmla="*/ 31 w 31"/>
                <a:gd name="T41" fmla="*/ 15 h 29"/>
                <a:gd name="T42" fmla="*/ 31 w 31"/>
                <a:gd name="T43"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29">
                  <a:moveTo>
                    <a:pt x="31" y="15"/>
                  </a:moveTo>
                  <a:lnTo>
                    <a:pt x="31" y="15"/>
                  </a:lnTo>
                  <a:lnTo>
                    <a:pt x="30" y="19"/>
                  </a:lnTo>
                  <a:lnTo>
                    <a:pt x="27" y="24"/>
                  </a:lnTo>
                  <a:lnTo>
                    <a:pt x="22" y="27"/>
                  </a:lnTo>
                  <a:lnTo>
                    <a:pt x="16" y="29"/>
                  </a:lnTo>
                  <a:lnTo>
                    <a:pt x="16" y="29"/>
                  </a:lnTo>
                  <a:lnTo>
                    <a:pt x="9" y="27"/>
                  </a:lnTo>
                  <a:lnTo>
                    <a:pt x="5" y="24"/>
                  </a:lnTo>
                  <a:lnTo>
                    <a:pt x="1" y="19"/>
                  </a:lnTo>
                  <a:lnTo>
                    <a:pt x="0" y="15"/>
                  </a:lnTo>
                  <a:lnTo>
                    <a:pt x="0" y="15"/>
                  </a:lnTo>
                  <a:lnTo>
                    <a:pt x="1" y="8"/>
                  </a:lnTo>
                  <a:lnTo>
                    <a:pt x="5" y="5"/>
                  </a:lnTo>
                  <a:lnTo>
                    <a:pt x="9" y="2"/>
                  </a:lnTo>
                  <a:lnTo>
                    <a:pt x="16" y="0"/>
                  </a:lnTo>
                  <a:lnTo>
                    <a:pt x="16" y="0"/>
                  </a:lnTo>
                  <a:lnTo>
                    <a:pt x="22" y="2"/>
                  </a:lnTo>
                  <a:lnTo>
                    <a:pt x="27" y="5"/>
                  </a:lnTo>
                  <a:lnTo>
                    <a:pt x="30" y="8"/>
                  </a:lnTo>
                  <a:lnTo>
                    <a:pt x="31" y="15"/>
                  </a:lnTo>
                  <a:lnTo>
                    <a:pt x="31" y="15"/>
                  </a:lnTo>
                  <a:close/>
                </a:path>
              </a:pathLst>
            </a:custGeom>
            <a:solidFill>
              <a:srgbClr val="FCFCFC"/>
            </a:solidFill>
            <a:ln w="9525">
              <a:solidFill>
                <a:srgbClr val="000000"/>
              </a:solidFill>
              <a:prstDash val="solid"/>
              <a:round/>
              <a:headEnd/>
              <a:tailEnd/>
            </a:ln>
          </p:spPr>
          <p:txBody>
            <a:bodyPr/>
            <a:lstStyle/>
            <a:p>
              <a:endParaRPr lang="it-IT"/>
            </a:p>
          </p:txBody>
        </p:sp>
        <p:sp>
          <p:nvSpPr>
            <p:cNvPr id="47204" name="Rectangle 100"/>
            <p:cNvSpPr>
              <a:spLocks noChangeArrowheads="1"/>
            </p:cNvSpPr>
            <p:nvPr/>
          </p:nvSpPr>
          <p:spPr bwMode="auto">
            <a:xfrm>
              <a:off x="3639" y="530"/>
              <a:ext cx="278"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000">
                  <a:solidFill>
                    <a:srgbClr val="000000"/>
                  </a:solidFill>
                </a:rPr>
                <a:t>Istanbul</a:t>
              </a:r>
              <a:endParaRPr lang="it-IT">
                <a:effectLst>
                  <a:outerShdw blurRad="38100" dist="38100" dir="2700000" algn="tl">
                    <a:srgbClr val="FFFFFF"/>
                  </a:outerShdw>
                </a:effectLst>
              </a:endParaRPr>
            </a:p>
          </p:txBody>
        </p:sp>
        <p:sp>
          <p:nvSpPr>
            <p:cNvPr id="47205" name="Rectangle 101"/>
            <p:cNvSpPr>
              <a:spLocks noChangeArrowheads="1"/>
            </p:cNvSpPr>
            <p:nvPr/>
          </p:nvSpPr>
          <p:spPr bwMode="auto">
            <a:xfrm>
              <a:off x="5265" y="331"/>
              <a:ext cx="358"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000">
                  <a:solidFill>
                    <a:srgbClr val="F9F7F7"/>
                  </a:solidFill>
                </a:rPr>
                <a:t>Black Sea</a:t>
              </a:r>
              <a:endParaRPr lang="it-IT">
                <a:effectLst>
                  <a:outerShdw blurRad="38100" dist="38100" dir="2700000" algn="tl">
                    <a:srgbClr val="FFFFFF"/>
                  </a:outerShdw>
                </a:effectLst>
              </a:endParaRPr>
            </a:p>
          </p:txBody>
        </p:sp>
        <p:sp>
          <p:nvSpPr>
            <p:cNvPr id="47206" name="Line 102"/>
            <p:cNvSpPr>
              <a:spLocks noChangeShapeType="1"/>
            </p:cNvSpPr>
            <p:nvPr/>
          </p:nvSpPr>
          <p:spPr bwMode="auto">
            <a:xfrm>
              <a:off x="4435" y="1123"/>
              <a:ext cx="1" cy="41"/>
            </a:xfrm>
            <a:prstGeom prst="line">
              <a:avLst/>
            </a:prstGeom>
            <a:noFill/>
            <a:ln w="31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7207" name="Rectangle 103"/>
            <p:cNvSpPr>
              <a:spLocks noChangeArrowheads="1"/>
            </p:cNvSpPr>
            <p:nvPr/>
          </p:nvSpPr>
          <p:spPr bwMode="auto">
            <a:xfrm>
              <a:off x="4435" y="1145"/>
              <a:ext cx="14" cy="9"/>
            </a:xfrm>
            <a:prstGeom prst="rect">
              <a:avLst/>
            </a:prstGeom>
            <a:solidFill>
              <a:srgbClr val="000000"/>
            </a:solidFill>
            <a:ln w="0">
              <a:solidFill>
                <a:srgbClr val="000000"/>
              </a:solidFill>
              <a:miter lim="800000"/>
              <a:headEnd/>
              <a:tailEnd/>
            </a:ln>
          </p:spPr>
          <p:txBody>
            <a:bodyPr/>
            <a:lstStyle/>
            <a:p>
              <a:endParaRPr lang="it-IT"/>
            </a:p>
          </p:txBody>
        </p:sp>
        <p:sp>
          <p:nvSpPr>
            <p:cNvPr id="47208" name="Rectangle 104"/>
            <p:cNvSpPr>
              <a:spLocks noChangeArrowheads="1"/>
            </p:cNvSpPr>
            <p:nvPr/>
          </p:nvSpPr>
          <p:spPr bwMode="auto">
            <a:xfrm>
              <a:off x="4435" y="1154"/>
              <a:ext cx="14" cy="10"/>
            </a:xfrm>
            <a:prstGeom prst="rect">
              <a:avLst/>
            </a:prstGeom>
            <a:solidFill>
              <a:srgbClr val="000000"/>
            </a:solidFill>
            <a:ln w="0">
              <a:solidFill>
                <a:srgbClr val="000000"/>
              </a:solidFill>
              <a:miter lim="800000"/>
              <a:headEnd/>
              <a:tailEnd/>
            </a:ln>
          </p:spPr>
          <p:txBody>
            <a:bodyPr/>
            <a:lstStyle/>
            <a:p>
              <a:endParaRPr lang="it-IT"/>
            </a:p>
          </p:txBody>
        </p:sp>
        <p:sp>
          <p:nvSpPr>
            <p:cNvPr id="47209" name="Rectangle 105"/>
            <p:cNvSpPr>
              <a:spLocks noChangeArrowheads="1"/>
            </p:cNvSpPr>
            <p:nvPr/>
          </p:nvSpPr>
          <p:spPr bwMode="auto">
            <a:xfrm>
              <a:off x="4449" y="1145"/>
              <a:ext cx="12" cy="9"/>
            </a:xfrm>
            <a:prstGeom prst="rect">
              <a:avLst/>
            </a:prstGeom>
            <a:solidFill>
              <a:srgbClr val="000000"/>
            </a:solidFill>
            <a:ln w="0">
              <a:solidFill>
                <a:srgbClr val="000000"/>
              </a:solidFill>
              <a:miter lim="800000"/>
              <a:headEnd/>
              <a:tailEnd/>
            </a:ln>
          </p:spPr>
          <p:txBody>
            <a:bodyPr/>
            <a:lstStyle/>
            <a:p>
              <a:endParaRPr lang="it-IT"/>
            </a:p>
          </p:txBody>
        </p:sp>
        <p:sp>
          <p:nvSpPr>
            <p:cNvPr id="47210" name="Rectangle 106"/>
            <p:cNvSpPr>
              <a:spLocks noChangeArrowheads="1"/>
            </p:cNvSpPr>
            <p:nvPr/>
          </p:nvSpPr>
          <p:spPr bwMode="auto">
            <a:xfrm>
              <a:off x="4449" y="1154"/>
              <a:ext cx="12" cy="10"/>
            </a:xfrm>
            <a:prstGeom prst="rect">
              <a:avLst/>
            </a:prstGeom>
            <a:solidFill>
              <a:srgbClr val="000000"/>
            </a:solidFill>
            <a:ln w="0">
              <a:solidFill>
                <a:srgbClr val="000000"/>
              </a:solidFill>
              <a:miter lim="800000"/>
              <a:headEnd/>
              <a:tailEnd/>
            </a:ln>
          </p:spPr>
          <p:txBody>
            <a:bodyPr/>
            <a:lstStyle/>
            <a:p>
              <a:endParaRPr lang="it-IT"/>
            </a:p>
          </p:txBody>
        </p:sp>
        <p:sp>
          <p:nvSpPr>
            <p:cNvPr id="47211" name="Rectangle 107"/>
            <p:cNvSpPr>
              <a:spLocks noChangeArrowheads="1"/>
            </p:cNvSpPr>
            <p:nvPr/>
          </p:nvSpPr>
          <p:spPr bwMode="auto">
            <a:xfrm>
              <a:off x="4461" y="1145"/>
              <a:ext cx="15" cy="9"/>
            </a:xfrm>
            <a:prstGeom prst="rect">
              <a:avLst/>
            </a:prstGeom>
            <a:solidFill>
              <a:srgbClr val="000000"/>
            </a:solidFill>
            <a:ln w="0">
              <a:solidFill>
                <a:srgbClr val="000000"/>
              </a:solidFill>
              <a:miter lim="800000"/>
              <a:headEnd/>
              <a:tailEnd/>
            </a:ln>
          </p:spPr>
          <p:txBody>
            <a:bodyPr/>
            <a:lstStyle/>
            <a:p>
              <a:endParaRPr lang="it-IT"/>
            </a:p>
          </p:txBody>
        </p:sp>
        <p:sp>
          <p:nvSpPr>
            <p:cNvPr id="47212" name="Rectangle 108"/>
            <p:cNvSpPr>
              <a:spLocks noChangeArrowheads="1"/>
            </p:cNvSpPr>
            <p:nvPr/>
          </p:nvSpPr>
          <p:spPr bwMode="auto">
            <a:xfrm>
              <a:off x="4461" y="1154"/>
              <a:ext cx="15" cy="10"/>
            </a:xfrm>
            <a:prstGeom prst="rect">
              <a:avLst/>
            </a:prstGeom>
            <a:solidFill>
              <a:srgbClr val="000000"/>
            </a:solidFill>
            <a:ln w="0">
              <a:solidFill>
                <a:srgbClr val="000000"/>
              </a:solidFill>
              <a:miter lim="800000"/>
              <a:headEnd/>
              <a:tailEnd/>
            </a:ln>
          </p:spPr>
          <p:txBody>
            <a:bodyPr/>
            <a:lstStyle/>
            <a:p>
              <a:endParaRPr lang="it-IT"/>
            </a:p>
          </p:txBody>
        </p:sp>
        <p:sp>
          <p:nvSpPr>
            <p:cNvPr id="47213" name="Rectangle 109"/>
            <p:cNvSpPr>
              <a:spLocks noChangeArrowheads="1"/>
            </p:cNvSpPr>
            <p:nvPr/>
          </p:nvSpPr>
          <p:spPr bwMode="auto">
            <a:xfrm>
              <a:off x="4476" y="1145"/>
              <a:ext cx="12" cy="9"/>
            </a:xfrm>
            <a:prstGeom prst="rect">
              <a:avLst/>
            </a:prstGeom>
            <a:solidFill>
              <a:srgbClr val="000000"/>
            </a:solidFill>
            <a:ln w="0">
              <a:solidFill>
                <a:srgbClr val="000000"/>
              </a:solidFill>
              <a:miter lim="800000"/>
              <a:headEnd/>
              <a:tailEnd/>
            </a:ln>
          </p:spPr>
          <p:txBody>
            <a:bodyPr/>
            <a:lstStyle/>
            <a:p>
              <a:endParaRPr lang="it-IT"/>
            </a:p>
          </p:txBody>
        </p:sp>
        <p:sp>
          <p:nvSpPr>
            <p:cNvPr id="47214" name="Rectangle 110"/>
            <p:cNvSpPr>
              <a:spLocks noChangeArrowheads="1"/>
            </p:cNvSpPr>
            <p:nvPr/>
          </p:nvSpPr>
          <p:spPr bwMode="auto">
            <a:xfrm>
              <a:off x="4476" y="1154"/>
              <a:ext cx="12" cy="10"/>
            </a:xfrm>
            <a:prstGeom prst="rect">
              <a:avLst/>
            </a:prstGeom>
            <a:solidFill>
              <a:srgbClr val="000000"/>
            </a:solidFill>
            <a:ln w="0">
              <a:solidFill>
                <a:srgbClr val="000000"/>
              </a:solidFill>
              <a:miter lim="800000"/>
              <a:headEnd/>
              <a:tailEnd/>
            </a:ln>
          </p:spPr>
          <p:txBody>
            <a:bodyPr/>
            <a:lstStyle/>
            <a:p>
              <a:endParaRPr lang="it-IT"/>
            </a:p>
          </p:txBody>
        </p:sp>
        <p:sp>
          <p:nvSpPr>
            <p:cNvPr id="47215" name="Rectangle 111"/>
            <p:cNvSpPr>
              <a:spLocks noChangeArrowheads="1"/>
            </p:cNvSpPr>
            <p:nvPr/>
          </p:nvSpPr>
          <p:spPr bwMode="auto">
            <a:xfrm>
              <a:off x="4488" y="1145"/>
              <a:ext cx="13" cy="9"/>
            </a:xfrm>
            <a:prstGeom prst="rect">
              <a:avLst/>
            </a:prstGeom>
            <a:solidFill>
              <a:srgbClr val="000000"/>
            </a:solidFill>
            <a:ln w="0">
              <a:solidFill>
                <a:srgbClr val="000000"/>
              </a:solidFill>
              <a:miter lim="800000"/>
              <a:headEnd/>
              <a:tailEnd/>
            </a:ln>
          </p:spPr>
          <p:txBody>
            <a:bodyPr/>
            <a:lstStyle/>
            <a:p>
              <a:endParaRPr lang="it-IT"/>
            </a:p>
          </p:txBody>
        </p:sp>
        <p:sp>
          <p:nvSpPr>
            <p:cNvPr id="47216" name="Rectangle 112"/>
            <p:cNvSpPr>
              <a:spLocks noChangeArrowheads="1"/>
            </p:cNvSpPr>
            <p:nvPr/>
          </p:nvSpPr>
          <p:spPr bwMode="auto">
            <a:xfrm>
              <a:off x="4488" y="1154"/>
              <a:ext cx="13" cy="10"/>
            </a:xfrm>
            <a:prstGeom prst="rect">
              <a:avLst/>
            </a:prstGeom>
            <a:solidFill>
              <a:srgbClr val="000000"/>
            </a:solidFill>
            <a:ln w="0">
              <a:solidFill>
                <a:srgbClr val="000000"/>
              </a:solidFill>
              <a:miter lim="800000"/>
              <a:headEnd/>
              <a:tailEnd/>
            </a:ln>
          </p:spPr>
          <p:txBody>
            <a:bodyPr/>
            <a:lstStyle/>
            <a:p>
              <a:endParaRPr lang="it-IT"/>
            </a:p>
          </p:txBody>
        </p:sp>
        <p:sp>
          <p:nvSpPr>
            <p:cNvPr id="47217" name="Rectangle 113"/>
            <p:cNvSpPr>
              <a:spLocks noChangeArrowheads="1"/>
            </p:cNvSpPr>
            <p:nvPr/>
          </p:nvSpPr>
          <p:spPr bwMode="auto">
            <a:xfrm>
              <a:off x="4449" y="1143"/>
              <a:ext cx="12" cy="11"/>
            </a:xfrm>
            <a:prstGeom prst="rect">
              <a:avLst/>
            </a:prstGeom>
            <a:solidFill>
              <a:srgbClr val="000000"/>
            </a:solidFill>
            <a:ln w="0">
              <a:solidFill>
                <a:srgbClr val="000000"/>
              </a:solidFill>
              <a:miter lim="800000"/>
              <a:headEnd/>
              <a:tailEnd/>
            </a:ln>
          </p:spPr>
          <p:txBody>
            <a:bodyPr/>
            <a:lstStyle/>
            <a:p>
              <a:endParaRPr lang="it-IT"/>
            </a:p>
          </p:txBody>
        </p:sp>
        <p:sp>
          <p:nvSpPr>
            <p:cNvPr id="47218" name="Rectangle 114"/>
            <p:cNvSpPr>
              <a:spLocks noChangeArrowheads="1"/>
            </p:cNvSpPr>
            <p:nvPr/>
          </p:nvSpPr>
          <p:spPr bwMode="auto">
            <a:xfrm>
              <a:off x="4476" y="1143"/>
              <a:ext cx="12" cy="11"/>
            </a:xfrm>
            <a:prstGeom prst="rect">
              <a:avLst/>
            </a:prstGeom>
            <a:solidFill>
              <a:srgbClr val="000000"/>
            </a:solidFill>
            <a:ln w="0">
              <a:solidFill>
                <a:srgbClr val="000000"/>
              </a:solidFill>
              <a:miter lim="800000"/>
              <a:headEnd/>
              <a:tailEnd/>
            </a:ln>
          </p:spPr>
          <p:txBody>
            <a:bodyPr/>
            <a:lstStyle/>
            <a:p>
              <a:endParaRPr lang="it-IT"/>
            </a:p>
          </p:txBody>
        </p:sp>
        <p:sp>
          <p:nvSpPr>
            <p:cNvPr id="47219" name="Rectangle 115"/>
            <p:cNvSpPr>
              <a:spLocks noChangeArrowheads="1"/>
            </p:cNvSpPr>
            <p:nvPr/>
          </p:nvSpPr>
          <p:spPr bwMode="auto">
            <a:xfrm>
              <a:off x="4501" y="1145"/>
              <a:ext cx="14" cy="9"/>
            </a:xfrm>
            <a:prstGeom prst="rect">
              <a:avLst/>
            </a:prstGeom>
            <a:solidFill>
              <a:srgbClr val="000000"/>
            </a:solidFill>
            <a:ln w="0">
              <a:solidFill>
                <a:srgbClr val="000000"/>
              </a:solidFill>
              <a:miter lim="800000"/>
              <a:headEnd/>
              <a:tailEnd/>
            </a:ln>
          </p:spPr>
          <p:txBody>
            <a:bodyPr/>
            <a:lstStyle/>
            <a:p>
              <a:endParaRPr lang="it-IT"/>
            </a:p>
          </p:txBody>
        </p:sp>
        <p:sp>
          <p:nvSpPr>
            <p:cNvPr id="47220" name="Rectangle 116"/>
            <p:cNvSpPr>
              <a:spLocks noChangeArrowheads="1"/>
            </p:cNvSpPr>
            <p:nvPr/>
          </p:nvSpPr>
          <p:spPr bwMode="auto">
            <a:xfrm>
              <a:off x="4501" y="1154"/>
              <a:ext cx="14" cy="10"/>
            </a:xfrm>
            <a:prstGeom prst="rect">
              <a:avLst/>
            </a:prstGeom>
            <a:solidFill>
              <a:srgbClr val="000000"/>
            </a:solidFill>
            <a:ln w="0">
              <a:solidFill>
                <a:srgbClr val="000000"/>
              </a:solidFill>
              <a:miter lim="800000"/>
              <a:headEnd/>
              <a:tailEnd/>
            </a:ln>
          </p:spPr>
          <p:txBody>
            <a:bodyPr/>
            <a:lstStyle/>
            <a:p>
              <a:endParaRPr lang="it-IT"/>
            </a:p>
          </p:txBody>
        </p:sp>
        <p:sp>
          <p:nvSpPr>
            <p:cNvPr id="47221" name="Rectangle 117"/>
            <p:cNvSpPr>
              <a:spLocks noChangeArrowheads="1"/>
            </p:cNvSpPr>
            <p:nvPr/>
          </p:nvSpPr>
          <p:spPr bwMode="auto">
            <a:xfrm>
              <a:off x="4515" y="1145"/>
              <a:ext cx="13" cy="9"/>
            </a:xfrm>
            <a:prstGeom prst="rect">
              <a:avLst/>
            </a:prstGeom>
            <a:solidFill>
              <a:srgbClr val="000000"/>
            </a:solidFill>
            <a:ln w="0">
              <a:solidFill>
                <a:srgbClr val="000000"/>
              </a:solidFill>
              <a:miter lim="800000"/>
              <a:headEnd/>
              <a:tailEnd/>
            </a:ln>
          </p:spPr>
          <p:txBody>
            <a:bodyPr/>
            <a:lstStyle/>
            <a:p>
              <a:endParaRPr lang="it-IT"/>
            </a:p>
          </p:txBody>
        </p:sp>
        <p:sp>
          <p:nvSpPr>
            <p:cNvPr id="47222" name="Rectangle 118"/>
            <p:cNvSpPr>
              <a:spLocks noChangeArrowheads="1"/>
            </p:cNvSpPr>
            <p:nvPr/>
          </p:nvSpPr>
          <p:spPr bwMode="auto">
            <a:xfrm>
              <a:off x="4515" y="1154"/>
              <a:ext cx="13" cy="10"/>
            </a:xfrm>
            <a:prstGeom prst="rect">
              <a:avLst/>
            </a:prstGeom>
            <a:solidFill>
              <a:srgbClr val="000000"/>
            </a:solidFill>
            <a:ln w="0">
              <a:solidFill>
                <a:srgbClr val="000000"/>
              </a:solidFill>
              <a:miter lim="800000"/>
              <a:headEnd/>
              <a:tailEnd/>
            </a:ln>
          </p:spPr>
          <p:txBody>
            <a:bodyPr/>
            <a:lstStyle/>
            <a:p>
              <a:endParaRPr lang="it-IT"/>
            </a:p>
          </p:txBody>
        </p:sp>
        <p:sp>
          <p:nvSpPr>
            <p:cNvPr id="47223" name="Rectangle 119"/>
            <p:cNvSpPr>
              <a:spLocks noChangeArrowheads="1"/>
            </p:cNvSpPr>
            <p:nvPr/>
          </p:nvSpPr>
          <p:spPr bwMode="auto">
            <a:xfrm>
              <a:off x="4528" y="1145"/>
              <a:ext cx="14" cy="9"/>
            </a:xfrm>
            <a:prstGeom prst="rect">
              <a:avLst/>
            </a:prstGeom>
            <a:solidFill>
              <a:srgbClr val="000000"/>
            </a:solidFill>
            <a:ln w="0">
              <a:solidFill>
                <a:srgbClr val="000000"/>
              </a:solidFill>
              <a:miter lim="800000"/>
              <a:headEnd/>
              <a:tailEnd/>
            </a:ln>
          </p:spPr>
          <p:txBody>
            <a:bodyPr/>
            <a:lstStyle/>
            <a:p>
              <a:endParaRPr lang="it-IT"/>
            </a:p>
          </p:txBody>
        </p:sp>
        <p:sp>
          <p:nvSpPr>
            <p:cNvPr id="47224" name="Rectangle 120"/>
            <p:cNvSpPr>
              <a:spLocks noChangeArrowheads="1"/>
            </p:cNvSpPr>
            <p:nvPr/>
          </p:nvSpPr>
          <p:spPr bwMode="auto">
            <a:xfrm>
              <a:off x="4528" y="1154"/>
              <a:ext cx="14" cy="10"/>
            </a:xfrm>
            <a:prstGeom prst="rect">
              <a:avLst/>
            </a:prstGeom>
            <a:solidFill>
              <a:srgbClr val="000000"/>
            </a:solidFill>
            <a:ln w="0">
              <a:solidFill>
                <a:srgbClr val="000000"/>
              </a:solidFill>
              <a:miter lim="800000"/>
              <a:headEnd/>
              <a:tailEnd/>
            </a:ln>
          </p:spPr>
          <p:txBody>
            <a:bodyPr/>
            <a:lstStyle/>
            <a:p>
              <a:endParaRPr lang="it-IT"/>
            </a:p>
          </p:txBody>
        </p:sp>
        <p:sp>
          <p:nvSpPr>
            <p:cNvPr id="47225" name="Rectangle 121"/>
            <p:cNvSpPr>
              <a:spLocks noChangeArrowheads="1"/>
            </p:cNvSpPr>
            <p:nvPr/>
          </p:nvSpPr>
          <p:spPr bwMode="auto">
            <a:xfrm>
              <a:off x="4542" y="1145"/>
              <a:ext cx="12" cy="9"/>
            </a:xfrm>
            <a:prstGeom prst="rect">
              <a:avLst/>
            </a:prstGeom>
            <a:solidFill>
              <a:srgbClr val="000000"/>
            </a:solidFill>
            <a:ln w="0">
              <a:solidFill>
                <a:srgbClr val="000000"/>
              </a:solidFill>
              <a:miter lim="800000"/>
              <a:headEnd/>
              <a:tailEnd/>
            </a:ln>
          </p:spPr>
          <p:txBody>
            <a:bodyPr/>
            <a:lstStyle/>
            <a:p>
              <a:endParaRPr lang="it-IT"/>
            </a:p>
          </p:txBody>
        </p:sp>
        <p:sp>
          <p:nvSpPr>
            <p:cNvPr id="47226" name="Rectangle 122"/>
            <p:cNvSpPr>
              <a:spLocks noChangeArrowheads="1"/>
            </p:cNvSpPr>
            <p:nvPr/>
          </p:nvSpPr>
          <p:spPr bwMode="auto">
            <a:xfrm>
              <a:off x="4542" y="1154"/>
              <a:ext cx="12" cy="10"/>
            </a:xfrm>
            <a:prstGeom prst="rect">
              <a:avLst/>
            </a:prstGeom>
            <a:solidFill>
              <a:srgbClr val="000000"/>
            </a:solidFill>
            <a:ln w="0">
              <a:solidFill>
                <a:srgbClr val="000000"/>
              </a:solidFill>
              <a:miter lim="800000"/>
              <a:headEnd/>
              <a:tailEnd/>
            </a:ln>
          </p:spPr>
          <p:txBody>
            <a:bodyPr/>
            <a:lstStyle/>
            <a:p>
              <a:endParaRPr lang="it-IT"/>
            </a:p>
          </p:txBody>
        </p:sp>
        <p:sp>
          <p:nvSpPr>
            <p:cNvPr id="47227" name="Rectangle 123"/>
            <p:cNvSpPr>
              <a:spLocks noChangeArrowheads="1"/>
            </p:cNvSpPr>
            <p:nvPr/>
          </p:nvSpPr>
          <p:spPr bwMode="auto">
            <a:xfrm>
              <a:off x="4554" y="1145"/>
              <a:ext cx="15" cy="9"/>
            </a:xfrm>
            <a:prstGeom prst="rect">
              <a:avLst/>
            </a:prstGeom>
            <a:solidFill>
              <a:srgbClr val="000000"/>
            </a:solidFill>
            <a:ln w="0">
              <a:solidFill>
                <a:srgbClr val="000000"/>
              </a:solidFill>
              <a:miter lim="800000"/>
              <a:headEnd/>
              <a:tailEnd/>
            </a:ln>
          </p:spPr>
          <p:txBody>
            <a:bodyPr/>
            <a:lstStyle/>
            <a:p>
              <a:endParaRPr lang="it-IT"/>
            </a:p>
          </p:txBody>
        </p:sp>
        <p:sp>
          <p:nvSpPr>
            <p:cNvPr id="47228" name="Rectangle 124"/>
            <p:cNvSpPr>
              <a:spLocks noChangeArrowheads="1"/>
            </p:cNvSpPr>
            <p:nvPr/>
          </p:nvSpPr>
          <p:spPr bwMode="auto">
            <a:xfrm>
              <a:off x="4554" y="1154"/>
              <a:ext cx="15" cy="10"/>
            </a:xfrm>
            <a:prstGeom prst="rect">
              <a:avLst/>
            </a:prstGeom>
            <a:solidFill>
              <a:srgbClr val="000000"/>
            </a:solidFill>
            <a:ln w="0">
              <a:solidFill>
                <a:srgbClr val="000000"/>
              </a:solidFill>
              <a:miter lim="800000"/>
              <a:headEnd/>
              <a:tailEnd/>
            </a:ln>
          </p:spPr>
          <p:txBody>
            <a:bodyPr/>
            <a:lstStyle/>
            <a:p>
              <a:endParaRPr lang="it-IT"/>
            </a:p>
          </p:txBody>
        </p:sp>
        <p:sp>
          <p:nvSpPr>
            <p:cNvPr id="47229" name="Rectangle 125"/>
            <p:cNvSpPr>
              <a:spLocks noChangeArrowheads="1"/>
            </p:cNvSpPr>
            <p:nvPr/>
          </p:nvSpPr>
          <p:spPr bwMode="auto">
            <a:xfrm>
              <a:off x="4515" y="1143"/>
              <a:ext cx="13" cy="11"/>
            </a:xfrm>
            <a:prstGeom prst="rect">
              <a:avLst/>
            </a:prstGeom>
            <a:solidFill>
              <a:srgbClr val="000000"/>
            </a:solidFill>
            <a:ln w="0">
              <a:solidFill>
                <a:srgbClr val="000000"/>
              </a:solidFill>
              <a:miter lim="800000"/>
              <a:headEnd/>
              <a:tailEnd/>
            </a:ln>
          </p:spPr>
          <p:txBody>
            <a:bodyPr/>
            <a:lstStyle/>
            <a:p>
              <a:endParaRPr lang="it-IT"/>
            </a:p>
          </p:txBody>
        </p:sp>
        <p:sp>
          <p:nvSpPr>
            <p:cNvPr id="47230" name="Rectangle 126"/>
            <p:cNvSpPr>
              <a:spLocks noChangeArrowheads="1"/>
            </p:cNvSpPr>
            <p:nvPr/>
          </p:nvSpPr>
          <p:spPr bwMode="auto">
            <a:xfrm>
              <a:off x="4542" y="1143"/>
              <a:ext cx="12" cy="11"/>
            </a:xfrm>
            <a:prstGeom prst="rect">
              <a:avLst/>
            </a:prstGeom>
            <a:solidFill>
              <a:srgbClr val="000000"/>
            </a:solidFill>
            <a:ln w="0">
              <a:solidFill>
                <a:srgbClr val="000000"/>
              </a:solidFill>
              <a:miter lim="800000"/>
              <a:headEnd/>
              <a:tailEnd/>
            </a:ln>
          </p:spPr>
          <p:txBody>
            <a:bodyPr/>
            <a:lstStyle/>
            <a:p>
              <a:endParaRPr lang="it-IT"/>
            </a:p>
          </p:txBody>
        </p:sp>
        <p:sp>
          <p:nvSpPr>
            <p:cNvPr id="47231" name="Rectangle 127"/>
            <p:cNvSpPr>
              <a:spLocks noChangeArrowheads="1"/>
            </p:cNvSpPr>
            <p:nvPr/>
          </p:nvSpPr>
          <p:spPr bwMode="auto">
            <a:xfrm>
              <a:off x="4569" y="1145"/>
              <a:ext cx="12" cy="9"/>
            </a:xfrm>
            <a:prstGeom prst="rect">
              <a:avLst/>
            </a:prstGeom>
            <a:solidFill>
              <a:srgbClr val="000000"/>
            </a:solidFill>
            <a:ln w="0">
              <a:solidFill>
                <a:srgbClr val="000000"/>
              </a:solidFill>
              <a:miter lim="800000"/>
              <a:headEnd/>
              <a:tailEnd/>
            </a:ln>
          </p:spPr>
          <p:txBody>
            <a:bodyPr/>
            <a:lstStyle/>
            <a:p>
              <a:endParaRPr lang="it-IT"/>
            </a:p>
          </p:txBody>
        </p:sp>
        <p:sp>
          <p:nvSpPr>
            <p:cNvPr id="47232" name="Rectangle 128"/>
            <p:cNvSpPr>
              <a:spLocks noChangeArrowheads="1"/>
            </p:cNvSpPr>
            <p:nvPr/>
          </p:nvSpPr>
          <p:spPr bwMode="auto">
            <a:xfrm>
              <a:off x="4569" y="1154"/>
              <a:ext cx="12" cy="10"/>
            </a:xfrm>
            <a:prstGeom prst="rect">
              <a:avLst/>
            </a:prstGeom>
            <a:solidFill>
              <a:srgbClr val="000000"/>
            </a:solidFill>
            <a:ln w="0">
              <a:solidFill>
                <a:srgbClr val="000000"/>
              </a:solidFill>
              <a:miter lim="800000"/>
              <a:headEnd/>
              <a:tailEnd/>
            </a:ln>
          </p:spPr>
          <p:txBody>
            <a:bodyPr/>
            <a:lstStyle/>
            <a:p>
              <a:endParaRPr lang="it-IT"/>
            </a:p>
          </p:txBody>
        </p:sp>
        <p:sp>
          <p:nvSpPr>
            <p:cNvPr id="47233" name="Rectangle 129"/>
            <p:cNvSpPr>
              <a:spLocks noChangeArrowheads="1"/>
            </p:cNvSpPr>
            <p:nvPr/>
          </p:nvSpPr>
          <p:spPr bwMode="auto">
            <a:xfrm>
              <a:off x="4581" y="1145"/>
              <a:ext cx="14" cy="9"/>
            </a:xfrm>
            <a:prstGeom prst="rect">
              <a:avLst/>
            </a:prstGeom>
            <a:solidFill>
              <a:srgbClr val="000000"/>
            </a:solidFill>
            <a:ln w="0">
              <a:solidFill>
                <a:srgbClr val="000000"/>
              </a:solidFill>
              <a:miter lim="800000"/>
              <a:headEnd/>
              <a:tailEnd/>
            </a:ln>
          </p:spPr>
          <p:txBody>
            <a:bodyPr/>
            <a:lstStyle/>
            <a:p>
              <a:endParaRPr lang="it-IT"/>
            </a:p>
          </p:txBody>
        </p:sp>
        <p:sp>
          <p:nvSpPr>
            <p:cNvPr id="47234" name="Rectangle 130"/>
            <p:cNvSpPr>
              <a:spLocks noChangeArrowheads="1"/>
            </p:cNvSpPr>
            <p:nvPr/>
          </p:nvSpPr>
          <p:spPr bwMode="auto">
            <a:xfrm>
              <a:off x="4581" y="1154"/>
              <a:ext cx="14" cy="10"/>
            </a:xfrm>
            <a:prstGeom prst="rect">
              <a:avLst/>
            </a:prstGeom>
            <a:solidFill>
              <a:srgbClr val="000000"/>
            </a:solidFill>
            <a:ln w="0">
              <a:solidFill>
                <a:srgbClr val="000000"/>
              </a:solidFill>
              <a:miter lim="800000"/>
              <a:headEnd/>
              <a:tailEnd/>
            </a:ln>
          </p:spPr>
          <p:txBody>
            <a:bodyPr/>
            <a:lstStyle/>
            <a:p>
              <a:endParaRPr lang="it-IT"/>
            </a:p>
          </p:txBody>
        </p:sp>
        <p:sp>
          <p:nvSpPr>
            <p:cNvPr id="47235" name="Rectangle 131"/>
            <p:cNvSpPr>
              <a:spLocks noChangeArrowheads="1"/>
            </p:cNvSpPr>
            <p:nvPr/>
          </p:nvSpPr>
          <p:spPr bwMode="auto">
            <a:xfrm>
              <a:off x="4595" y="1145"/>
              <a:ext cx="13" cy="9"/>
            </a:xfrm>
            <a:prstGeom prst="rect">
              <a:avLst/>
            </a:prstGeom>
            <a:solidFill>
              <a:srgbClr val="000000"/>
            </a:solidFill>
            <a:ln w="0">
              <a:solidFill>
                <a:srgbClr val="000000"/>
              </a:solidFill>
              <a:miter lim="800000"/>
              <a:headEnd/>
              <a:tailEnd/>
            </a:ln>
          </p:spPr>
          <p:txBody>
            <a:bodyPr/>
            <a:lstStyle/>
            <a:p>
              <a:endParaRPr lang="it-IT"/>
            </a:p>
          </p:txBody>
        </p:sp>
        <p:sp>
          <p:nvSpPr>
            <p:cNvPr id="47236" name="Rectangle 132"/>
            <p:cNvSpPr>
              <a:spLocks noChangeArrowheads="1"/>
            </p:cNvSpPr>
            <p:nvPr/>
          </p:nvSpPr>
          <p:spPr bwMode="auto">
            <a:xfrm>
              <a:off x="4595" y="1154"/>
              <a:ext cx="13" cy="10"/>
            </a:xfrm>
            <a:prstGeom prst="rect">
              <a:avLst/>
            </a:prstGeom>
            <a:solidFill>
              <a:srgbClr val="000000"/>
            </a:solidFill>
            <a:ln w="0">
              <a:solidFill>
                <a:srgbClr val="000000"/>
              </a:solidFill>
              <a:miter lim="800000"/>
              <a:headEnd/>
              <a:tailEnd/>
            </a:ln>
          </p:spPr>
          <p:txBody>
            <a:bodyPr/>
            <a:lstStyle/>
            <a:p>
              <a:endParaRPr lang="it-IT"/>
            </a:p>
          </p:txBody>
        </p:sp>
        <p:sp>
          <p:nvSpPr>
            <p:cNvPr id="47237" name="Rectangle 133"/>
            <p:cNvSpPr>
              <a:spLocks noChangeArrowheads="1"/>
            </p:cNvSpPr>
            <p:nvPr/>
          </p:nvSpPr>
          <p:spPr bwMode="auto">
            <a:xfrm>
              <a:off x="4608" y="1145"/>
              <a:ext cx="14" cy="9"/>
            </a:xfrm>
            <a:prstGeom prst="rect">
              <a:avLst/>
            </a:prstGeom>
            <a:solidFill>
              <a:srgbClr val="000000"/>
            </a:solidFill>
            <a:ln w="0">
              <a:solidFill>
                <a:srgbClr val="000000"/>
              </a:solidFill>
              <a:miter lim="800000"/>
              <a:headEnd/>
              <a:tailEnd/>
            </a:ln>
          </p:spPr>
          <p:txBody>
            <a:bodyPr/>
            <a:lstStyle/>
            <a:p>
              <a:endParaRPr lang="it-IT"/>
            </a:p>
          </p:txBody>
        </p:sp>
        <p:sp>
          <p:nvSpPr>
            <p:cNvPr id="47238" name="Rectangle 134"/>
            <p:cNvSpPr>
              <a:spLocks noChangeArrowheads="1"/>
            </p:cNvSpPr>
            <p:nvPr/>
          </p:nvSpPr>
          <p:spPr bwMode="auto">
            <a:xfrm>
              <a:off x="4608" y="1154"/>
              <a:ext cx="14" cy="10"/>
            </a:xfrm>
            <a:prstGeom prst="rect">
              <a:avLst/>
            </a:prstGeom>
            <a:solidFill>
              <a:srgbClr val="000000"/>
            </a:solidFill>
            <a:ln w="0">
              <a:solidFill>
                <a:srgbClr val="000000"/>
              </a:solidFill>
              <a:miter lim="800000"/>
              <a:headEnd/>
              <a:tailEnd/>
            </a:ln>
          </p:spPr>
          <p:txBody>
            <a:bodyPr/>
            <a:lstStyle/>
            <a:p>
              <a:endParaRPr lang="it-IT"/>
            </a:p>
          </p:txBody>
        </p:sp>
        <p:sp>
          <p:nvSpPr>
            <p:cNvPr id="47239" name="Rectangle 135"/>
            <p:cNvSpPr>
              <a:spLocks noChangeArrowheads="1"/>
            </p:cNvSpPr>
            <p:nvPr/>
          </p:nvSpPr>
          <p:spPr bwMode="auto">
            <a:xfrm>
              <a:off x="4622" y="1145"/>
              <a:ext cx="13" cy="9"/>
            </a:xfrm>
            <a:prstGeom prst="rect">
              <a:avLst/>
            </a:prstGeom>
            <a:solidFill>
              <a:srgbClr val="000000"/>
            </a:solidFill>
            <a:ln w="0">
              <a:solidFill>
                <a:srgbClr val="000000"/>
              </a:solidFill>
              <a:miter lim="800000"/>
              <a:headEnd/>
              <a:tailEnd/>
            </a:ln>
          </p:spPr>
          <p:txBody>
            <a:bodyPr/>
            <a:lstStyle/>
            <a:p>
              <a:endParaRPr lang="it-IT"/>
            </a:p>
          </p:txBody>
        </p:sp>
        <p:sp>
          <p:nvSpPr>
            <p:cNvPr id="47240" name="Rectangle 136"/>
            <p:cNvSpPr>
              <a:spLocks noChangeArrowheads="1"/>
            </p:cNvSpPr>
            <p:nvPr/>
          </p:nvSpPr>
          <p:spPr bwMode="auto">
            <a:xfrm>
              <a:off x="4622" y="1154"/>
              <a:ext cx="13" cy="10"/>
            </a:xfrm>
            <a:prstGeom prst="rect">
              <a:avLst/>
            </a:prstGeom>
            <a:solidFill>
              <a:srgbClr val="000000"/>
            </a:solidFill>
            <a:ln w="0">
              <a:solidFill>
                <a:srgbClr val="000000"/>
              </a:solidFill>
              <a:miter lim="800000"/>
              <a:headEnd/>
              <a:tailEnd/>
            </a:ln>
          </p:spPr>
          <p:txBody>
            <a:bodyPr/>
            <a:lstStyle/>
            <a:p>
              <a:endParaRPr lang="it-IT"/>
            </a:p>
          </p:txBody>
        </p:sp>
        <p:sp>
          <p:nvSpPr>
            <p:cNvPr id="47241" name="Rectangle 137"/>
            <p:cNvSpPr>
              <a:spLocks noChangeArrowheads="1"/>
            </p:cNvSpPr>
            <p:nvPr/>
          </p:nvSpPr>
          <p:spPr bwMode="auto">
            <a:xfrm>
              <a:off x="4581" y="1143"/>
              <a:ext cx="14" cy="11"/>
            </a:xfrm>
            <a:prstGeom prst="rect">
              <a:avLst/>
            </a:prstGeom>
            <a:solidFill>
              <a:srgbClr val="000000"/>
            </a:solidFill>
            <a:ln w="0">
              <a:solidFill>
                <a:srgbClr val="000000"/>
              </a:solidFill>
              <a:miter lim="800000"/>
              <a:headEnd/>
              <a:tailEnd/>
            </a:ln>
          </p:spPr>
          <p:txBody>
            <a:bodyPr/>
            <a:lstStyle/>
            <a:p>
              <a:endParaRPr lang="it-IT"/>
            </a:p>
          </p:txBody>
        </p:sp>
        <p:sp>
          <p:nvSpPr>
            <p:cNvPr id="47242" name="Rectangle 138"/>
            <p:cNvSpPr>
              <a:spLocks noChangeArrowheads="1"/>
            </p:cNvSpPr>
            <p:nvPr/>
          </p:nvSpPr>
          <p:spPr bwMode="auto">
            <a:xfrm>
              <a:off x="4608" y="1143"/>
              <a:ext cx="14" cy="11"/>
            </a:xfrm>
            <a:prstGeom prst="rect">
              <a:avLst/>
            </a:prstGeom>
            <a:solidFill>
              <a:srgbClr val="000000"/>
            </a:solidFill>
            <a:ln w="0">
              <a:solidFill>
                <a:srgbClr val="000000"/>
              </a:solidFill>
              <a:miter lim="800000"/>
              <a:headEnd/>
              <a:tailEnd/>
            </a:ln>
          </p:spPr>
          <p:txBody>
            <a:bodyPr/>
            <a:lstStyle/>
            <a:p>
              <a:endParaRPr lang="it-IT"/>
            </a:p>
          </p:txBody>
        </p:sp>
        <p:sp>
          <p:nvSpPr>
            <p:cNvPr id="47243" name="Line 139"/>
            <p:cNvSpPr>
              <a:spLocks noChangeShapeType="1"/>
            </p:cNvSpPr>
            <p:nvPr/>
          </p:nvSpPr>
          <p:spPr bwMode="auto">
            <a:xfrm>
              <a:off x="4635" y="1123"/>
              <a:ext cx="1" cy="41"/>
            </a:xfrm>
            <a:prstGeom prst="line">
              <a:avLst/>
            </a:prstGeom>
            <a:noFill/>
            <a:ln w="31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7244" name="Freeform 140"/>
            <p:cNvSpPr>
              <a:spLocks noEditPoints="1"/>
            </p:cNvSpPr>
            <p:nvPr/>
          </p:nvSpPr>
          <p:spPr bwMode="auto">
            <a:xfrm>
              <a:off x="4455" y="1091"/>
              <a:ext cx="167" cy="36"/>
            </a:xfrm>
            <a:custGeom>
              <a:avLst/>
              <a:gdLst>
                <a:gd name="T0" fmla="*/ 6 w 167"/>
                <a:gd name="T1" fmla="*/ 5 h 36"/>
                <a:gd name="T2" fmla="*/ 0 w 167"/>
                <a:gd name="T3" fmla="*/ 13 h 36"/>
                <a:gd name="T4" fmla="*/ 10 w 167"/>
                <a:gd name="T5" fmla="*/ 36 h 36"/>
                <a:gd name="T6" fmla="*/ 30 w 167"/>
                <a:gd name="T7" fmla="*/ 33 h 36"/>
                <a:gd name="T8" fmla="*/ 40 w 167"/>
                <a:gd name="T9" fmla="*/ 36 h 36"/>
                <a:gd name="T10" fmla="*/ 49 w 167"/>
                <a:gd name="T11" fmla="*/ 32 h 36"/>
                <a:gd name="T12" fmla="*/ 52 w 167"/>
                <a:gd name="T13" fmla="*/ 17 h 36"/>
                <a:gd name="T14" fmla="*/ 49 w 167"/>
                <a:gd name="T15" fmla="*/ 5 h 36"/>
                <a:gd name="T16" fmla="*/ 40 w 167"/>
                <a:gd name="T17" fmla="*/ 0 h 36"/>
                <a:gd name="T18" fmla="*/ 28 w 167"/>
                <a:gd name="T19" fmla="*/ 5 h 36"/>
                <a:gd name="T20" fmla="*/ 25 w 167"/>
                <a:gd name="T21" fmla="*/ 17 h 36"/>
                <a:gd name="T22" fmla="*/ 30 w 167"/>
                <a:gd name="T23" fmla="*/ 33 h 36"/>
                <a:gd name="T24" fmla="*/ 38 w 167"/>
                <a:gd name="T25" fmla="*/ 3 h 36"/>
                <a:gd name="T26" fmla="*/ 44 w 167"/>
                <a:gd name="T27" fmla="*/ 6 h 36"/>
                <a:gd name="T28" fmla="*/ 46 w 167"/>
                <a:gd name="T29" fmla="*/ 25 h 36"/>
                <a:gd name="T30" fmla="*/ 40 w 167"/>
                <a:gd name="T31" fmla="*/ 33 h 36"/>
                <a:gd name="T32" fmla="*/ 33 w 167"/>
                <a:gd name="T33" fmla="*/ 30 h 36"/>
                <a:gd name="T34" fmla="*/ 32 w 167"/>
                <a:gd name="T35" fmla="*/ 11 h 36"/>
                <a:gd name="T36" fmla="*/ 60 w 167"/>
                <a:gd name="T37" fmla="*/ 33 h 36"/>
                <a:gd name="T38" fmla="*/ 69 w 167"/>
                <a:gd name="T39" fmla="*/ 36 h 36"/>
                <a:gd name="T40" fmla="*/ 79 w 167"/>
                <a:gd name="T41" fmla="*/ 32 h 36"/>
                <a:gd name="T42" fmla="*/ 82 w 167"/>
                <a:gd name="T43" fmla="*/ 17 h 36"/>
                <a:gd name="T44" fmla="*/ 79 w 167"/>
                <a:gd name="T45" fmla="*/ 5 h 36"/>
                <a:gd name="T46" fmla="*/ 69 w 167"/>
                <a:gd name="T47" fmla="*/ 0 h 36"/>
                <a:gd name="T48" fmla="*/ 60 w 167"/>
                <a:gd name="T49" fmla="*/ 5 h 36"/>
                <a:gd name="T50" fmla="*/ 57 w 167"/>
                <a:gd name="T51" fmla="*/ 17 h 36"/>
                <a:gd name="T52" fmla="*/ 60 w 167"/>
                <a:gd name="T53" fmla="*/ 33 h 36"/>
                <a:gd name="T54" fmla="*/ 69 w 167"/>
                <a:gd name="T55" fmla="*/ 3 h 36"/>
                <a:gd name="T56" fmla="*/ 74 w 167"/>
                <a:gd name="T57" fmla="*/ 6 h 36"/>
                <a:gd name="T58" fmla="*/ 76 w 167"/>
                <a:gd name="T59" fmla="*/ 25 h 36"/>
                <a:gd name="T60" fmla="*/ 69 w 167"/>
                <a:gd name="T61" fmla="*/ 33 h 36"/>
                <a:gd name="T62" fmla="*/ 63 w 167"/>
                <a:gd name="T63" fmla="*/ 30 h 36"/>
                <a:gd name="T64" fmla="*/ 62 w 167"/>
                <a:gd name="T65" fmla="*/ 11 h 36"/>
                <a:gd name="T66" fmla="*/ 107 w 167"/>
                <a:gd name="T67" fmla="*/ 36 h 36"/>
                <a:gd name="T68" fmla="*/ 126 w 167"/>
                <a:gd name="T69" fmla="*/ 36 h 36"/>
                <a:gd name="T70" fmla="*/ 107 w 167"/>
                <a:gd name="T71" fmla="*/ 21 h 36"/>
                <a:gd name="T72" fmla="*/ 107 w 167"/>
                <a:gd name="T73" fmla="*/ 36 h 36"/>
                <a:gd name="T74" fmla="*/ 134 w 167"/>
                <a:gd name="T75" fmla="*/ 22 h 36"/>
                <a:gd name="T76" fmla="*/ 137 w 167"/>
                <a:gd name="T77" fmla="*/ 14 h 36"/>
                <a:gd name="T78" fmla="*/ 145 w 167"/>
                <a:gd name="T79" fmla="*/ 14 h 36"/>
                <a:gd name="T80" fmla="*/ 151 w 167"/>
                <a:gd name="T81" fmla="*/ 36 h 36"/>
                <a:gd name="T82" fmla="*/ 153 w 167"/>
                <a:gd name="T83" fmla="*/ 14 h 36"/>
                <a:gd name="T84" fmla="*/ 158 w 167"/>
                <a:gd name="T85" fmla="*/ 13 h 36"/>
                <a:gd name="T86" fmla="*/ 162 w 167"/>
                <a:gd name="T87" fmla="*/ 16 h 36"/>
                <a:gd name="T88" fmla="*/ 167 w 167"/>
                <a:gd name="T89" fmla="*/ 17 h 36"/>
                <a:gd name="T90" fmla="*/ 166 w 167"/>
                <a:gd name="T91" fmla="*/ 11 h 36"/>
                <a:gd name="T92" fmla="*/ 155 w 167"/>
                <a:gd name="T93" fmla="*/ 10 h 36"/>
                <a:gd name="T94" fmla="*/ 148 w 167"/>
                <a:gd name="T95" fmla="*/ 10 h 36"/>
                <a:gd name="T96" fmla="*/ 137 w 167"/>
                <a:gd name="T97" fmla="*/ 10 h 36"/>
                <a:gd name="T98" fmla="*/ 129 w 167"/>
                <a:gd name="T9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36">
                  <a:moveTo>
                    <a:pt x="14" y="0"/>
                  </a:moveTo>
                  <a:lnTo>
                    <a:pt x="11" y="0"/>
                  </a:lnTo>
                  <a:lnTo>
                    <a:pt x="11" y="0"/>
                  </a:lnTo>
                  <a:lnTo>
                    <a:pt x="6" y="5"/>
                  </a:lnTo>
                  <a:lnTo>
                    <a:pt x="6" y="5"/>
                  </a:lnTo>
                  <a:lnTo>
                    <a:pt x="0" y="8"/>
                  </a:lnTo>
                  <a:lnTo>
                    <a:pt x="0" y="13"/>
                  </a:lnTo>
                  <a:lnTo>
                    <a:pt x="0" y="13"/>
                  </a:lnTo>
                  <a:lnTo>
                    <a:pt x="5" y="11"/>
                  </a:lnTo>
                  <a:lnTo>
                    <a:pt x="5" y="11"/>
                  </a:lnTo>
                  <a:lnTo>
                    <a:pt x="10" y="8"/>
                  </a:lnTo>
                  <a:lnTo>
                    <a:pt x="10" y="36"/>
                  </a:lnTo>
                  <a:lnTo>
                    <a:pt x="14" y="36"/>
                  </a:lnTo>
                  <a:lnTo>
                    <a:pt x="14" y="0"/>
                  </a:lnTo>
                  <a:lnTo>
                    <a:pt x="14" y="0"/>
                  </a:lnTo>
                  <a:close/>
                  <a:moveTo>
                    <a:pt x="30" y="33"/>
                  </a:moveTo>
                  <a:lnTo>
                    <a:pt x="30" y="33"/>
                  </a:lnTo>
                  <a:lnTo>
                    <a:pt x="33" y="36"/>
                  </a:lnTo>
                  <a:lnTo>
                    <a:pt x="40" y="36"/>
                  </a:lnTo>
                  <a:lnTo>
                    <a:pt x="40" y="36"/>
                  </a:lnTo>
                  <a:lnTo>
                    <a:pt x="43" y="36"/>
                  </a:lnTo>
                  <a:lnTo>
                    <a:pt x="46" y="35"/>
                  </a:lnTo>
                  <a:lnTo>
                    <a:pt x="46" y="35"/>
                  </a:lnTo>
                  <a:lnTo>
                    <a:pt x="49" y="32"/>
                  </a:lnTo>
                  <a:lnTo>
                    <a:pt x="51" y="29"/>
                  </a:lnTo>
                  <a:lnTo>
                    <a:pt x="51" y="29"/>
                  </a:lnTo>
                  <a:lnTo>
                    <a:pt x="52" y="17"/>
                  </a:lnTo>
                  <a:lnTo>
                    <a:pt x="52" y="17"/>
                  </a:lnTo>
                  <a:lnTo>
                    <a:pt x="51" y="10"/>
                  </a:lnTo>
                  <a:lnTo>
                    <a:pt x="51" y="10"/>
                  </a:lnTo>
                  <a:lnTo>
                    <a:pt x="49" y="5"/>
                  </a:lnTo>
                  <a:lnTo>
                    <a:pt x="49" y="5"/>
                  </a:lnTo>
                  <a:lnTo>
                    <a:pt x="44" y="0"/>
                  </a:lnTo>
                  <a:lnTo>
                    <a:pt x="44" y="0"/>
                  </a:lnTo>
                  <a:lnTo>
                    <a:pt x="40" y="0"/>
                  </a:lnTo>
                  <a:lnTo>
                    <a:pt x="40" y="0"/>
                  </a:lnTo>
                  <a:lnTo>
                    <a:pt x="35" y="0"/>
                  </a:lnTo>
                  <a:lnTo>
                    <a:pt x="32" y="2"/>
                  </a:lnTo>
                  <a:lnTo>
                    <a:pt x="32" y="2"/>
                  </a:lnTo>
                  <a:lnTo>
                    <a:pt x="28" y="5"/>
                  </a:lnTo>
                  <a:lnTo>
                    <a:pt x="27" y="8"/>
                  </a:lnTo>
                  <a:lnTo>
                    <a:pt x="27" y="8"/>
                  </a:lnTo>
                  <a:lnTo>
                    <a:pt x="25" y="17"/>
                  </a:lnTo>
                  <a:lnTo>
                    <a:pt x="25" y="17"/>
                  </a:lnTo>
                  <a:lnTo>
                    <a:pt x="27" y="27"/>
                  </a:lnTo>
                  <a:lnTo>
                    <a:pt x="30" y="33"/>
                  </a:lnTo>
                  <a:lnTo>
                    <a:pt x="30" y="33"/>
                  </a:lnTo>
                  <a:lnTo>
                    <a:pt x="30" y="33"/>
                  </a:lnTo>
                  <a:close/>
                  <a:moveTo>
                    <a:pt x="33" y="6"/>
                  </a:moveTo>
                  <a:lnTo>
                    <a:pt x="33" y="6"/>
                  </a:lnTo>
                  <a:lnTo>
                    <a:pt x="36" y="3"/>
                  </a:lnTo>
                  <a:lnTo>
                    <a:pt x="38" y="3"/>
                  </a:lnTo>
                  <a:lnTo>
                    <a:pt x="38" y="3"/>
                  </a:lnTo>
                  <a:lnTo>
                    <a:pt x="41" y="5"/>
                  </a:lnTo>
                  <a:lnTo>
                    <a:pt x="44" y="6"/>
                  </a:lnTo>
                  <a:lnTo>
                    <a:pt x="44" y="6"/>
                  </a:lnTo>
                  <a:lnTo>
                    <a:pt x="46" y="11"/>
                  </a:lnTo>
                  <a:lnTo>
                    <a:pt x="47" y="17"/>
                  </a:lnTo>
                  <a:lnTo>
                    <a:pt x="47" y="17"/>
                  </a:lnTo>
                  <a:lnTo>
                    <a:pt x="46" y="25"/>
                  </a:lnTo>
                  <a:lnTo>
                    <a:pt x="44" y="30"/>
                  </a:lnTo>
                  <a:lnTo>
                    <a:pt x="44" y="30"/>
                  </a:lnTo>
                  <a:lnTo>
                    <a:pt x="41" y="32"/>
                  </a:lnTo>
                  <a:lnTo>
                    <a:pt x="40" y="33"/>
                  </a:lnTo>
                  <a:lnTo>
                    <a:pt x="40" y="33"/>
                  </a:lnTo>
                  <a:lnTo>
                    <a:pt x="36" y="32"/>
                  </a:lnTo>
                  <a:lnTo>
                    <a:pt x="33" y="30"/>
                  </a:lnTo>
                  <a:lnTo>
                    <a:pt x="33" y="30"/>
                  </a:lnTo>
                  <a:lnTo>
                    <a:pt x="32" y="25"/>
                  </a:lnTo>
                  <a:lnTo>
                    <a:pt x="32" y="17"/>
                  </a:lnTo>
                  <a:lnTo>
                    <a:pt x="32" y="17"/>
                  </a:lnTo>
                  <a:lnTo>
                    <a:pt x="32" y="11"/>
                  </a:lnTo>
                  <a:lnTo>
                    <a:pt x="33" y="6"/>
                  </a:lnTo>
                  <a:lnTo>
                    <a:pt x="33" y="6"/>
                  </a:lnTo>
                  <a:lnTo>
                    <a:pt x="33" y="6"/>
                  </a:lnTo>
                  <a:close/>
                  <a:moveTo>
                    <a:pt x="60" y="33"/>
                  </a:moveTo>
                  <a:lnTo>
                    <a:pt x="60" y="33"/>
                  </a:lnTo>
                  <a:lnTo>
                    <a:pt x="63" y="36"/>
                  </a:lnTo>
                  <a:lnTo>
                    <a:pt x="69" y="36"/>
                  </a:lnTo>
                  <a:lnTo>
                    <a:pt x="69" y="36"/>
                  </a:lnTo>
                  <a:lnTo>
                    <a:pt x="73" y="36"/>
                  </a:lnTo>
                  <a:lnTo>
                    <a:pt x="76" y="35"/>
                  </a:lnTo>
                  <a:lnTo>
                    <a:pt x="76" y="35"/>
                  </a:lnTo>
                  <a:lnTo>
                    <a:pt x="79" y="32"/>
                  </a:lnTo>
                  <a:lnTo>
                    <a:pt x="80" y="29"/>
                  </a:lnTo>
                  <a:lnTo>
                    <a:pt x="80" y="29"/>
                  </a:lnTo>
                  <a:lnTo>
                    <a:pt x="82" y="17"/>
                  </a:lnTo>
                  <a:lnTo>
                    <a:pt x="82" y="17"/>
                  </a:lnTo>
                  <a:lnTo>
                    <a:pt x="80" y="10"/>
                  </a:lnTo>
                  <a:lnTo>
                    <a:pt x="80" y="10"/>
                  </a:lnTo>
                  <a:lnTo>
                    <a:pt x="79" y="5"/>
                  </a:lnTo>
                  <a:lnTo>
                    <a:pt x="79" y="5"/>
                  </a:lnTo>
                  <a:lnTo>
                    <a:pt x="74" y="0"/>
                  </a:lnTo>
                  <a:lnTo>
                    <a:pt x="74" y="0"/>
                  </a:lnTo>
                  <a:lnTo>
                    <a:pt x="69" y="0"/>
                  </a:lnTo>
                  <a:lnTo>
                    <a:pt x="69" y="0"/>
                  </a:lnTo>
                  <a:lnTo>
                    <a:pt x="65" y="0"/>
                  </a:lnTo>
                  <a:lnTo>
                    <a:pt x="62" y="2"/>
                  </a:lnTo>
                  <a:lnTo>
                    <a:pt x="62" y="2"/>
                  </a:lnTo>
                  <a:lnTo>
                    <a:pt x="60" y="5"/>
                  </a:lnTo>
                  <a:lnTo>
                    <a:pt x="57" y="8"/>
                  </a:lnTo>
                  <a:lnTo>
                    <a:pt x="57" y="8"/>
                  </a:lnTo>
                  <a:lnTo>
                    <a:pt x="57" y="17"/>
                  </a:lnTo>
                  <a:lnTo>
                    <a:pt x="57" y="17"/>
                  </a:lnTo>
                  <a:lnTo>
                    <a:pt x="57" y="27"/>
                  </a:lnTo>
                  <a:lnTo>
                    <a:pt x="60" y="33"/>
                  </a:lnTo>
                  <a:lnTo>
                    <a:pt x="60" y="33"/>
                  </a:lnTo>
                  <a:lnTo>
                    <a:pt x="60" y="33"/>
                  </a:lnTo>
                  <a:close/>
                  <a:moveTo>
                    <a:pt x="63" y="6"/>
                  </a:moveTo>
                  <a:lnTo>
                    <a:pt x="63" y="6"/>
                  </a:lnTo>
                  <a:lnTo>
                    <a:pt x="66" y="3"/>
                  </a:lnTo>
                  <a:lnTo>
                    <a:pt x="69" y="3"/>
                  </a:lnTo>
                  <a:lnTo>
                    <a:pt x="69" y="3"/>
                  </a:lnTo>
                  <a:lnTo>
                    <a:pt x="73" y="5"/>
                  </a:lnTo>
                  <a:lnTo>
                    <a:pt x="74" y="6"/>
                  </a:lnTo>
                  <a:lnTo>
                    <a:pt x="74" y="6"/>
                  </a:lnTo>
                  <a:lnTo>
                    <a:pt x="76" y="11"/>
                  </a:lnTo>
                  <a:lnTo>
                    <a:pt x="77" y="17"/>
                  </a:lnTo>
                  <a:lnTo>
                    <a:pt x="77" y="17"/>
                  </a:lnTo>
                  <a:lnTo>
                    <a:pt x="76" y="25"/>
                  </a:lnTo>
                  <a:lnTo>
                    <a:pt x="74" y="30"/>
                  </a:lnTo>
                  <a:lnTo>
                    <a:pt x="74" y="30"/>
                  </a:lnTo>
                  <a:lnTo>
                    <a:pt x="73" y="32"/>
                  </a:lnTo>
                  <a:lnTo>
                    <a:pt x="69" y="33"/>
                  </a:lnTo>
                  <a:lnTo>
                    <a:pt x="69" y="33"/>
                  </a:lnTo>
                  <a:lnTo>
                    <a:pt x="66" y="32"/>
                  </a:lnTo>
                  <a:lnTo>
                    <a:pt x="63" y="30"/>
                  </a:lnTo>
                  <a:lnTo>
                    <a:pt x="63" y="30"/>
                  </a:lnTo>
                  <a:lnTo>
                    <a:pt x="62" y="25"/>
                  </a:lnTo>
                  <a:lnTo>
                    <a:pt x="62" y="17"/>
                  </a:lnTo>
                  <a:lnTo>
                    <a:pt x="62" y="17"/>
                  </a:lnTo>
                  <a:lnTo>
                    <a:pt x="62" y="11"/>
                  </a:lnTo>
                  <a:lnTo>
                    <a:pt x="63" y="6"/>
                  </a:lnTo>
                  <a:lnTo>
                    <a:pt x="63" y="6"/>
                  </a:lnTo>
                  <a:lnTo>
                    <a:pt x="63" y="6"/>
                  </a:lnTo>
                  <a:close/>
                  <a:moveTo>
                    <a:pt x="107" y="36"/>
                  </a:moveTo>
                  <a:lnTo>
                    <a:pt x="107" y="25"/>
                  </a:lnTo>
                  <a:lnTo>
                    <a:pt x="110" y="22"/>
                  </a:lnTo>
                  <a:lnTo>
                    <a:pt x="120" y="36"/>
                  </a:lnTo>
                  <a:lnTo>
                    <a:pt x="126" y="36"/>
                  </a:lnTo>
                  <a:lnTo>
                    <a:pt x="114" y="19"/>
                  </a:lnTo>
                  <a:lnTo>
                    <a:pt x="125" y="10"/>
                  </a:lnTo>
                  <a:lnTo>
                    <a:pt x="118" y="10"/>
                  </a:lnTo>
                  <a:lnTo>
                    <a:pt x="107" y="21"/>
                  </a:lnTo>
                  <a:lnTo>
                    <a:pt x="107" y="0"/>
                  </a:lnTo>
                  <a:lnTo>
                    <a:pt x="103" y="0"/>
                  </a:lnTo>
                  <a:lnTo>
                    <a:pt x="103" y="36"/>
                  </a:lnTo>
                  <a:lnTo>
                    <a:pt x="107" y="36"/>
                  </a:lnTo>
                  <a:lnTo>
                    <a:pt x="107" y="36"/>
                  </a:lnTo>
                  <a:close/>
                  <a:moveTo>
                    <a:pt x="134" y="36"/>
                  </a:moveTo>
                  <a:lnTo>
                    <a:pt x="134" y="22"/>
                  </a:lnTo>
                  <a:lnTo>
                    <a:pt x="134" y="22"/>
                  </a:lnTo>
                  <a:lnTo>
                    <a:pt x="136" y="17"/>
                  </a:lnTo>
                  <a:lnTo>
                    <a:pt x="136" y="17"/>
                  </a:lnTo>
                  <a:lnTo>
                    <a:pt x="137" y="14"/>
                  </a:lnTo>
                  <a:lnTo>
                    <a:pt x="137" y="14"/>
                  </a:lnTo>
                  <a:lnTo>
                    <a:pt x="142" y="13"/>
                  </a:lnTo>
                  <a:lnTo>
                    <a:pt x="142" y="13"/>
                  </a:lnTo>
                  <a:lnTo>
                    <a:pt x="144" y="13"/>
                  </a:lnTo>
                  <a:lnTo>
                    <a:pt x="145" y="14"/>
                  </a:lnTo>
                  <a:lnTo>
                    <a:pt x="145" y="14"/>
                  </a:lnTo>
                  <a:lnTo>
                    <a:pt x="147" y="19"/>
                  </a:lnTo>
                  <a:lnTo>
                    <a:pt x="147" y="36"/>
                  </a:lnTo>
                  <a:lnTo>
                    <a:pt x="151" y="36"/>
                  </a:lnTo>
                  <a:lnTo>
                    <a:pt x="151" y="21"/>
                  </a:lnTo>
                  <a:lnTo>
                    <a:pt x="151" y="21"/>
                  </a:lnTo>
                  <a:lnTo>
                    <a:pt x="151" y="17"/>
                  </a:lnTo>
                  <a:lnTo>
                    <a:pt x="153" y="14"/>
                  </a:lnTo>
                  <a:lnTo>
                    <a:pt x="153" y="14"/>
                  </a:lnTo>
                  <a:lnTo>
                    <a:pt x="155" y="13"/>
                  </a:lnTo>
                  <a:lnTo>
                    <a:pt x="158" y="13"/>
                  </a:lnTo>
                  <a:lnTo>
                    <a:pt x="158" y="13"/>
                  </a:lnTo>
                  <a:lnTo>
                    <a:pt x="161" y="14"/>
                  </a:lnTo>
                  <a:lnTo>
                    <a:pt x="161" y="14"/>
                  </a:lnTo>
                  <a:lnTo>
                    <a:pt x="162" y="16"/>
                  </a:lnTo>
                  <a:lnTo>
                    <a:pt x="162" y="16"/>
                  </a:lnTo>
                  <a:lnTo>
                    <a:pt x="162" y="19"/>
                  </a:lnTo>
                  <a:lnTo>
                    <a:pt x="162" y="36"/>
                  </a:lnTo>
                  <a:lnTo>
                    <a:pt x="167" y="36"/>
                  </a:lnTo>
                  <a:lnTo>
                    <a:pt x="167" y="17"/>
                  </a:lnTo>
                  <a:lnTo>
                    <a:pt x="167" y="17"/>
                  </a:lnTo>
                  <a:lnTo>
                    <a:pt x="167" y="14"/>
                  </a:lnTo>
                  <a:lnTo>
                    <a:pt x="166" y="11"/>
                  </a:lnTo>
                  <a:lnTo>
                    <a:pt x="166" y="11"/>
                  </a:lnTo>
                  <a:lnTo>
                    <a:pt x="162" y="10"/>
                  </a:lnTo>
                  <a:lnTo>
                    <a:pt x="159" y="10"/>
                  </a:lnTo>
                  <a:lnTo>
                    <a:pt x="159" y="10"/>
                  </a:lnTo>
                  <a:lnTo>
                    <a:pt x="155" y="10"/>
                  </a:lnTo>
                  <a:lnTo>
                    <a:pt x="150" y="14"/>
                  </a:lnTo>
                  <a:lnTo>
                    <a:pt x="150" y="14"/>
                  </a:lnTo>
                  <a:lnTo>
                    <a:pt x="148" y="10"/>
                  </a:lnTo>
                  <a:lnTo>
                    <a:pt x="148" y="10"/>
                  </a:lnTo>
                  <a:lnTo>
                    <a:pt x="142" y="10"/>
                  </a:lnTo>
                  <a:lnTo>
                    <a:pt x="142" y="10"/>
                  </a:lnTo>
                  <a:lnTo>
                    <a:pt x="137" y="10"/>
                  </a:lnTo>
                  <a:lnTo>
                    <a:pt x="137" y="10"/>
                  </a:lnTo>
                  <a:lnTo>
                    <a:pt x="134" y="13"/>
                  </a:lnTo>
                  <a:lnTo>
                    <a:pt x="134" y="10"/>
                  </a:lnTo>
                  <a:lnTo>
                    <a:pt x="129" y="10"/>
                  </a:lnTo>
                  <a:lnTo>
                    <a:pt x="129" y="36"/>
                  </a:lnTo>
                  <a:lnTo>
                    <a:pt x="134" y="36"/>
                  </a:lnTo>
                  <a:lnTo>
                    <a:pt x="134" y="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sp>
          <p:nvSpPr>
            <p:cNvPr id="47245" name="Rectangle 141"/>
            <p:cNvSpPr>
              <a:spLocks noChangeArrowheads="1"/>
            </p:cNvSpPr>
            <p:nvPr/>
          </p:nvSpPr>
          <p:spPr bwMode="auto">
            <a:xfrm>
              <a:off x="3424" y="572"/>
              <a:ext cx="272" cy="273"/>
            </a:xfrm>
            <a:prstGeom prst="rect">
              <a:avLst/>
            </a:prstGeom>
            <a:noFill/>
            <a:ln w="38100">
              <a:solidFill>
                <a:srgbClr val="CC33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nvGrpSpPr>
            <p:cNvPr id="47246" name="Group 142"/>
            <p:cNvGrpSpPr>
              <a:grpSpLocks noChangeAspect="1"/>
            </p:cNvGrpSpPr>
            <p:nvPr/>
          </p:nvGrpSpPr>
          <p:grpSpPr bwMode="auto">
            <a:xfrm>
              <a:off x="5556" y="979"/>
              <a:ext cx="111" cy="278"/>
              <a:chOff x="2677" y="1799"/>
              <a:chExt cx="111" cy="278"/>
            </a:xfrm>
          </p:grpSpPr>
          <p:sp>
            <p:nvSpPr>
              <p:cNvPr id="47247" name="AutoShape 143"/>
              <p:cNvSpPr>
                <a:spLocks noChangeAspect="1" noChangeArrowheads="1" noTextEdit="1"/>
              </p:cNvSpPr>
              <p:nvPr/>
            </p:nvSpPr>
            <p:spPr bwMode="auto">
              <a:xfrm>
                <a:off x="2677" y="1799"/>
                <a:ext cx="111" cy="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p>
            </p:txBody>
          </p:sp>
          <p:sp>
            <p:nvSpPr>
              <p:cNvPr id="47248" name="Freeform 144"/>
              <p:cNvSpPr>
                <a:spLocks/>
              </p:cNvSpPr>
              <p:nvPr/>
            </p:nvSpPr>
            <p:spPr bwMode="auto">
              <a:xfrm>
                <a:off x="2722" y="1850"/>
                <a:ext cx="40" cy="71"/>
              </a:xfrm>
              <a:custGeom>
                <a:avLst/>
                <a:gdLst>
                  <a:gd name="T0" fmla="*/ 40 w 40"/>
                  <a:gd name="T1" fmla="*/ 71 h 71"/>
                  <a:gd name="T2" fmla="*/ 20 w 40"/>
                  <a:gd name="T3" fmla="*/ 46 h 71"/>
                  <a:gd name="T4" fmla="*/ 0 w 40"/>
                  <a:gd name="T5" fmla="*/ 71 h 71"/>
                  <a:gd name="T6" fmla="*/ 20 w 40"/>
                  <a:gd name="T7" fmla="*/ 0 h 71"/>
                  <a:gd name="T8" fmla="*/ 40 w 40"/>
                  <a:gd name="T9" fmla="*/ 71 h 71"/>
                </a:gdLst>
                <a:ahLst/>
                <a:cxnLst>
                  <a:cxn ang="0">
                    <a:pos x="T0" y="T1"/>
                  </a:cxn>
                  <a:cxn ang="0">
                    <a:pos x="T2" y="T3"/>
                  </a:cxn>
                  <a:cxn ang="0">
                    <a:pos x="T4" y="T5"/>
                  </a:cxn>
                  <a:cxn ang="0">
                    <a:pos x="T6" y="T7"/>
                  </a:cxn>
                  <a:cxn ang="0">
                    <a:pos x="T8" y="T9"/>
                  </a:cxn>
                </a:cxnLst>
                <a:rect l="0" t="0" r="r" b="b"/>
                <a:pathLst>
                  <a:path w="40" h="71">
                    <a:moveTo>
                      <a:pt x="40" y="71"/>
                    </a:moveTo>
                    <a:lnTo>
                      <a:pt x="20" y="46"/>
                    </a:lnTo>
                    <a:lnTo>
                      <a:pt x="0" y="71"/>
                    </a:lnTo>
                    <a:lnTo>
                      <a:pt x="20" y="0"/>
                    </a:lnTo>
                    <a:lnTo>
                      <a:pt x="40" y="7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sp>
            <p:nvSpPr>
              <p:cNvPr id="47249" name="Freeform 145"/>
              <p:cNvSpPr>
                <a:spLocks/>
              </p:cNvSpPr>
              <p:nvPr/>
            </p:nvSpPr>
            <p:spPr bwMode="auto">
              <a:xfrm>
                <a:off x="2742" y="1858"/>
                <a:ext cx="15" cy="53"/>
              </a:xfrm>
              <a:custGeom>
                <a:avLst/>
                <a:gdLst>
                  <a:gd name="T0" fmla="*/ 15 w 15"/>
                  <a:gd name="T1" fmla="*/ 53 h 53"/>
                  <a:gd name="T2" fmla="*/ 0 w 15"/>
                  <a:gd name="T3" fmla="*/ 0 h 53"/>
                  <a:gd name="T4" fmla="*/ 0 w 15"/>
                  <a:gd name="T5" fmla="*/ 35 h 53"/>
                  <a:gd name="T6" fmla="*/ 15 w 15"/>
                  <a:gd name="T7" fmla="*/ 53 h 53"/>
                </a:gdLst>
                <a:ahLst/>
                <a:cxnLst>
                  <a:cxn ang="0">
                    <a:pos x="T0" y="T1"/>
                  </a:cxn>
                  <a:cxn ang="0">
                    <a:pos x="T2" y="T3"/>
                  </a:cxn>
                  <a:cxn ang="0">
                    <a:pos x="T4" y="T5"/>
                  </a:cxn>
                  <a:cxn ang="0">
                    <a:pos x="T6" y="T7"/>
                  </a:cxn>
                </a:cxnLst>
                <a:rect l="0" t="0" r="r" b="b"/>
                <a:pathLst>
                  <a:path w="15" h="53">
                    <a:moveTo>
                      <a:pt x="15" y="53"/>
                    </a:moveTo>
                    <a:lnTo>
                      <a:pt x="0" y="0"/>
                    </a:lnTo>
                    <a:lnTo>
                      <a:pt x="0" y="35"/>
                    </a:lnTo>
                    <a:lnTo>
                      <a:pt x="15" y="5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sp>
            <p:nvSpPr>
              <p:cNvPr id="47250" name="Line 146"/>
              <p:cNvSpPr>
                <a:spLocks noChangeShapeType="1"/>
              </p:cNvSpPr>
              <p:nvPr/>
            </p:nvSpPr>
            <p:spPr bwMode="auto">
              <a:xfrm flipV="1">
                <a:off x="2742" y="1890"/>
                <a:ext cx="1" cy="3"/>
              </a:xfrm>
              <a:prstGeom prst="line">
                <a:avLst/>
              </a:prstGeom>
              <a:noFill/>
              <a:ln w="14288">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it-IT"/>
              </a:p>
            </p:txBody>
          </p:sp>
          <p:sp>
            <p:nvSpPr>
              <p:cNvPr id="47251" name="Freeform 147"/>
              <p:cNvSpPr>
                <a:spLocks/>
              </p:cNvSpPr>
              <p:nvPr/>
            </p:nvSpPr>
            <p:spPr bwMode="auto">
              <a:xfrm>
                <a:off x="2697" y="1802"/>
                <a:ext cx="90" cy="156"/>
              </a:xfrm>
              <a:custGeom>
                <a:avLst/>
                <a:gdLst>
                  <a:gd name="T0" fmla="*/ 90 w 90"/>
                  <a:gd name="T1" fmla="*/ 156 h 156"/>
                  <a:gd name="T2" fmla="*/ 45 w 90"/>
                  <a:gd name="T3" fmla="*/ 102 h 156"/>
                  <a:gd name="T4" fmla="*/ 0 w 90"/>
                  <a:gd name="T5" fmla="*/ 156 h 156"/>
                  <a:gd name="T6" fmla="*/ 45 w 90"/>
                  <a:gd name="T7" fmla="*/ 0 h 156"/>
                  <a:gd name="T8" fmla="*/ 90 w 90"/>
                  <a:gd name="T9" fmla="*/ 156 h 156"/>
                </a:gdLst>
                <a:ahLst/>
                <a:cxnLst>
                  <a:cxn ang="0">
                    <a:pos x="T0" y="T1"/>
                  </a:cxn>
                  <a:cxn ang="0">
                    <a:pos x="T2" y="T3"/>
                  </a:cxn>
                  <a:cxn ang="0">
                    <a:pos x="T4" y="T5"/>
                  </a:cxn>
                  <a:cxn ang="0">
                    <a:pos x="T6" y="T7"/>
                  </a:cxn>
                  <a:cxn ang="0">
                    <a:pos x="T8" y="T9"/>
                  </a:cxn>
                </a:cxnLst>
                <a:rect l="0" t="0" r="r" b="b"/>
                <a:pathLst>
                  <a:path w="90" h="156">
                    <a:moveTo>
                      <a:pt x="90" y="156"/>
                    </a:moveTo>
                    <a:lnTo>
                      <a:pt x="45" y="102"/>
                    </a:lnTo>
                    <a:lnTo>
                      <a:pt x="0" y="156"/>
                    </a:lnTo>
                    <a:lnTo>
                      <a:pt x="45" y="0"/>
                    </a:lnTo>
                    <a:lnTo>
                      <a:pt x="90" y="1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sp>
            <p:nvSpPr>
              <p:cNvPr id="47252" name="Freeform 148"/>
              <p:cNvSpPr>
                <a:spLocks/>
              </p:cNvSpPr>
              <p:nvPr/>
            </p:nvSpPr>
            <p:spPr bwMode="auto">
              <a:xfrm>
                <a:off x="2742" y="1819"/>
                <a:ext cx="32" cy="117"/>
              </a:xfrm>
              <a:custGeom>
                <a:avLst/>
                <a:gdLst>
                  <a:gd name="T0" fmla="*/ 32 w 32"/>
                  <a:gd name="T1" fmla="*/ 117 h 117"/>
                  <a:gd name="T2" fmla="*/ 0 w 32"/>
                  <a:gd name="T3" fmla="*/ 0 h 117"/>
                  <a:gd name="T4" fmla="*/ 0 w 32"/>
                  <a:gd name="T5" fmla="*/ 77 h 117"/>
                  <a:gd name="T6" fmla="*/ 32 w 32"/>
                  <a:gd name="T7" fmla="*/ 117 h 117"/>
                </a:gdLst>
                <a:ahLst/>
                <a:cxnLst>
                  <a:cxn ang="0">
                    <a:pos x="T0" y="T1"/>
                  </a:cxn>
                  <a:cxn ang="0">
                    <a:pos x="T2" y="T3"/>
                  </a:cxn>
                  <a:cxn ang="0">
                    <a:pos x="T4" y="T5"/>
                  </a:cxn>
                  <a:cxn ang="0">
                    <a:pos x="T6" y="T7"/>
                  </a:cxn>
                </a:cxnLst>
                <a:rect l="0" t="0" r="r" b="b"/>
                <a:pathLst>
                  <a:path w="32" h="117">
                    <a:moveTo>
                      <a:pt x="32" y="117"/>
                    </a:moveTo>
                    <a:lnTo>
                      <a:pt x="0" y="0"/>
                    </a:lnTo>
                    <a:lnTo>
                      <a:pt x="0" y="77"/>
                    </a:lnTo>
                    <a:lnTo>
                      <a:pt x="32" y="1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sp>
            <p:nvSpPr>
              <p:cNvPr id="47253" name="Rectangle 149"/>
              <p:cNvSpPr>
                <a:spLocks noChangeArrowheads="1"/>
              </p:cNvSpPr>
              <p:nvPr/>
            </p:nvSpPr>
            <p:spPr bwMode="auto">
              <a:xfrm>
                <a:off x="2678" y="1923"/>
                <a:ext cx="90"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600" b="1" i="1">
                    <a:solidFill>
                      <a:srgbClr val="000000"/>
                    </a:solidFill>
                    <a:latin typeface="Monotype Corsiva" pitchFamily="66" charset="0"/>
                  </a:rPr>
                  <a:t>N</a:t>
                </a:r>
                <a:endParaRPr lang="it-IT" sz="1600" b="1">
                  <a:effectLst>
                    <a:outerShdw blurRad="38100" dist="38100" dir="2700000" algn="tl">
                      <a:srgbClr val="FFFFFF"/>
                    </a:outerShdw>
                  </a:effectLst>
                </a:endParaRPr>
              </a:p>
            </p:txBody>
          </p:sp>
        </p:grpSp>
      </p:grpSp>
      <p:sp>
        <p:nvSpPr>
          <p:cNvPr id="80" name="CasellaDiTesto 79"/>
          <p:cNvSpPr txBox="1"/>
          <p:nvPr/>
        </p:nvSpPr>
        <p:spPr>
          <a:xfrm>
            <a:off x="451432" y="123110"/>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
        <p:nvSpPr>
          <p:cNvPr id="79" name="Rettangolo 78"/>
          <p:cNvSpPr/>
          <p:nvPr/>
        </p:nvSpPr>
        <p:spPr>
          <a:xfrm>
            <a:off x="2778079" y="3198168"/>
            <a:ext cx="3587842" cy="461665"/>
          </a:xfrm>
          <a:prstGeom prst="rect">
            <a:avLst/>
          </a:prstGeom>
        </p:spPr>
        <p:txBody>
          <a:bodyPr wrap="none">
            <a:spAutoFit/>
          </a:bodyPr>
          <a:lstStyle/>
          <a:p>
            <a:r>
              <a:rPr lang="en-US" dirty="0" smtClean="0"/>
              <a:t> the events we may face.</a:t>
            </a:r>
            <a:endParaRPr lang="it-IT" dirty="0"/>
          </a:p>
        </p:txBody>
      </p:sp>
      <p:sp>
        <p:nvSpPr>
          <p:cNvPr id="81" name="Rettangolo 80"/>
          <p:cNvSpPr/>
          <p:nvPr/>
        </p:nvSpPr>
        <p:spPr>
          <a:xfrm>
            <a:off x="2778079" y="3198168"/>
            <a:ext cx="3587842" cy="461665"/>
          </a:xfrm>
          <a:prstGeom prst="rect">
            <a:avLst/>
          </a:prstGeom>
        </p:spPr>
        <p:txBody>
          <a:bodyPr wrap="none">
            <a:spAutoFit/>
          </a:bodyPr>
          <a:lstStyle/>
          <a:p>
            <a:r>
              <a:rPr lang="en-US" dirty="0" smtClean="0"/>
              <a:t> the events we may face.</a:t>
            </a:r>
            <a:endParaRPr lang="it-IT" dirty="0"/>
          </a:p>
        </p:txBody>
      </p:sp>
    </p:spTree>
    <p:extLst>
      <p:ext uri="{BB962C8B-B14F-4D97-AF65-F5344CB8AC3E}">
        <p14:creationId xmlns="" xmlns:p14="http://schemas.microsoft.com/office/powerpoint/2010/main" val="3487889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2" cstate="screen">
            <a:extLst>
              <a:ext uri="{28A0092B-C50C-407E-A947-70E740481C1C}">
                <a14:useLocalDpi xmlns="" xmlns:a14="http://schemas.microsoft.com/office/drawing/2010/main"/>
              </a:ext>
            </a:extLst>
          </a:blip>
          <a:srcRect/>
          <a:stretch/>
        </p:blipFill>
        <p:spPr bwMode="auto">
          <a:xfrm>
            <a:off x="148735" y="190435"/>
            <a:ext cx="8810109"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1620" name="Picture 4"/>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427984" y="2013796"/>
            <a:ext cx="4692560" cy="4641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79512" y="6207695"/>
            <a:ext cx="1707262" cy="369332"/>
          </a:xfrm>
          <a:prstGeom prst="rect">
            <a:avLst/>
          </a:prstGeom>
          <a:noFill/>
        </p:spPr>
        <p:txBody>
          <a:bodyPr wrap="none" rtlCol="0">
            <a:spAutoFit/>
          </a:bodyPr>
          <a:lstStyle/>
          <a:p>
            <a:r>
              <a:rPr lang="it-IT" sz="1800" dirty="0" smtClean="0">
                <a:solidFill>
                  <a:schemeClr val="tx1"/>
                </a:solidFill>
                <a:effectLst/>
                <a:latin typeface="+mn-lt"/>
              </a:rPr>
              <a:t>Ferry et al, 2007</a:t>
            </a:r>
            <a:endParaRPr lang="it-IT" sz="1800" dirty="0">
              <a:solidFill>
                <a:schemeClr val="tx1"/>
              </a:solidFill>
              <a:effectLst/>
              <a:latin typeface="+mn-lt"/>
            </a:endParaRPr>
          </a:p>
        </p:txBody>
      </p:sp>
      <p:sp>
        <p:nvSpPr>
          <p:cNvPr id="7" name="CasellaDiTesto 6"/>
          <p:cNvSpPr txBox="1"/>
          <p:nvPr/>
        </p:nvSpPr>
        <p:spPr>
          <a:xfrm>
            <a:off x="148735" y="2276872"/>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Tree>
    <p:extLst>
      <p:ext uri="{BB962C8B-B14F-4D97-AF65-F5344CB8AC3E}">
        <p14:creationId xmlns="" xmlns:p14="http://schemas.microsoft.com/office/powerpoint/2010/main" val="1201098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C:\WINDOWS\Profiles\rah\Desktop\Urban Hazards 11-28-29 2000\KIT0617_.jpg"/>
          <p:cNvPicPr>
            <a:picLocks noChangeAspect="1" noChangeArrowheads="1"/>
          </p:cNvPicPr>
          <p:nvPr/>
        </p:nvPicPr>
        <p:blipFill rotWithShape="1">
          <a:blip r:embed="rId2" cstate="screen">
            <a:extLst>
              <a:ext uri="{28A0092B-C50C-407E-A947-70E740481C1C}">
                <a14:useLocalDpi xmlns="" xmlns:a14="http://schemas.microsoft.com/office/drawing/2010/main"/>
              </a:ext>
            </a:extLst>
          </a:blip>
          <a:srcRect/>
          <a:stretch/>
        </p:blipFill>
        <p:spPr bwMode="auto">
          <a:xfrm>
            <a:off x="42050" y="1008966"/>
            <a:ext cx="4472725" cy="3368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TextBox 3"/>
          <p:cNvSpPr txBox="1">
            <a:spLocks noChangeArrowheads="1"/>
          </p:cNvSpPr>
          <p:nvPr/>
        </p:nvSpPr>
        <p:spPr bwMode="auto">
          <a:xfrm>
            <a:off x="1296144" y="4387791"/>
            <a:ext cx="6516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1800" dirty="0" err="1" smtClean="0">
                <a:solidFill>
                  <a:schemeClr val="tx1">
                    <a:lumMod val="95000"/>
                  </a:schemeClr>
                </a:solidFill>
                <a:latin typeface="Calibri" pitchFamily="34" charset="0"/>
              </a:rPr>
              <a:t>LiDAR</a:t>
            </a:r>
            <a:r>
              <a:rPr lang="en-US" sz="1800" dirty="0" smtClean="0">
                <a:solidFill>
                  <a:schemeClr val="tx1">
                    <a:lumMod val="95000"/>
                  </a:schemeClr>
                </a:solidFill>
                <a:latin typeface="Calibri" pitchFamily="34" charset="0"/>
              </a:rPr>
              <a:t> </a:t>
            </a:r>
            <a:r>
              <a:rPr lang="en-US" sz="1800" dirty="0">
                <a:solidFill>
                  <a:schemeClr val="tx1">
                    <a:lumMod val="95000"/>
                  </a:schemeClr>
                </a:solidFill>
                <a:latin typeface="Calibri" pitchFamily="34" charset="0"/>
              </a:rPr>
              <a:t>in </a:t>
            </a:r>
            <a:r>
              <a:rPr lang="en-US" sz="1800" dirty="0" smtClean="0">
                <a:solidFill>
                  <a:schemeClr val="tx1">
                    <a:lumMod val="95000"/>
                  </a:schemeClr>
                </a:solidFill>
                <a:latin typeface="Calibri" pitchFamily="34" charset="0"/>
              </a:rPr>
              <a:t>forested areas – </a:t>
            </a:r>
            <a:r>
              <a:rPr lang="en-US" sz="1800" dirty="0">
                <a:solidFill>
                  <a:schemeClr val="tx1">
                    <a:lumMod val="95000"/>
                  </a:schemeClr>
                </a:solidFill>
                <a:latin typeface="Calibri" pitchFamily="34" charset="0"/>
              </a:rPr>
              <a:t>Puget </a:t>
            </a:r>
            <a:r>
              <a:rPr lang="en-US" sz="1800" dirty="0" smtClean="0">
                <a:solidFill>
                  <a:schemeClr val="tx1">
                    <a:lumMod val="95000"/>
                  </a:schemeClr>
                </a:solidFill>
                <a:latin typeface="Calibri" pitchFamily="34" charset="0"/>
              </a:rPr>
              <a:t>Sound courtesy of J. </a:t>
            </a:r>
            <a:r>
              <a:rPr lang="en-US" sz="1800" dirty="0" err="1" smtClean="0">
                <a:solidFill>
                  <a:schemeClr val="tx1">
                    <a:lumMod val="95000"/>
                  </a:schemeClr>
                </a:solidFill>
                <a:latin typeface="Calibri" pitchFamily="34" charset="0"/>
              </a:rPr>
              <a:t>McCalpin</a:t>
            </a:r>
            <a:endParaRPr lang="en-US" sz="1800" dirty="0">
              <a:solidFill>
                <a:schemeClr val="tx1">
                  <a:lumMod val="95000"/>
                </a:schemeClr>
              </a:solidFill>
              <a:latin typeface="Calibri" pitchFamily="34" charset="0"/>
            </a:endParaRPr>
          </a:p>
        </p:txBody>
      </p:sp>
      <p:pic>
        <p:nvPicPr>
          <p:cNvPr id="4" name="Picture 2" descr="C:\WINDOWS\Profiles\rah\Desktop\Urban Hazards 11-28-29 2000\ld2.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615552" y="1008966"/>
            <a:ext cx="4491961" cy="3368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asellaDiTesto 12"/>
          <p:cNvSpPr txBox="1"/>
          <p:nvPr/>
        </p:nvSpPr>
        <p:spPr>
          <a:xfrm>
            <a:off x="451432" y="123110"/>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Tree>
    <p:extLst>
      <p:ext uri="{BB962C8B-B14F-4D97-AF65-F5344CB8AC3E}">
        <p14:creationId xmlns="" xmlns:p14="http://schemas.microsoft.com/office/powerpoint/2010/main" val="3167032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a:grpSpLocks/>
          </p:cNvGrpSpPr>
          <p:nvPr/>
        </p:nvGrpSpPr>
        <p:grpSpPr bwMode="auto">
          <a:xfrm>
            <a:off x="1653" y="584775"/>
            <a:ext cx="4532393" cy="3708321"/>
            <a:chOff x="0" y="-1371600"/>
            <a:chExt cx="9982200" cy="9305925"/>
          </a:xfrm>
        </p:grpSpPr>
        <p:pic>
          <p:nvPicPr>
            <p:cNvPr id="6" name="Picture 3" descr="\\Duwamish\rah\borders\bainls.jpg"/>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0" y="-1371600"/>
              <a:ext cx="9982200" cy="9305925"/>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Line 6"/>
            <p:cNvSpPr>
              <a:spLocks noChangeShapeType="1"/>
            </p:cNvSpPr>
            <p:nvPr/>
          </p:nvSpPr>
          <p:spPr bwMode="auto">
            <a:xfrm flipH="1" flipV="1">
              <a:off x="1219200" y="1600200"/>
              <a:ext cx="129540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8" name="Line 8"/>
            <p:cNvSpPr>
              <a:spLocks noChangeShapeType="1"/>
            </p:cNvSpPr>
            <p:nvPr/>
          </p:nvSpPr>
          <p:spPr bwMode="auto">
            <a:xfrm flipV="1">
              <a:off x="4191000" y="2133600"/>
              <a:ext cx="182880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9" name="Line 9"/>
            <p:cNvSpPr>
              <a:spLocks noChangeShapeType="1"/>
            </p:cNvSpPr>
            <p:nvPr/>
          </p:nvSpPr>
          <p:spPr bwMode="auto">
            <a:xfrm flipV="1">
              <a:off x="3352800" y="1219200"/>
              <a:ext cx="685800" cy="990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0" name="Text Box 10"/>
            <p:cNvSpPr txBox="1">
              <a:spLocks noChangeArrowheads="1"/>
            </p:cNvSpPr>
            <p:nvPr/>
          </p:nvSpPr>
          <p:spPr bwMode="auto">
            <a:xfrm>
              <a:off x="2133601" y="2209802"/>
              <a:ext cx="2514600" cy="90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1800" b="1" dirty="0">
                  <a:latin typeface="Calibri" pitchFamily="34" charset="0"/>
                </a:rPr>
                <a:t>landslides</a:t>
              </a:r>
            </a:p>
          </p:txBody>
        </p:sp>
        <p:sp>
          <p:nvSpPr>
            <p:cNvPr id="11" name="Text Box 11"/>
            <p:cNvSpPr txBox="1">
              <a:spLocks noChangeArrowheads="1"/>
            </p:cNvSpPr>
            <p:nvPr/>
          </p:nvSpPr>
          <p:spPr bwMode="auto">
            <a:xfrm>
              <a:off x="990600" y="5943600"/>
              <a:ext cx="34829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atin typeface="Calibri" pitchFamily="34" charset="0"/>
                </a:rPr>
                <a:t>southern Bainbridge Island</a:t>
              </a:r>
            </a:p>
          </p:txBody>
        </p:sp>
      </p:grpSp>
      <p:pic>
        <p:nvPicPr>
          <p:cNvPr id="12" name="Picture 2" descr="toejam"/>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572000" y="584774"/>
            <a:ext cx="4944428" cy="370832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0" name="Gruppo 19"/>
          <p:cNvGrpSpPr/>
          <p:nvPr/>
        </p:nvGrpSpPr>
        <p:grpSpPr>
          <a:xfrm>
            <a:off x="1653" y="2600325"/>
            <a:ext cx="7656447" cy="4257675"/>
            <a:chOff x="1653" y="2600325"/>
            <a:chExt cx="7656447" cy="4257675"/>
          </a:xfrm>
        </p:grpSpPr>
        <p:sp>
          <p:nvSpPr>
            <p:cNvPr id="3" name="Figura a mano libera 2"/>
            <p:cNvSpPr/>
            <p:nvPr/>
          </p:nvSpPr>
          <p:spPr>
            <a:xfrm>
              <a:off x="4981575" y="2600325"/>
              <a:ext cx="2676525" cy="105213"/>
            </a:xfrm>
            <a:custGeom>
              <a:avLst/>
              <a:gdLst>
                <a:gd name="connsiteX0" fmla="*/ 0 w 2676525"/>
                <a:gd name="connsiteY0" fmla="*/ 0 h 105213"/>
                <a:gd name="connsiteX1" fmla="*/ 47625 w 2676525"/>
                <a:gd name="connsiteY1" fmla="*/ 9525 h 105213"/>
                <a:gd name="connsiteX2" fmla="*/ 104775 w 2676525"/>
                <a:gd name="connsiteY2" fmla="*/ 28575 h 105213"/>
                <a:gd name="connsiteX3" fmla="*/ 180975 w 2676525"/>
                <a:gd name="connsiteY3" fmla="*/ 38100 h 105213"/>
                <a:gd name="connsiteX4" fmla="*/ 304800 w 2676525"/>
                <a:gd name="connsiteY4" fmla="*/ 9525 h 105213"/>
                <a:gd name="connsiteX5" fmla="*/ 333375 w 2676525"/>
                <a:gd name="connsiteY5" fmla="*/ 0 h 105213"/>
                <a:gd name="connsiteX6" fmla="*/ 523875 w 2676525"/>
                <a:gd name="connsiteY6" fmla="*/ 9525 h 105213"/>
                <a:gd name="connsiteX7" fmla="*/ 619125 w 2676525"/>
                <a:gd name="connsiteY7" fmla="*/ 28575 h 105213"/>
                <a:gd name="connsiteX8" fmla="*/ 666750 w 2676525"/>
                <a:gd name="connsiteY8" fmla="*/ 38100 h 105213"/>
                <a:gd name="connsiteX9" fmla="*/ 704850 w 2676525"/>
                <a:gd name="connsiteY9" fmla="*/ 47625 h 105213"/>
                <a:gd name="connsiteX10" fmla="*/ 733425 w 2676525"/>
                <a:gd name="connsiteY10" fmla="*/ 57150 h 105213"/>
                <a:gd name="connsiteX11" fmla="*/ 876300 w 2676525"/>
                <a:gd name="connsiteY11" fmla="*/ 66675 h 105213"/>
                <a:gd name="connsiteX12" fmla="*/ 942975 w 2676525"/>
                <a:gd name="connsiteY12" fmla="*/ 95250 h 105213"/>
                <a:gd name="connsiteX13" fmla="*/ 971550 w 2676525"/>
                <a:gd name="connsiteY13" fmla="*/ 85725 h 105213"/>
                <a:gd name="connsiteX14" fmla="*/ 1028700 w 2676525"/>
                <a:gd name="connsiteY14" fmla="*/ 76200 h 105213"/>
                <a:gd name="connsiteX15" fmla="*/ 1333500 w 2676525"/>
                <a:gd name="connsiteY15" fmla="*/ 47625 h 105213"/>
                <a:gd name="connsiteX16" fmla="*/ 1400175 w 2676525"/>
                <a:gd name="connsiteY16" fmla="*/ 38100 h 105213"/>
                <a:gd name="connsiteX17" fmla="*/ 1800225 w 2676525"/>
                <a:gd name="connsiteY17" fmla="*/ 47625 h 105213"/>
                <a:gd name="connsiteX18" fmla="*/ 1828800 w 2676525"/>
                <a:gd name="connsiteY18" fmla="*/ 57150 h 105213"/>
                <a:gd name="connsiteX19" fmla="*/ 1905000 w 2676525"/>
                <a:gd name="connsiteY19" fmla="*/ 66675 h 105213"/>
                <a:gd name="connsiteX20" fmla="*/ 2047875 w 2676525"/>
                <a:gd name="connsiteY20" fmla="*/ 85725 h 105213"/>
                <a:gd name="connsiteX21" fmla="*/ 2228850 w 2676525"/>
                <a:gd name="connsiteY21" fmla="*/ 76200 h 105213"/>
                <a:gd name="connsiteX22" fmla="*/ 2333625 w 2676525"/>
                <a:gd name="connsiteY22" fmla="*/ 66675 h 105213"/>
                <a:gd name="connsiteX23" fmla="*/ 2486025 w 2676525"/>
                <a:gd name="connsiteY23" fmla="*/ 85725 h 105213"/>
                <a:gd name="connsiteX24" fmla="*/ 2514600 w 2676525"/>
                <a:gd name="connsiteY24" fmla="*/ 95250 h 105213"/>
                <a:gd name="connsiteX25" fmla="*/ 2676525 w 2676525"/>
                <a:gd name="connsiteY25" fmla="*/ 104775 h 10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6525" h="105213">
                  <a:moveTo>
                    <a:pt x="0" y="0"/>
                  </a:moveTo>
                  <a:cubicBezTo>
                    <a:pt x="15875" y="3175"/>
                    <a:pt x="32006" y="5265"/>
                    <a:pt x="47625" y="9525"/>
                  </a:cubicBezTo>
                  <a:cubicBezTo>
                    <a:pt x="66998" y="14809"/>
                    <a:pt x="84850" y="26084"/>
                    <a:pt x="104775" y="28575"/>
                  </a:cubicBezTo>
                  <a:lnTo>
                    <a:pt x="180975" y="38100"/>
                  </a:lnTo>
                  <a:cubicBezTo>
                    <a:pt x="267529" y="25735"/>
                    <a:pt x="226351" y="35675"/>
                    <a:pt x="304800" y="9525"/>
                  </a:cubicBezTo>
                  <a:lnTo>
                    <a:pt x="333375" y="0"/>
                  </a:lnTo>
                  <a:cubicBezTo>
                    <a:pt x="396875" y="3175"/>
                    <a:pt x="460483" y="4649"/>
                    <a:pt x="523875" y="9525"/>
                  </a:cubicBezTo>
                  <a:cubicBezTo>
                    <a:pt x="566694" y="12819"/>
                    <a:pt x="580756" y="20049"/>
                    <a:pt x="619125" y="28575"/>
                  </a:cubicBezTo>
                  <a:cubicBezTo>
                    <a:pt x="634929" y="32087"/>
                    <a:pt x="650946" y="34588"/>
                    <a:pt x="666750" y="38100"/>
                  </a:cubicBezTo>
                  <a:cubicBezTo>
                    <a:pt x="679529" y="40940"/>
                    <a:pt x="692263" y="44029"/>
                    <a:pt x="704850" y="47625"/>
                  </a:cubicBezTo>
                  <a:cubicBezTo>
                    <a:pt x="714504" y="50383"/>
                    <a:pt x="723446" y="56041"/>
                    <a:pt x="733425" y="57150"/>
                  </a:cubicBezTo>
                  <a:cubicBezTo>
                    <a:pt x="780864" y="62421"/>
                    <a:pt x="828675" y="63500"/>
                    <a:pt x="876300" y="66675"/>
                  </a:cubicBezTo>
                  <a:cubicBezTo>
                    <a:pt x="883739" y="70395"/>
                    <a:pt x="928960" y="95250"/>
                    <a:pt x="942975" y="95250"/>
                  </a:cubicBezTo>
                  <a:cubicBezTo>
                    <a:pt x="953015" y="95250"/>
                    <a:pt x="961749" y="87903"/>
                    <a:pt x="971550" y="85725"/>
                  </a:cubicBezTo>
                  <a:cubicBezTo>
                    <a:pt x="990403" y="81535"/>
                    <a:pt x="1009650" y="79375"/>
                    <a:pt x="1028700" y="76200"/>
                  </a:cubicBezTo>
                  <a:cubicBezTo>
                    <a:pt x="1148535" y="16283"/>
                    <a:pt x="1039019" y="64453"/>
                    <a:pt x="1333500" y="47625"/>
                  </a:cubicBezTo>
                  <a:cubicBezTo>
                    <a:pt x="1355914" y="46344"/>
                    <a:pt x="1377950" y="41275"/>
                    <a:pt x="1400175" y="38100"/>
                  </a:cubicBezTo>
                  <a:cubicBezTo>
                    <a:pt x="1533525" y="41275"/>
                    <a:pt x="1666969" y="41703"/>
                    <a:pt x="1800225" y="47625"/>
                  </a:cubicBezTo>
                  <a:cubicBezTo>
                    <a:pt x="1810255" y="48071"/>
                    <a:pt x="1818922" y="55354"/>
                    <a:pt x="1828800" y="57150"/>
                  </a:cubicBezTo>
                  <a:cubicBezTo>
                    <a:pt x="1853985" y="61729"/>
                    <a:pt x="1879751" y="62467"/>
                    <a:pt x="1905000" y="66675"/>
                  </a:cubicBezTo>
                  <a:cubicBezTo>
                    <a:pt x="2056456" y="91918"/>
                    <a:pt x="1717535" y="55694"/>
                    <a:pt x="2047875" y="85725"/>
                  </a:cubicBezTo>
                  <a:lnTo>
                    <a:pt x="2228850" y="76200"/>
                  </a:lnTo>
                  <a:cubicBezTo>
                    <a:pt x="2263841" y="73867"/>
                    <a:pt x="2298556" y="66675"/>
                    <a:pt x="2333625" y="66675"/>
                  </a:cubicBezTo>
                  <a:cubicBezTo>
                    <a:pt x="2359976" y="66675"/>
                    <a:pt x="2450734" y="77882"/>
                    <a:pt x="2486025" y="85725"/>
                  </a:cubicBezTo>
                  <a:cubicBezTo>
                    <a:pt x="2495826" y="87903"/>
                    <a:pt x="2504722" y="93454"/>
                    <a:pt x="2514600" y="95250"/>
                  </a:cubicBezTo>
                  <a:cubicBezTo>
                    <a:pt x="2586481" y="108319"/>
                    <a:pt x="2601676" y="104775"/>
                    <a:pt x="2676525" y="1047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p:nvPr/>
          </p:nvGrpSpPr>
          <p:grpSpPr>
            <a:xfrm>
              <a:off x="1653" y="4293095"/>
              <a:ext cx="5502310" cy="2564905"/>
              <a:chOff x="1653" y="4293095"/>
              <a:chExt cx="5502310" cy="2564905"/>
            </a:xfrm>
          </p:grpSpPr>
          <p:pic>
            <p:nvPicPr>
              <p:cNvPr id="15" name="Picture 2" descr="watermantrench"/>
              <p:cNvPicPr>
                <a:picLocks noChangeAspect="1" noChangeArrowheads="1"/>
              </p:cNvPicPr>
              <p:nvPr/>
            </p:nvPicPr>
            <p:blipFill rotWithShape="1">
              <a:blip r:embed="rId4" cstate="screen">
                <a:extLst>
                  <a:ext uri="{BEBA8EAE-BF5A-486C-A8C5-ECC9F3942E4B}">
                    <a14:imgProps xmlns="" xmlns:a14="http://schemas.microsoft.com/office/drawing/2010/main">
                      <a14:imgLayer r:embed="rId5">
                        <a14:imgEffect>
                          <a14:brightnessContrast bright="20000" contrast="20000"/>
                        </a14:imgEffect>
                      </a14:imgLayer>
                    </a14:imgProps>
                  </a:ext>
                  <a:ext uri="{28A0092B-C50C-407E-A947-70E740481C1C}">
                    <a14:useLocalDpi xmlns="" xmlns:a14="http://schemas.microsoft.com/office/drawing/2010/main"/>
                  </a:ext>
                </a:extLst>
              </a:blip>
              <a:srcRect/>
              <a:stretch/>
            </p:blipFill>
            <p:spPr bwMode="auto">
              <a:xfrm>
                <a:off x="1653" y="4293095"/>
                <a:ext cx="5502310" cy="256490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Figura a mano libera 12"/>
              <p:cNvSpPr/>
              <p:nvPr/>
            </p:nvSpPr>
            <p:spPr>
              <a:xfrm>
                <a:off x="3057525" y="6038850"/>
                <a:ext cx="1171575" cy="647700"/>
              </a:xfrm>
              <a:custGeom>
                <a:avLst/>
                <a:gdLst>
                  <a:gd name="connsiteX0" fmla="*/ 1171575 w 1171575"/>
                  <a:gd name="connsiteY0" fmla="*/ 647700 h 647700"/>
                  <a:gd name="connsiteX1" fmla="*/ 1123950 w 1171575"/>
                  <a:gd name="connsiteY1" fmla="*/ 600075 h 647700"/>
                  <a:gd name="connsiteX2" fmla="*/ 1114425 w 1171575"/>
                  <a:gd name="connsiteY2" fmla="*/ 571500 h 647700"/>
                  <a:gd name="connsiteX3" fmla="*/ 1095375 w 1171575"/>
                  <a:gd name="connsiteY3" fmla="*/ 542925 h 647700"/>
                  <a:gd name="connsiteX4" fmla="*/ 1028700 w 1171575"/>
                  <a:gd name="connsiteY4" fmla="*/ 485775 h 647700"/>
                  <a:gd name="connsiteX5" fmla="*/ 1000125 w 1171575"/>
                  <a:gd name="connsiteY5" fmla="*/ 457200 h 647700"/>
                  <a:gd name="connsiteX6" fmla="*/ 971550 w 1171575"/>
                  <a:gd name="connsiteY6" fmla="*/ 438150 h 647700"/>
                  <a:gd name="connsiteX7" fmla="*/ 895350 w 1171575"/>
                  <a:gd name="connsiteY7" fmla="*/ 371475 h 647700"/>
                  <a:gd name="connsiteX8" fmla="*/ 866775 w 1171575"/>
                  <a:gd name="connsiteY8" fmla="*/ 361950 h 647700"/>
                  <a:gd name="connsiteX9" fmla="*/ 838200 w 1171575"/>
                  <a:gd name="connsiteY9" fmla="*/ 342900 h 647700"/>
                  <a:gd name="connsiteX10" fmla="*/ 800100 w 1171575"/>
                  <a:gd name="connsiteY10" fmla="*/ 323850 h 647700"/>
                  <a:gd name="connsiteX11" fmla="*/ 742950 w 1171575"/>
                  <a:gd name="connsiteY11" fmla="*/ 276225 h 647700"/>
                  <a:gd name="connsiteX12" fmla="*/ 685800 w 1171575"/>
                  <a:gd name="connsiteY12" fmla="*/ 257175 h 647700"/>
                  <a:gd name="connsiteX13" fmla="*/ 628650 w 1171575"/>
                  <a:gd name="connsiteY13" fmla="*/ 219075 h 647700"/>
                  <a:gd name="connsiteX14" fmla="*/ 609600 w 1171575"/>
                  <a:gd name="connsiteY14" fmla="*/ 190500 h 647700"/>
                  <a:gd name="connsiteX15" fmla="*/ 552450 w 1171575"/>
                  <a:gd name="connsiteY15" fmla="*/ 161925 h 647700"/>
                  <a:gd name="connsiteX16" fmla="*/ 523875 w 1171575"/>
                  <a:gd name="connsiteY16" fmla="*/ 123825 h 647700"/>
                  <a:gd name="connsiteX17" fmla="*/ 514350 w 1171575"/>
                  <a:gd name="connsiteY17" fmla="*/ 95250 h 647700"/>
                  <a:gd name="connsiteX18" fmla="*/ 457200 w 1171575"/>
                  <a:gd name="connsiteY18" fmla="*/ 76200 h 647700"/>
                  <a:gd name="connsiteX19" fmla="*/ 428625 w 1171575"/>
                  <a:gd name="connsiteY19" fmla="*/ 57150 h 647700"/>
                  <a:gd name="connsiteX20" fmla="*/ 314325 w 1171575"/>
                  <a:gd name="connsiteY20" fmla="*/ 38100 h 647700"/>
                  <a:gd name="connsiteX21" fmla="*/ 142875 w 1171575"/>
                  <a:gd name="connsiteY21" fmla="*/ 19050 h 647700"/>
                  <a:gd name="connsiteX22" fmla="*/ 114300 w 1171575"/>
                  <a:gd name="connsiteY22" fmla="*/ 9525 h 647700"/>
                  <a:gd name="connsiteX23" fmla="*/ 0 w 1171575"/>
                  <a:gd name="connsiteY23"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1575" h="647700">
                    <a:moveTo>
                      <a:pt x="1171575" y="647700"/>
                    </a:moveTo>
                    <a:cubicBezTo>
                      <a:pt x="1155700" y="631825"/>
                      <a:pt x="1137420" y="618036"/>
                      <a:pt x="1123950" y="600075"/>
                    </a:cubicBezTo>
                    <a:cubicBezTo>
                      <a:pt x="1117926" y="592043"/>
                      <a:pt x="1118915" y="580480"/>
                      <a:pt x="1114425" y="571500"/>
                    </a:cubicBezTo>
                    <a:cubicBezTo>
                      <a:pt x="1109305" y="561261"/>
                      <a:pt x="1102704" y="551719"/>
                      <a:pt x="1095375" y="542925"/>
                    </a:cubicBezTo>
                    <a:cubicBezTo>
                      <a:pt x="1065831" y="507472"/>
                      <a:pt x="1065489" y="517308"/>
                      <a:pt x="1028700" y="485775"/>
                    </a:cubicBezTo>
                    <a:cubicBezTo>
                      <a:pt x="1018473" y="477009"/>
                      <a:pt x="1010473" y="465824"/>
                      <a:pt x="1000125" y="457200"/>
                    </a:cubicBezTo>
                    <a:cubicBezTo>
                      <a:pt x="991331" y="449871"/>
                      <a:pt x="980242" y="445600"/>
                      <a:pt x="971550" y="438150"/>
                    </a:cubicBezTo>
                    <a:cubicBezTo>
                      <a:pt x="934663" y="406532"/>
                      <a:pt x="936825" y="395175"/>
                      <a:pt x="895350" y="371475"/>
                    </a:cubicBezTo>
                    <a:cubicBezTo>
                      <a:pt x="886633" y="366494"/>
                      <a:pt x="875755" y="366440"/>
                      <a:pt x="866775" y="361950"/>
                    </a:cubicBezTo>
                    <a:cubicBezTo>
                      <a:pt x="856536" y="356830"/>
                      <a:pt x="848139" y="348580"/>
                      <a:pt x="838200" y="342900"/>
                    </a:cubicBezTo>
                    <a:cubicBezTo>
                      <a:pt x="825872" y="335855"/>
                      <a:pt x="811654" y="332103"/>
                      <a:pt x="800100" y="323850"/>
                    </a:cubicBezTo>
                    <a:cubicBezTo>
                      <a:pt x="763155" y="297461"/>
                      <a:pt x="782967" y="294010"/>
                      <a:pt x="742950" y="276225"/>
                    </a:cubicBezTo>
                    <a:cubicBezTo>
                      <a:pt x="724600" y="268070"/>
                      <a:pt x="702508" y="268314"/>
                      <a:pt x="685800" y="257175"/>
                    </a:cubicBezTo>
                    <a:lnTo>
                      <a:pt x="628650" y="219075"/>
                    </a:lnTo>
                    <a:cubicBezTo>
                      <a:pt x="622300" y="209550"/>
                      <a:pt x="617695" y="198595"/>
                      <a:pt x="609600" y="190500"/>
                    </a:cubicBezTo>
                    <a:cubicBezTo>
                      <a:pt x="591136" y="172036"/>
                      <a:pt x="575691" y="169672"/>
                      <a:pt x="552450" y="161925"/>
                    </a:cubicBezTo>
                    <a:cubicBezTo>
                      <a:pt x="542925" y="149225"/>
                      <a:pt x="531751" y="137608"/>
                      <a:pt x="523875" y="123825"/>
                    </a:cubicBezTo>
                    <a:cubicBezTo>
                      <a:pt x="518894" y="115108"/>
                      <a:pt x="522520" y="101086"/>
                      <a:pt x="514350" y="95250"/>
                    </a:cubicBezTo>
                    <a:cubicBezTo>
                      <a:pt x="498010" y="83578"/>
                      <a:pt x="473908" y="87339"/>
                      <a:pt x="457200" y="76200"/>
                    </a:cubicBezTo>
                    <a:cubicBezTo>
                      <a:pt x="447675" y="69850"/>
                      <a:pt x="439147" y="61659"/>
                      <a:pt x="428625" y="57150"/>
                    </a:cubicBezTo>
                    <a:cubicBezTo>
                      <a:pt x="402174" y="45814"/>
                      <a:pt x="332177" y="40650"/>
                      <a:pt x="314325" y="38100"/>
                    </a:cubicBezTo>
                    <a:cubicBezTo>
                      <a:pt x="181518" y="19128"/>
                      <a:pt x="351537" y="36439"/>
                      <a:pt x="142875" y="19050"/>
                    </a:cubicBezTo>
                    <a:cubicBezTo>
                      <a:pt x="133350" y="15875"/>
                      <a:pt x="124252" y="10852"/>
                      <a:pt x="114300" y="9525"/>
                    </a:cubicBezTo>
                    <a:cubicBezTo>
                      <a:pt x="76403" y="4472"/>
                      <a:pt x="0" y="0"/>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15"/>
              <p:cNvSpPr/>
              <p:nvPr/>
            </p:nvSpPr>
            <p:spPr>
              <a:xfrm>
                <a:off x="1724025" y="5829300"/>
                <a:ext cx="1390650" cy="238125"/>
              </a:xfrm>
              <a:custGeom>
                <a:avLst/>
                <a:gdLst>
                  <a:gd name="connsiteX0" fmla="*/ 0 w 1390650"/>
                  <a:gd name="connsiteY0" fmla="*/ 0 h 238125"/>
                  <a:gd name="connsiteX1" fmla="*/ 342900 w 1390650"/>
                  <a:gd name="connsiteY1" fmla="*/ 9525 h 238125"/>
                  <a:gd name="connsiteX2" fmla="*/ 371475 w 1390650"/>
                  <a:gd name="connsiteY2" fmla="*/ 19050 h 238125"/>
                  <a:gd name="connsiteX3" fmla="*/ 428625 w 1390650"/>
                  <a:gd name="connsiteY3" fmla="*/ 28575 h 238125"/>
                  <a:gd name="connsiteX4" fmla="*/ 533400 w 1390650"/>
                  <a:gd name="connsiteY4" fmla="*/ 47625 h 238125"/>
                  <a:gd name="connsiteX5" fmla="*/ 600075 w 1390650"/>
                  <a:gd name="connsiteY5" fmla="*/ 76200 h 238125"/>
                  <a:gd name="connsiteX6" fmla="*/ 933450 w 1390650"/>
                  <a:gd name="connsiteY6" fmla="*/ 95250 h 238125"/>
                  <a:gd name="connsiteX7" fmla="*/ 971550 w 1390650"/>
                  <a:gd name="connsiteY7" fmla="*/ 104775 h 238125"/>
                  <a:gd name="connsiteX8" fmla="*/ 1047750 w 1390650"/>
                  <a:gd name="connsiteY8" fmla="*/ 114300 h 238125"/>
                  <a:gd name="connsiteX9" fmla="*/ 1104900 w 1390650"/>
                  <a:gd name="connsiteY9" fmla="*/ 133350 h 238125"/>
                  <a:gd name="connsiteX10" fmla="*/ 1133475 w 1390650"/>
                  <a:gd name="connsiteY10" fmla="*/ 142875 h 238125"/>
                  <a:gd name="connsiteX11" fmla="*/ 1162050 w 1390650"/>
                  <a:gd name="connsiteY11" fmla="*/ 161925 h 238125"/>
                  <a:gd name="connsiteX12" fmla="*/ 1228725 w 1390650"/>
                  <a:gd name="connsiteY12" fmla="*/ 171450 h 238125"/>
                  <a:gd name="connsiteX13" fmla="*/ 1257300 w 1390650"/>
                  <a:gd name="connsiteY13" fmla="*/ 180975 h 238125"/>
                  <a:gd name="connsiteX14" fmla="*/ 1314450 w 1390650"/>
                  <a:gd name="connsiteY14" fmla="*/ 219075 h 238125"/>
                  <a:gd name="connsiteX15" fmla="*/ 1362075 w 1390650"/>
                  <a:gd name="connsiteY15" fmla="*/ 228600 h 238125"/>
                  <a:gd name="connsiteX16" fmla="*/ 1390650 w 1390650"/>
                  <a:gd name="connsiteY16"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650" h="238125">
                    <a:moveTo>
                      <a:pt x="0" y="0"/>
                    </a:moveTo>
                    <a:cubicBezTo>
                      <a:pt x="114300" y="3175"/>
                      <a:pt x="228706" y="3669"/>
                      <a:pt x="342900" y="9525"/>
                    </a:cubicBezTo>
                    <a:cubicBezTo>
                      <a:pt x="352927" y="10039"/>
                      <a:pt x="361674" y="16872"/>
                      <a:pt x="371475" y="19050"/>
                    </a:cubicBezTo>
                    <a:cubicBezTo>
                      <a:pt x="390328" y="23240"/>
                      <a:pt x="409772" y="24385"/>
                      <a:pt x="428625" y="28575"/>
                    </a:cubicBezTo>
                    <a:cubicBezTo>
                      <a:pt x="541894" y="53746"/>
                      <a:pt x="293220" y="17603"/>
                      <a:pt x="533400" y="47625"/>
                    </a:cubicBezTo>
                    <a:cubicBezTo>
                      <a:pt x="556696" y="59273"/>
                      <a:pt x="574848" y="70594"/>
                      <a:pt x="600075" y="76200"/>
                    </a:cubicBezTo>
                    <a:cubicBezTo>
                      <a:pt x="704298" y="99361"/>
                      <a:pt x="846885" y="92265"/>
                      <a:pt x="933450" y="95250"/>
                    </a:cubicBezTo>
                    <a:cubicBezTo>
                      <a:pt x="946150" y="98425"/>
                      <a:pt x="958637" y="102623"/>
                      <a:pt x="971550" y="104775"/>
                    </a:cubicBezTo>
                    <a:cubicBezTo>
                      <a:pt x="996799" y="108983"/>
                      <a:pt x="1022721" y="108937"/>
                      <a:pt x="1047750" y="114300"/>
                    </a:cubicBezTo>
                    <a:cubicBezTo>
                      <a:pt x="1067385" y="118507"/>
                      <a:pt x="1085850" y="127000"/>
                      <a:pt x="1104900" y="133350"/>
                    </a:cubicBezTo>
                    <a:cubicBezTo>
                      <a:pt x="1114425" y="136525"/>
                      <a:pt x="1125121" y="137306"/>
                      <a:pt x="1133475" y="142875"/>
                    </a:cubicBezTo>
                    <a:cubicBezTo>
                      <a:pt x="1143000" y="149225"/>
                      <a:pt x="1151085" y="158636"/>
                      <a:pt x="1162050" y="161925"/>
                    </a:cubicBezTo>
                    <a:cubicBezTo>
                      <a:pt x="1183554" y="168376"/>
                      <a:pt x="1206500" y="168275"/>
                      <a:pt x="1228725" y="171450"/>
                    </a:cubicBezTo>
                    <a:cubicBezTo>
                      <a:pt x="1238250" y="174625"/>
                      <a:pt x="1248523" y="176099"/>
                      <a:pt x="1257300" y="180975"/>
                    </a:cubicBezTo>
                    <a:cubicBezTo>
                      <a:pt x="1277314" y="192094"/>
                      <a:pt x="1291999" y="214585"/>
                      <a:pt x="1314450" y="219075"/>
                    </a:cubicBezTo>
                    <a:cubicBezTo>
                      <a:pt x="1330325" y="222250"/>
                      <a:pt x="1346369" y="224673"/>
                      <a:pt x="1362075" y="228600"/>
                    </a:cubicBezTo>
                    <a:cubicBezTo>
                      <a:pt x="1371815" y="231035"/>
                      <a:pt x="1390650" y="238125"/>
                      <a:pt x="1390650" y="23812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cxnSp>
        <p:nvCxnSpPr>
          <p:cNvPr id="19" name="Connettore 2 18"/>
          <p:cNvCxnSpPr/>
          <p:nvPr/>
        </p:nvCxnSpPr>
        <p:spPr>
          <a:xfrm flipH="1">
            <a:off x="3643312" y="2600325"/>
            <a:ext cx="1216720" cy="4686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451432" y="123110"/>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
        <p:nvSpPr>
          <p:cNvPr id="2" name="CasellaDiTesto 1"/>
          <p:cNvSpPr txBox="1"/>
          <p:nvPr/>
        </p:nvSpPr>
        <p:spPr>
          <a:xfrm>
            <a:off x="6084168" y="4293095"/>
            <a:ext cx="2342885" cy="369332"/>
          </a:xfrm>
          <a:prstGeom prst="rect">
            <a:avLst/>
          </a:prstGeom>
          <a:noFill/>
        </p:spPr>
        <p:txBody>
          <a:bodyPr wrap="none" rtlCol="0">
            <a:spAutoFit/>
          </a:bodyPr>
          <a:lstStyle/>
          <a:p>
            <a:pPr lvl="0"/>
            <a:r>
              <a:rPr lang="en-US" sz="1800" dirty="0">
                <a:solidFill>
                  <a:prstClr val="white">
                    <a:lumMod val="95000"/>
                  </a:prstClr>
                </a:solidFill>
                <a:latin typeface="Calibri" pitchFamily="34" charset="0"/>
              </a:rPr>
              <a:t>courtesy of J. </a:t>
            </a:r>
            <a:r>
              <a:rPr lang="en-US" sz="1800" dirty="0" err="1" smtClean="0">
                <a:solidFill>
                  <a:prstClr val="white">
                    <a:lumMod val="95000"/>
                  </a:prstClr>
                </a:solidFill>
                <a:latin typeface="Calibri" pitchFamily="34" charset="0"/>
              </a:rPr>
              <a:t>McCalpin</a:t>
            </a:r>
            <a:endParaRPr lang="en-US" sz="1800" dirty="0">
              <a:solidFill>
                <a:prstClr val="white">
                  <a:lumMod val="95000"/>
                </a:prstClr>
              </a:solidFill>
              <a:latin typeface="Calibri" pitchFamily="34" charset="0"/>
            </a:endParaRPr>
          </a:p>
        </p:txBody>
      </p:sp>
    </p:spTree>
    <p:extLst>
      <p:ext uri="{BB962C8B-B14F-4D97-AF65-F5344CB8AC3E}">
        <p14:creationId xmlns="" xmlns:p14="http://schemas.microsoft.com/office/powerpoint/2010/main" val="1648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22437" y="752637"/>
            <a:ext cx="4601933" cy="707886"/>
          </a:xfrm>
          <a:prstGeom prst="rect">
            <a:avLst/>
          </a:prstGeom>
          <a:solidFill>
            <a:schemeClr val="tx1"/>
          </a:solidFill>
        </p:spPr>
        <p:txBody>
          <a:bodyPr wrap="square">
            <a:spAutoFit/>
          </a:bodyPr>
          <a:lstStyle/>
          <a:p>
            <a:pPr algn="ctr" fontAlgn="auto">
              <a:spcBef>
                <a:spcPts val="0"/>
              </a:spcBef>
              <a:spcAft>
                <a:spcPts val="0"/>
              </a:spcAft>
              <a:defRPr/>
            </a:pPr>
            <a:r>
              <a:rPr lang="it-IT" sz="2000" dirty="0" smtClean="0">
                <a:solidFill>
                  <a:schemeClr val="bg1">
                    <a:lumMod val="50000"/>
                    <a:lumOff val="50000"/>
                  </a:schemeClr>
                </a:solidFill>
                <a:effectLst/>
                <a:latin typeface="+mn-lt"/>
                <a:ea typeface="Arial" charset="0"/>
              </a:rPr>
              <a:t>High </a:t>
            </a:r>
            <a:r>
              <a:rPr lang="it-IT" sz="2000" dirty="0" err="1" smtClean="0">
                <a:solidFill>
                  <a:schemeClr val="bg1">
                    <a:lumMod val="50000"/>
                    <a:lumOff val="50000"/>
                  </a:schemeClr>
                </a:solidFill>
                <a:effectLst/>
                <a:latin typeface="+mn-lt"/>
                <a:ea typeface="Arial" charset="0"/>
              </a:rPr>
              <a:t>resolution</a:t>
            </a:r>
            <a:r>
              <a:rPr lang="it-IT" sz="2000" dirty="0" smtClean="0">
                <a:solidFill>
                  <a:schemeClr val="bg1">
                    <a:lumMod val="50000"/>
                    <a:lumOff val="50000"/>
                  </a:schemeClr>
                </a:solidFill>
                <a:effectLst/>
                <a:latin typeface="+mn-lt"/>
                <a:ea typeface="Arial" charset="0"/>
              </a:rPr>
              <a:t> </a:t>
            </a:r>
            <a:r>
              <a:rPr lang="it-IT" sz="2000" dirty="0" err="1" smtClean="0">
                <a:solidFill>
                  <a:schemeClr val="bg1">
                    <a:lumMod val="50000"/>
                    <a:lumOff val="50000"/>
                  </a:schemeClr>
                </a:solidFill>
                <a:effectLst/>
                <a:latin typeface="+mn-lt"/>
                <a:ea typeface="Arial" charset="0"/>
              </a:rPr>
              <a:t>resistivity</a:t>
            </a:r>
            <a:r>
              <a:rPr lang="it-IT" sz="2000" dirty="0" smtClean="0">
                <a:solidFill>
                  <a:schemeClr val="bg1">
                    <a:lumMod val="50000"/>
                    <a:lumOff val="50000"/>
                  </a:schemeClr>
                </a:solidFill>
                <a:effectLst/>
                <a:latin typeface="+mn-lt"/>
                <a:ea typeface="Arial" charset="0"/>
              </a:rPr>
              <a:t> </a:t>
            </a:r>
            <a:r>
              <a:rPr lang="it-IT" sz="2000" dirty="0" err="1" smtClean="0">
                <a:solidFill>
                  <a:schemeClr val="bg1">
                    <a:lumMod val="50000"/>
                    <a:lumOff val="50000"/>
                  </a:schemeClr>
                </a:solidFill>
                <a:effectLst/>
                <a:latin typeface="+mn-lt"/>
                <a:ea typeface="Arial" charset="0"/>
              </a:rPr>
              <a:t>profiling</a:t>
            </a:r>
            <a:r>
              <a:rPr lang="it-IT" sz="2000" dirty="0" smtClean="0">
                <a:solidFill>
                  <a:schemeClr val="bg1">
                    <a:lumMod val="50000"/>
                    <a:lumOff val="50000"/>
                  </a:schemeClr>
                </a:solidFill>
                <a:effectLst/>
                <a:latin typeface="+mn-lt"/>
                <a:ea typeface="Arial" charset="0"/>
              </a:rPr>
              <a:t> </a:t>
            </a:r>
            <a:endParaRPr lang="en-US" sz="2000" dirty="0">
              <a:solidFill>
                <a:schemeClr val="bg1">
                  <a:lumMod val="50000"/>
                  <a:lumOff val="50000"/>
                </a:schemeClr>
              </a:solidFill>
              <a:effectLst/>
              <a:latin typeface="+mn-lt"/>
              <a:ea typeface="Arial" charset="0"/>
            </a:endParaRPr>
          </a:p>
          <a:p>
            <a:pPr algn="ctr" fontAlgn="auto">
              <a:spcBef>
                <a:spcPts val="0"/>
              </a:spcBef>
              <a:spcAft>
                <a:spcPts val="0"/>
              </a:spcAft>
              <a:defRPr/>
            </a:pPr>
            <a:endParaRPr lang="it-IT" sz="2000" dirty="0">
              <a:solidFill>
                <a:schemeClr val="bg1">
                  <a:lumMod val="50000"/>
                  <a:lumOff val="50000"/>
                </a:schemeClr>
              </a:solidFill>
              <a:effectLst/>
              <a:latin typeface="+mn-lt"/>
              <a:ea typeface="Arial" charset="0"/>
            </a:endParaRPr>
          </a:p>
        </p:txBody>
      </p:sp>
      <p:sp>
        <p:nvSpPr>
          <p:cNvPr id="5" name="TextBox 9"/>
          <p:cNvSpPr txBox="1"/>
          <p:nvPr/>
        </p:nvSpPr>
        <p:spPr>
          <a:xfrm>
            <a:off x="4571999" y="1445875"/>
            <a:ext cx="4601933" cy="707886"/>
          </a:xfrm>
          <a:prstGeom prst="rect">
            <a:avLst/>
          </a:prstGeom>
          <a:solidFill>
            <a:schemeClr val="tx1"/>
          </a:solidFill>
        </p:spPr>
        <p:txBody>
          <a:bodyPr wrap="square">
            <a:spAutoFit/>
          </a:bodyPr>
          <a:lstStyle/>
          <a:p>
            <a:pPr algn="ctr" fontAlgn="auto">
              <a:spcBef>
                <a:spcPts val="0"/>
              </a:spcBef>
              <a:spcAft>
                <a:spcPts val="0"/>
              </a:spcAft>
              <a:defRPr/>
            </a:pPr>
            <a:r>
              <a:rPr lang="it-IT" sz="2000" dirty="0" smtClean="0">
                <a:solidFill>
                  <a:schemeClr val="bg1">
                    <a:lumMod val="50000"/>
                    <a:lumOff val="50000"/>
                  </a:schemeClr>
                </a:solidFill>
                <a:effectLst/>
                <a:latin typeface="+mn-lt"/>
                <a:ea typeface="Arial" charset="0"/>
              </a:rPr>
              <a:t>High </a:t>
            </a:r>
            <a:r>
              <a:rPr lang="it-IT" sz="2000" dirty="0" err="1" smtClean="0">
                <a:solidFill>
                  <a:schemeClr val="bg1">
                    <a:lumMod val="50000"/>
                    <a:lumOff val="50000"/>
                  </a:schemeClr>
                </a:solidFill>
                <a:effectLst/>
                <a:latin typeface="+mn-lt"/>
                <a:ea typeface="Arial" charset="0"/>
              </a:rPr>
              <a:t>resolution</a:t>
            </a:r>
            <a:r>
              <a:rPr lang="it-IT" sz="2000" dirty="0" smtClean="0">
                <a:solidFill>
                  <a:schemeClr val="bg1">
                    <a:lumMod val="50000"/>
                    <a:lumOff val="50000"/>
                  </a:schemeClr>
                </a:solidFill>
                <a:effectLst/>
                <a:latin typeface="+mn-lt"/>
                <a:ea typeface="Arial" charset="0"/>
              </a:rPr>
              <a:t> </a:t>
            </a:r>
            <a:r>
              <a:rPr lang="it-IT" sz="2000" dirty="0" err="1" smtClean="0">
                <a:solidFill>
                  <a:schemeClr val="bg1">
                    <a:lumMod val="50000"/>
                    <a:lumOff val="50000"/>
                  </a:schemeClr>
                </a:solidFill>
                <a:effectLst/>
                <a:latin typeface="+mn-lt"/>
                <a:ea typeface="Arial" charset="0"/>
              </a:rPr>
              <a:t>seismic</a:t>
            </a:r>
            <a:r>
              <a:rPr lang="it-IT" sz="2000" dirty="0" smtClean="0">
                <a:solidFill>
                  <a:schemeClr val="bg1">
                    <a:lumMod val="50000"/>
                    <a:lumOff val="50000"/>
                  </a:schemeClr>
                </a:solidFill>
                <a:effectLst/>
                <a:latin typeface="+mn-lt"/>
                <a:ea typeface="Arial" charset="0"/>
              </a:rPr>
              <a:t> </a:t>
            </a:r>
            <a:r>
              <a:rPr lang="it-IT" sz="2000" dirty="0" err="1" smtClean="0">
                <a:solidFill>
                  <a:schemeClr val="bg1">
                    <a:lumMod val="50000"/>
                    <a:lumOff val="50000"/>
                  </a:schemeClr>
                </a:solidFill>
                <a:effectLst/>
                <a:latin typeface="+mn-lt"/>
                <a:ea typeface="Arial" charset="0"/>
              </a:rPr>
              <a:t>profiling</a:t>
            </a:r>
            <a:r>
              <a:rPr lang="it-IT" sz="2000" dirty="0" smtClean="0">
                <a:solidFill>
                  <a:schemeClr val="bg1">
                    <a:lumMod val="50000"/>
                    <a:lumOff val="50000"/>
                  </a:schemeClr>
                </a:solidFill>
                <a:effectLst/>
                <a:latin typeface="+mn-lt"/>
                <a:ea typeface="Arial" charset="0"/>
              </a:rPr>
              <a:t> </a:t>
            </a:r>
            <a:endParaRPr lang="en-US" sz="2000" dirty="0">
              <a:solidFill>
                <a:schemeClr val="bg1">
                  <a:lumMod val="50000"/>
                  <a:lumOff val="50000"/>
                </a:schemeClr>
              </a:solidFill>
              <a:effectLst/>
              <a:latin typeface="+mn-lt"/>
              <a:ea typeface="Arial" charset="0"/>
            </a:endParaRPr>
          </a:p>
          <a:p>
            <a:pPr algn="ctr" fontAlgn="auto">
              <a:spcBef>
                <a:spcPts val="0"/>
              </a:spcBef>
              <a:spcAft>
                <a:spcPts val="0"/>
              </a:spcAft>
              <a:defRPr/>
            </a:pPr>
            <a:endParaRPr lang="it-IT" sz="2000" dirty="0">
              <a:solidFill>
                <a:schemeClr val="bg1">
                  <a:lumMod val="50000"/>
                  <a:lumOff val="50000"/>
                </a:schemeClr>
              </a:solidFill>
              <a:effectLst/>
              <a:latin typeface="+mn-lt"/>
              <a:ea typeface="Arial" charset="0"/>
            </a:endParaRPr>
          </a:p>
        </p:txBody>
      </p:sp>
      <p:pic>
        <p:nvPicPr>
          <p:cNvPr id="2" name="Picture 3" descr="C:\Users\Riccardo\Desktop\Figs_3year\SanVittorino.jpg"/>
          <p:cNvPicPr>
            <a:picLocks noChangeAspect="1" noChangeArrowheads="1"/>
          </p:cNvPicPr>
          <p:nvPr/>
        </p:nvPicPr>
        <p:blipFill rotWithShape="1">
          <a:blip r:embed="rId2" cstate="screen">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a:ext>
            </a:extLst>
          </a:blip>
          <a:srcRect/>
          <a:stretch/>
        </p:blipFill>
        <p:spPr bwMode="auto">
          <a:xfrm>
            <a:off x="1" y="1106580"/>
            <a:ext cx="4557058" cy="27267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 name="Immagine 3" descr="FiguraSismicaAquila.JPG"/>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647043" y="2054130"/>
            <a:ext cx="4526890" cy="4043859"/>
          </a:xfrm>
          <a:prstGeom prst="rect">
            <a:avLst/>
          </a:prstGeom>
          <a:noFill/>
          <a:ln w="9525">
            <a:noFill/>
            <a:miter lim="800000"/>
            <a:headEnd/>
            <a:tailEnd/>
          </a:ln>
        </p:spPr>
      </p:pic>
      <p:sp>
        <p:nvSpPr>
          <p:cNvPr id="6" name="Rettangolo 5"/>
          <p:cNvSpPr/>
          <p:nvPr/>
        </p:nvSpPr>
        <p:spPr>
          <a:xfrm>
            <a:off x="164570" y="3918327"/>
            <a:ext cx="4392488" cy="28950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4" descr="Pantano_PSDM.JPG"/>
          <p:cNvPicPr>
            <a:picLocks noChangeAspect="1"/>
          </p:cNvPicPr>
          <p:nvPr/>
        </p:nvPicPr>
        <p:blipFill rotWithShape="1">
          <a:blip r:embed="rId5" cstate="screen">
            <a:extLst>
              <a:ext uri="{28A0092B-C50C-407E-A947-70E740481C1C}">
                <a14:useLocalDpi xmlns="" xmlns:a14="http://schemas.microsoft.com/office/drawing/2010/main"/>
              </a:ext>
            </a:extLst>
          </a:blip>
          <a:srcRect/>
          <a:stretch/>
        </p:blipFill>
        <p:spPr bwMode="auto">
          <a:xfrm>
            <a:off x="280255" y="4076060"/>
            <a:ext cx="4032447" cy="2616159"/>
          </a:xfrm>
          <a:prstGeom prst="rect">
            <a:avLst/>
          </a:prstGeom>
          <a:noFill/>
          <a:ln w="9525">
            <a:noFill/>
            <a:miter lim="800000"/>
            <a:headEnd/>
            <a:tailEnd/>
          </a:ln>
        </p:spPr>
      </p:pic>
      <p:sp>
        <p:nvSpPr>
          <p:cNvPr id="8" name="TextBox 9"/>
          <p:cNvSpPr txBox="1"/>
          <p:nvPr/>
        </p:nvSpPr>
        <p:spPr>
          <a:xfrm>
            <a:off x="336770" y="3789040"/>
            <a:ext cx="4091214" cy="707886"/>
          </a:xfrm>
          <a:prstGeom prst="rect">
            <a:avLst/>
          </a:prstGeom>
          <a:noFill/>
        </p:spPr>
        <p:txBody>
          <a:bodyPr wrap="square">
            <a:spAutoFit/>
          </a:bodyPr>
          <a:lstStyle/>
          <a:p>
            <a:pPr algn="ctr" fontAlgn="auto">
              <a:spcBef>
                <a:spcPts val="0"/>
              </a:spcBef>
              <a:spcAft>
                <a:spcPts val="0"/>
              </a:spcAft>
              <a:defRPr/>
            </a:pPr>
            <a:r>
              <a:rPr lang="it-IT" sz="2000" dirty="0" err="1" smtClean="0">
                <a:solidFill>
                  <a:schemeClr val="bg1">
                    <a:lumMod val="50000"/>
                    <a:lumOff val="50000"/>
                  </a:schemeClr>
                </a:solidFill>
                <a:effectLst/>
                <a:latin typeface="+mn-lt"/>
                <a:ea typeface="Arial" charset="0"/>
              </a:rPr>
              <a:t>Very</a:t>
            </a:r>
            <a:r>
              <a:rPr lang="it-IT" sz="2000" dirty="0" smtClean="0">
                <a:solidFill>
                  <a:schemeClr val="bg1">
                    <a:lumMod val="50000"/>
                    <a:lumOff val="50000"/>
                  </a:schemeClr>
                </a:solidFill>
                <a:effectLst/>
                <a:latin typeface="+mn-lt"/>
                <a:ea typeface="Arial" charset="0"/>
              </a:rPr>
              <a:t> high </a:t>
            </a:r>
            <a:r>
              <a:rPr lang="it-IT" sz="2000" dirty="0" err="1" smtClean="0">
                <a:solidFill>
                  <a:schemeClr val="bg1">
                    <a:lumMod val="50000"/>
                    <a:lumOff val="50000"/>
                  </a:schemeClr>
                </a:solidFill>
                <a:effectLst/>
                <a:latin typeface="+mn-lt"/>
                <a:ea typeface="Arial" charset="0"/>
              </a:rPr>
              <a:t>resolution</a:t>
            </a:r>
            <a:r>
              <a:rPr lang="it-IT" sz="2000" dirty="0" smtClean="0">
                <a:solidFill>
                  <a:schemeClr val="bg1">
                    <a:lumMod val="50000"/>
                    <a:lumOff val="50000"/>
                  </a:schemeClr>
                </a:solidFill>
                <a:effectLst/>
                <a:latin typeface="+mn-lt"/>
                <a:ea typeface="Arial" charset="0"/>
              </a:rPr>
              <a:t> </a:t>
            </a:r>
            <a:r>
              <a:rPr lang="it-IT" sz="2000" dirty="0" err="1" smtClean="0">
                <a:solidFill>
                  <a:schemeClr val="bg1">
                    <a:lumMod val="50000"/>
                    <a:lumOff val="50000"/>
                  </a:schemeClr>
                </a:solidFill>
                <a:effectLst/>
                <a:latin typeface="+mn-lt"/>
                <a:ea typeface="Arial" charset="0"/>
              </a:rPr>
              <a:t>seismic</a:t>
            </a:r>
            <a:r>
              <a:rPr lang="it-IT" sz="2000" dirty="0" smtClean="0">
                <a:solidFill>
                  <a:schemeClr val="bg1">
                    <a:lumMod val="50000"/>
                    <a:lumOff val="50000"/>
                  </a:schemeClr>
                </a:solidFill>
                <a:effectLst/>
                <a:latin typeface="+mn-lt"/>
                <a:ea typeface="Arial" charset="0"/>
              </a:rPr>
              <a:t> </a:t>
            </a:r>
            <a:r>
              <a:rPr lang="it-IT" sz="2000" dirty="0" err="1" smtClean="0">
                <a:solidFill>
                  <a:schemeClr val="bg1">
                    <a:lumMod val="50000"/>
                    <a:lumOff val="50000"/>
                  </a:schemeClr>
                </a:solidFill>
                <a:effectLst/>
                <a:latin typeface="+mn-lt"/>
                <a:ea typeface="Arial" charset="0"/>
              </a:rPr>
              <a:t>profiling</a:t>
            </a:r>
            <a:r>
              <a:rPr lang="it-IT" sz="2000" dirty="0" smtClean="0">
                <a:solidFill>
                  <a:schemeClr val="bg1">
                    <a:lumMod val="50000"/>
                    <a:lumOff val="50000"/>
                  </a:schemeClr>
                </a:solidFill>
                <a:effectLst/>
                <a:latin typeface="+mn-lt"/>
                <a:ea typeface="Arial" charset="0"/>
              </a:rPr>
              <a:t> </a:t>
            </a:r>
            <a:endParaRPr lang="en-US" sz="2000" dirty="0">
              <a:solidFill>
                <a:schemeClr val="bg1">
                  <a:lumMod val="50000"/>
                  <a:lumOff val="50000"/>
                </a:schemeClr>
              </a:solidFill>
              <a:effectLst/>
              <a:latin typeface="+mn-lt"/>
              <a:ea typeface="Arial" charset="0"/>
            </a:endParaRPr>
          </a:p>
          <a:p>
            <a:pPr algn="ctr" fontAlgn="auto">
              <a:spcBef>
                <a:spcPts val="0"/>
              </a:spcBef>
              <a:spcAft>
                <a:spcPts val="0"/>
              </a:spcAft>
              <a:defRPr/>
            </a:pPr>
            <a:endParaRPr lang="it-IT" sz="2000" dirty="0">
              <a:solidFill>
                <a:schemeClr val="bg1">
                  <a:lumMod val="50000"/>
                  <a:lumOff val="50000"/>
                </a:schemeClr>
              </a:solidFill>
              <a:effectLst/>
              <a:latin typeface="+mn-lt"/>
              <a:ea typeface="Arial" charset="0"/>
            </a:endParaRPr>
          </a:p>
        </p:txBody>
      </p:sp>
      <p:sp>
        <p:nvSpPr>
          <p:cNvPr id="10" name="CasellaDiTesto 9"/>
          <p:cNvSpPr txBox="1"/>
          <p:nvPr/>
        </p:nvSpPr>
        <p:spPr>
          <a:xfrm>
            <a:off x="7896018" y="6097989"/>
            <a:ext cx="1277914" cy="307777"/>
          </a:xfrm>
          <a:prstGeom prst="rect">
            <a:avLst/>
          </a:prstGeom>
          <a:noFill/>
        </p:spPr>
        <p:txBody>
          <a:bodyPr wrap="none" rtlCol="0">
            <a:spAutoFit/>
          </a:bodyPr>
          <a:lstStyle/>
          <a:p>
            <a:r>
              <a:rPr lang="it-IT" sz="1400" i="1" dirty="0" err="1" smtClean="0">
                <a:solidFill>
                  <a:schemeClr val="tx1"/>
                </a:solidFill>
                <a:effectLst/>
              </a:rPr>
              <a:t>Improta</a:t>
            </a:r>
            <a:r>
              <a:rPr lang="it-IT" sz="1400" i="1" dirty="0" smtClean="0">
                <a:solidFill>
                  <a:schemeClr val="tx1"/>
                </a:solidFill>
                <a:effectLst/>
              </a:rPr>
              <a:t> et al. </a:t>
            </a:r>
            <a:endParaRPr lang="it-IT" sz="1400" i="1" dirty="0">
              <a:solidFill>
                <a:schemeClr val="tx1"/>
              </a:solidFill>
              <a:effectLst/>
            </a:endParaRPr>
          </a:p>
        </p:txBody>
      </p:sp>
      <p:sp>
        <p:nvSpPr>
          <p:cNvPr id="11" name="CasellaDiTesto 10"/>
          <p:cNvSpPr txBox="1"/>
          <p:nvPr/>
        </p:nvSpPr>
        <p:spPr>
          <a:xfrm rot="16200000">
            <a:off x="3633670" y="5826567"/>
            <a:ext cx="1665841" cy="307777"/>
          </a:xfrm>
          <a:prstGeom prst="rect">
            <a:avLst/>
          </a:prstGeom>
          <a:noFill/>
        </p:spPr>
        <p:txBody>
          <a:bodyPr wrap="none" rtlCol="0">
            <a:spAutoFit/>
          </a:bodyPr>
          <a:lstStyle/>
          <a:p>
            <a:r>
              <a:rPr lang="it-IT" sz="1400" i="1" dirty="0" smtClean="0">
                <a:solidFill>
                  <a:schemeClr val="tx1">
                    <a:lumMod val="65000"/>
                  </a:schemeClr>
                </a:solidFill>
                <a:effectLst/>
              </a:rPr>
              <a:t>(Bruno et al. 2010)</a:t>
            </a:r>
            <a:endParaRPr lang="it-IT" sz="1400" i="1" dirty="0">
              <a:solidFill>
                <a:schemeClr val="tx1">
                  <a:lumMod val="65000"/>
                </a:schemeClr>
              </a:solidFill>
              <a:effectLst/>
            </a:endParaRPr>
          </a:p>
        </p:txBody>
      </p:sp>
      <p:sp>
        <p:nvSpPr>
          <p:cNvPr id="12" name="CasellaDiTesto 11"/>
          <p:cNvSpPr txBox="1"/>
          <p:nvPr/>
        </p:nvSpPr>
        <p:spPr>
          <a:xfrm>
            <a:off x="451432" y="123110"/>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Tree>
    <p:extLst>
      <p:ext uri="{BB962C8B-B14F-4D97-AF65-F5344CB8AC3E}">
        <p14:creationId xmlns="" xmlns:p14="http://schemas.microsoft.com/office/powerpoint/2010/main" val="3358501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Imagen 4" descr="alboran.jpg"/>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1528763"/>
            <a:ext cx="9144000" cy="532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2" name="Rectangle 30"/>
          <p:cNvSpPr>
            <a:spLocks noChangeArrowheads="1"/>
          </p:cNvSpPr>
          <p:nvPr/>
        </p:nvSpPr>
        <p:spPr bwMode="auto">
          <a:xfrm rot="-5400000">
            <a:off x="6784205" y="4284687"/>
            <a:ext cx="4305300"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eaLnBrk="0" hangingPunct="0">
              <a:lnSpc>
                <a:spcPct val="80000"/>
              </a:lnSpc>
              <a:spcBef>
                <a:spcPts val="200"/>
              </a:spcBef>
              <a:buClr>
                <a:srgbClr val="FFFFFF"/>
              </a:buClr>
              <a:buSzPct val="70000"/>
            </a:pPr>
            <a:r>
              <a:rPr kumimoji="1" lang="en-GB" sz="1500" b="1" dirty="0">
                <a:solidFill>
                  <a:srgbClr val="FFFFFF"/>
                </a:solidFill>
                <a:effectLst/>
                <a:latin typeface="Arial Narrow" pitchFamily="34" charset="0"/>
              </a:rPr>
              <a:t>(</a:t>
            </a:r>
            <a:r>
              <a:rPr kumimoji="1" lang="en-GB" sz="1500" b="1" dirty="0" err="1">
                <a:solidFill>
                  <a:srgbClr val="FFFFFF"/>
                </a:solidFill>
                <a:effectLst/>
                <a:latin typeface="Arial Narrow" pitchFamily="34" charset="0"/>
              </a:rPr>
              <a:t>Gràcia</a:t>
            </a:r>
            <a:r>
              <a:rPr kumimoji="1" lang="en-GB" sz="1500" b="1" dirty="0">
                <a:solidFill>
                  <a:srgbClr val="FFFFFF"/>
                </a:solidFill>
                <a:effectLst/>
                <a:latin typeface="Arial Narrow" pitchFamily="34" charset="0"/>
              </a:rPr>
              <a:t> et al., 2006; </a:t>
            </a:r>
            <a:r>
              <a:rPr kumimoji="1" lang="en-GB" sz="1500" b="1" dirty="0">
                <a:solidFill>
                  <a:srgbClr val="FFFFFF"/>
                </a:solidFill>
                <a:effectLst/>
                <a:latin typeface="+mn-lt"/>
              </a:rPr>
              <a:t>Muñoz</a:t>
            </a:r>
            <a:r>
              <a:rPr kumimoji="1" lang="en-GB" sz="1500" b="1" dirty="0">
                <a:solidFill>
                  <a:srgbClr val="FFFFFF"/>
                </a:solidFill>
                <a:effectLst/>
                <a:latin typeface="Arial Narrow" pitchFamily="34" charset="0"/>
              </a:rPr>
              <a:t> et al., 2007; </a:t>
            </a:r>
            <a:r>
              <a:rPr kumimoji="1" lang="en-GB" sz="1500" b="1" dirty="0" err="1">
                <a:solidFill>
                  <a:srgbClr val="FFFFFF"/>
                </a:solidFill>
                <a:effectLst/>
                <a:latin typeface="Arial Narrow" pitchFamily="34" charset="0"/>
              </a:rPr>
              <a:t>MediMap</a:t>
            </a:r>
            <a:r>
              <a:rPr kumimoji="1" lang="en-GB" sz="1500" b="1" dirty="0">
                <a:solidFill>
                  <a:schemeClr val="tx1"/>
                </a:solidFill>
                <a:effectLst/>
                <a:latin typeface="Arial Narrow" pitchFamily="34" charset="0"/>
              </a:rPr>
              <a:t>, 2008)</a:t>
            </a:r>
            <a:endParaRPr kumimoji="1" lang="es-ES" sz="1500" b="1" dirty="0">
              <a:solidFill>
                <a:schemeClr val="tx1"/>
              </a:solidFill>
              <a:effectLst/>
              <a:latin typeface="Arial Narrow" pitchFamily="34" charset="0"/>
            </a:endParaRPr>
          </a:p>
          <a:p>
            <a:pPr marL="342900" indent="-342900" eaLnBrk="0" hangingPunct="0">
              <a:lnSpc>
                <a:spcPct val="80000"/>
              </a:lnSpc>
              <a:spcBef>
                <a:spcPts val="200"/>
              </a:spcBef>
              <a:buClr>
                <a:srgbClr val="FFFFFF"/>
              </a:buClr>
              <a:buSzPct val="70000"/>
            </a:pPr>
            <a:endParaRPr kumimoji="1" lang="es-ES" sz="1500" b="1" dirty="0">
              <a:solidFill>
                <a:schemeClr val="bg1"/>
              </a:solidFill>
              <a:effectLst/>
              <a:latin typeface="Arial Narrow" pitchFamily="34" charset="0"/>
            </a:endParaRPr>
          </a:p>
        </p:txBody>
      </p:sp>
      <p:pic>
        <p:nvPicPr>
          <p:cNvPr id="24583" name="Picture 7" descr="Fig_map SE"/>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8575" y="1524000"/>
            <a:ext cx="2314575"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4" name="CuadroTexto 8"/>
          <p:cNvSpPr txBox="1">
            <a:spLocks noChangeArrowheads="1"/>
          </p:cNvSpPr>
          <p:nvPr/>
        </p:nvSpPr>
        <p:spPr bwMode="auto">
          <a:xfrm rot="-1647822">
            <a:off x="2865438" y="6216650"/>
            <a:ext cx="1701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600">
                <a:solidFill>
                  <a:schemeClr val="bg1"/>
                </a:solidFill>
                <a:latin typeface="Helvetica" charset="0"/>
                <a:cs typeface="Helvetica" charset="0"/>
              </a:rPr>
              <a:t>Alboran Ridge F.</a:t>
            </a:r>
          </a:p>
          <a:p>
            <a:pPr eaLnBrk="1" hangingPunct="1"/>
            <a:endParaRPr lang="es-ES_tradnl" sz="1600"/>
          </a:p>
        </p:txBody>
      </p:sp>
      <p:sp>
        <p:nvSpPr>
          <p:cNvPr id="24585" name="CuadroTexto 9"/>
          <p:cNvSpPr txBox="1">
            <a:spLocks noChangeArrowheads="1"/>
          </p:cNvSpPr>
          <p:nvPr/>
        </p:nvSpPr>
        <p:spPr bwMode="auto">
          <a:xfrm rot="755133">
            <a:off x="4791075" y="5641975"/>
            <a:ext cx="10175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600">
                <a:solidFill>
                  <a:schemeClr val="bg1"/>
                </a:solidFill>
                <a:latin typeface="Helvetica" charset="0"/>
                <a:cs typeface="Helvetica" charset="0"/>
              </a:rPr>
              <a:t>Yussuf F.</a:t>
            </a:r>
          </a:p>
          <a:p>
            <a:pPr eaLnBrk="1" hangingPunct="1"/>
            <a:endParaRPr lang="es-ES_tradnl" sz="1600"/>
          </a:p>
        </p:txBody>
      </p:sp>
      <p:sp>
        <p:nvSpPr>
          <p:cNvPr id="24586" name="CuadroTexto 10"/>
          <p:cNvSpPr txBox="1">
            <a:spLocks noChangeArrowheads="1"/>
          </p:cNvSpPr>
          <p:nvPr/>
        </p:nvSpPr>
        <p:spPr bwMode="auto">
          <a:xfrm>
            <a:off x="3213100" y="1917700"/>
            <a:ext cx="24923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800">
                <a:latin typeface="Helvetica" charset="0"/>
                <a:cs typeface="Helvetica" charset="0"/>
              </a:rPr>
              <a:t>IBERIAN PENINSULA</a:t>
            </a:r>
          </a:p>
          <a:p>
            <a:pPr eaLnBrk="1" hangingPunct="1"/>
            <a:endParaRPr lang="es-ES_tradnl"/>
          </a:p>
        </p:txBody>
      </p:sp>
      <p:sp>
        <p:nvSpPr>
          <p:cNvPr id="24587" name="CuadroTexto 11"/>
          <p:cNvSpPr txBox="1">
            <a:spLocks noChangeArrowheads="1"/>
          </p:cNvSpPr>
          <p:nvPr/>
        </p:nvSpPr>
        <p:spPr bwMode="auto">
          <a:xfrm>
            <a:off x="241300" y="6096000"/>
            <a:ext cx="7016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800">
                <a:solidFill>
                  <a:schemeClr val="bg1"/>
                </a:solidFill>
                <a:latin typeface="Helvetica" charset="0"/>
                <a:cs typeface="Helvetica" charset="0"/>
              </a:rPr>
              <a:t>WAB</a:t>
            </a:r>
          </a:p>
          <a:p>
            <a:pPr eaLnBrk="1" hangingPunct="1"/>
            <a:endParaRPr lang="es-ES_tradnl" i="1"/>
          </a:p>
        </p:txBody>
      </p:sp>
      <p:sp>
        <p:nvSpPr>
          <p:cNvPr id="24588" name="CuadroTexto 14"/>
          <p:cNvSpPr txBox="1">
            <a:spLocks noChangeArrowheads="1"/>
          </p:cNvSpPr>
          <p:nvPr/>
        </p:nvSpPr>
        <p:spPr bwMode="auto">
          <a:xfrm>
            <a:off x="2527300" y="3924300"/>
            <a:ext cx="10175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600">
                <a:solidFill>
                  <a:schemeClr val="bg1"/>
                </a:solidFill>
                <a:latin typeface="Helvetica" charset="0"/>
                <a:cs typeface="Helvetica" charset="0"/>
              </a:rPr>
              <a:t>Adra F.Z.</a:t>
            </a:r>
          </a:p>
          <a:p>
            <a:pPr eaLnBrk="1" hangingPunct="1"/>
            <a:endParaRPr lang="es-ES_tradnl" sz="1600"/>
          </a:p>
        </p:txBody>
      </p:sp>
      <p:sp>
        <p:nvSpPr>
          <p:cNvPr id="24589" name="CuadroTexto 17"/>
          <p:cNvSpPr txBox="1">
            <a:spLocks noChangeArrowheads="1"/>
          </p:cNvSpPr>
          <p:nvPr/>
        </p:nvSpPr>
        <p:spPr bwMode="auto">
          <a:xfrm rot="-649666">
            <a:off x="6057900" y="5156200"/>
            <a:ext cx="17557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600">
                <a:solidFill>
                  <a:schemeClr val="bg1"/>
                </a:solidFill>
                <a:latin typeface="Helvetica" charset="0"/>
                <a:cs typeface="Helvetica" charset="0"/>
              </a:rPr>
              <a:t>Al-Mansour F.</a:t>
            </a:r>
          </a:p>
          <a:p>
            <a:pPr eaLnBrk="1" hangingPunct="1"/>
            <a:endParaRPr lang="es-ES_tradnl" sz="1600" i="1"/>
          </a:p>
        </p:txBody>
      </p:sp>
      <p:sp>
        <p:nvSpPr>
          <p:cNvPr id="24590" name="CuadroTexto 18"/>
          <p:cNvSpPr txBox="1">
            <a:spLocks noChangeArrowheads="1"/>
          </p:cNvSpPr>
          <p:nvPr/>
        </p:nvSpPr>
        <p:spPr bwMode="auto">
          <a:xfrm rot="-3759556">
            <a:off x="1039813" y="6037262"/>
            <a:ext cx="14605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600">
                <a:solidFill>
                  <a:schemeClr val="bg1"/>
                </a:solidFill>
                <a:latin typeface="Helvetica" charset="0"/>
                <a:cs typeface="Helvetica" charset="0"/>
              </a:rPr>
              <a:t>Al-Hoceima F.</a:t>
            </a:r>
          </a:p>
          <a:p>
            <a:pPr eaLnBrk="1" hangingPunct="1"/>
            <a:endParaRPr lang="es-ES_tradnl" sz="1600"/>
          </a:p>
        </p:txBody>
      </p:sp>
      <p:sp>
        <p:nvSpPr>
          <p:cNvPr id="24591" name="CuadroTexto 19"/>
          <p:cNvSpPr txBox="1">
            <a:spLocks noChangeArrowheads="1"/>
          </p:cNvSpPr>
          <p:nvPr/>
        </p:nvSpPr>
        <p:spPr bwMode="auto">
          <a:xfrm rot="-2286993">
            <a:off x="3643313" y="4359275"/>
            <a:ext cx="14732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600">
                <a:solidFill>
                  <a:schemeClr val="bg1"/>
                </a:solidFill>
                <a:latin typeface="Helvetica" charset="0"/>
                <a:cs typeface="Helvetica" charset="0"/>
              </a:rPr>
              <a:t>Carboneras F.</a:t>
            </a:r>
          </a:p>
          <a:p>
            <a:pPr eaLnBrk="1" hangingPunct="1"/>
            <a:endParaRPr lang="es-ES_tradnl" sz="1600"/>
          </a:p>
        </p:txBody>
      </p:sp>
      <p:sp>
        <p:nvSpPr>
          <p:cNvPr id="24592" name="CuadroTexto 20"/>
          <p:cNvSpPr txBox="1">
            <a:spLocks noChangeArrowheads="1"/>
          </p:cNvSpPr>
          <p:nvPr/>
        </p:nvSpPr>
        <p:spPr bwMode="auto">
          <a:xfrm>
            <a:off x="4445000" y="5105400"/>
            <a:ext cx="6461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800">
                <a:solidFill>
                  <a:schemeClr val="bg1"/>
                </a:solidFill>
                <a:latin typeface="Helvetica" charset="0"/>
                <a:cs typeface="Helvetica" charset="0"/>
              </a:rPr>
              <a:t>EAB</a:t>
            </a:r>
          </a:p>
          <a:p>
            <a:pPr eaLnBrk="1" hangingPunct="1"/>
            <a:endParaRPr lang="es-ES_tradnl" i="1"/>
          </a:p>
        </p:txBody>
      </p:sp>
      <p:sp>
        <p:nvSpPr>
          <p:cNvPr id="20" name="Line 215"/>
          <p:cNvSpPr>
            <a:spLocks noChangeShapeType="1"/>
          </p:cNvSpPr>
          <p:nvPr/>
        </p:nvSpPr>
        <p:spPr bwMode="auto">
          <a:xfrm flipH="1" flipV="1">
            <a:off x="4794250" y="3282950"/>
            <a:ext cx="569913" cy="77311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21" name="Text Box 216"/>
          <p:cNvSpPr txBox="1">
            <a:spLocks noChangeArrowheads="1"/>
          </p:cNvSpPr>
          <p:nvPr/>
        </p:nvSpPr>
        <p:spPr bwMode="auto">
          <a:xfrm>
            <a:off x="4881563" y="3222625"/>
            <a:ext cx="8556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spcBef>
                <a:spcPct val="50000"/>
              </a:spcBef>
            </a:pPr>
            <a:r>
              <a:rPr lang="es-ES" sz="1400">
                <a:solidFill>
                  <a:srgbClr val="FFFFFF"/>
                </a:solidFill>
                <a:latin typeface="Arial Narrow" pitchFamily="34" charset="0"/>
              </a:rPr>
              <a:t>IM-16</a:t>
            </a:r>
          </a:p>
        </p:txBody>
      </p:sp>
      <p:sp>
        <p:nvSpPr>
          <p:cNvPr id="24595" name="Rectángulo 7"/>
          <p:cNvSpPr>
            <a:spLocks noChangeArrowheads="1"/>
          </p:cNvSpPr>
          <p:nvPr/>
        </p:nvSpPr>
        <p:spPr bwMode="auto">
          <a:xfrm rot="-2323618">
            <a:off x="2709863" y="3194050"/>
            <a:ext cx="5029200" cy="838200"/>
          </a:xfrm>
          <a:prstGeom prst="rect">
            <a:avLst/>
          </a:prstGeom>
          <a:noFill/>
          <a:ln w="38100" cap="rnd">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s-ES_tradnl"/>
          </a:p>
        </p:txBody>
      </p:sp>
      <p:sp>
        <p:nvSpPr>
          <p:cNvPr id="23" name="CasellaDiTesto 22"/>
          <p:cNvSpPr txBox="1"/>
          <p:nvPr/>
        </p:nvSpPr>
        <p:spPr>
          <a:xfrm>
            <a:off x="3917573" y="245839"/>
            <a:ext cx="1440907" cy="523220"/>
          </a:xfrm>
          <a:prstGeom prst="rect">
            <a:avLst/>
          </a:prstGeom>
          <a:noFill/>
        </p:spPr>
        <p:txBody>
          <a:bodyPr wrap="none" rtlCol="0">
            <a:spAutoFit/>
          </a:bodyPr>
          <a:lstStyle/>
          <a:p>
            <a:r>
              <a:rPr lang="en-US" sz="2800" i="1" dirty="0" smtClean="0">
                <a:solidFill>
                  <a:schemeClr val="tx1">
                    <a:lumMod val="95000"/>
                  </a:schemeClr>
                </a:solidFill>
                <a:latin typeface="+mn-lt"/>
              </a:rPr>
              <a:t>Offshore</a:t>
            </a:r>
            <a:endParaRPr lang="it-IT" sz="2800" dirty="0">
              <a:solidFill>
                <a:schemeClr val="tx1">
                  <a:lumMod val="95000"/>
                </a:schemeClr>
              </a:solidFill>
              <a:latin typeface="+mn-lt"/>
            </a:endParaRPr>
          </a:p>
        </p:txBody>
      </p:sp>
      <p:sp>
        <p:nvSpPr>
          <p:cNvPr id="24" name="Text Box 7"/>
          <p:cNvSpPr txBox="1">
            <a:spLocks noChangeArrowheads="1"/>
          </p:cNvSpPr>
          <p:nvPr/>
        </p:nvSpPr>
        <p:spPr bwMode="auto">
          <a:xfrm>
            <a:off x="5825206" y="1124744"/>
            <a:ext cx="33187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r>
              <a:rPr lang="en-GB" sz="2000" i="1" dirty="0" err="1" smtClean="0">
                <a:latin typeface="+mn-lt"/>
              </a:rPr>
              <a:t>Carboneras</a:t>
            </a:r>
            <a:r>
              <a:rPr lang="en-GB" sz="2000" i="1" dirty="0" smtClean="0">
                <a:latin typeface="+mn-lt"/>
              </a:rPr>
              <a:t> </a:t>
            </a:r>
            <a:r>
              <a:rPr lang="en-GB" sz="2000" i="1" dirty="0">
                <a:latin typeface="+mn-lt"/>
              </a:rPr>
              <a:t>Fault, </a:t>
            </a:r>
            <a:r>
              <a:rPr lang="en-GB" sz="2000" i="1" dirty="0" err="1">
                <a:latin typeface="+mn-lt"/>
              </a:rPr>
              <a:t>Alboran</a:t>
            </a:r>
            <a:r>
              <a:rPr lang="en-GB" sz="2000" i="1" dirty="0">
                <a:latin typeface="+mn-lt"/>
              </a:rPr>
              <a:t> Sea</a:t>
            </a:r>
            <a:endParaRPr lang="en-US" sz="2000" i="1" dirty="0">
              <a:latin typeface="+mn-lt"/>
            </a:endParaRPr>
          </a:p>
        </p:txBody>
      </p:sp>
      <p:sp>
        <p:nvSpPr>
          <p:cNvPr id="25" name="CasellaDiTesto 24"/>
          <p:cNvSpPr txBox="1"/>
          <p:nvPr/>
        </p:nvSpPr>
        <p:spPr>
          <a:xfrm>
            <a:off x="451432" y="123110"/>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Tree>
    <p:extLst>
      <p:ext uri="{BB962C8B-B14F-4D97-AF65-F5344CB8AC3E}">
        <p14:creationId xmlns="" xmlns:p14="http://schemas.microsoft.com/office/powerpoint/2010/main" val="2040161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92163" y="1006475"/>
            <a:ext cx="91090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es-ES" b="1" i="1"/>
          </a:p>
        </p:txBody>
      </p:sp>
      <p:sp>
        <p:nvSpPr>
          <p:cNvPr id="24580" name="Text Box 7"/>
          <p:cNvSpPr txBox="1">
            <a:spLocks noChangeArrowheads="1"/>
          </p:cNvSpPr>
          <p:nvPr/>
        </p:nvSpPr>
        <p:spPr bwMode="auto">
          <a:xfrm>
            <a:off x="5825206" y="1374901"/>
            <a:ext cx="33187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r>
              <a:rPr lang="en-GB" sz="2000" i="1" dirty="0" err="1" smtClean="0">
                <a:latin typeface="+mn-lt"/>
              </a:rPr>
              <a:t>Carboneras</a:t>
            </a:r>
            <a:r>
              <a:rPr lang="en-GB" sz="2000" i="1" dirty="0" smtClean="0">
                <a:latin typeface="+mn-lt"/>
              </a:rPr>
              <a:t> </a:t>
            </a:r>
            <a:r>
              <a:rPr lang="en-GB" sz="2000" i="1" dirty="0">
                <a:latin typeface="+mn-lt"/>
              </a:rPr>
              <a:t>Fault, </a:t>
            </a:r>
            <a:r>
              <a:rPr lang="en-GB" sz="2000" i="1" dirty="0" err="1">
                <a:latin typeface="+mn-lt"/>
              </a:rPr>
              <a:t>Alboran</a:t>
            </a:r>
            <a:r>
              <a:rPr lang="en-GB" sz="2000" i="1" dirty="0">
                <a:latin typeface="+mn-lt"/>
              </a:rPr>
              <a:t> Sea</a:t>
            </a:r>
            <a:endParaRPr lang="en-US" sz="2000" i="1" dirty="0">
              <a:latin typeface="+mn-lt"/>
            </a:endParaRPr>
          </a:p>
        </p:txBody>
      </p:sp>
      <p:sp>
        <p:nvSpPr>
          <p:cNvPr id="23" name="CasellaDiTesto 22"/>
          <p:cNvSpPr txBox="1"/>
          <p:nvPr/>
        </p:nvSpPr>
        <p:spPr>
          <a:xfrm>
            <a:off x="3917573" y="245839"/>
            <a:ext cx="1440907" cy="523220"/>
          </a:xfrm>
          <a:prstGeom prst="rect">
            <a:avLst/>
          </a:prstGeom>
          <a:noFill/>
        </p:spPr>
        <p:txBody>
          <a:bodyPr wrap="none" rtlCol="0">
            <a:spAutoFit/>
          </a:bodyPr>
          <a:lstStyle/>
          <a:p>
            <a:r>
              <a:rPr lang="en-US" sz="2800" i="1" dirty="0" smtClean="0">
                <a:solidFill>
                  <a:schemeClr val="tx1">
                    <a:lumMod val="95000"/>
                  </a:schemeClr>
                </a:solidFill>
                <a:latin typeface="+mn-lt"/>
              </a:rPr>
              <a:t>Offshore</a:t>
            </a:r>
            <a:endParaRPr lang="it-IT" sz="2800" dirty="0">
              <a:solidFill>
                <a:schemeClr val="tx1">
                  <a:lumMod val="95000"/>
                </a:schemeClr>
              </a:solidFill>
              <a:latin typeface="+mn-lt"/>
            </a:endParaRPr>
          </a:p>
        </p:txBody>
      </p:sp>
      <p:pic>
        <p:nvPicPr>
          <p:cNvPr id="24" name="Picture 188" descr="IM-16_MCS_calculos"/>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0" y="1754188"/>
            <a:ext cx="9144000"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30"/>
          <p:cNvSpPr>
            <a:spLocks noChangeArrowheads="1"/>
          </p:cNvSpPr>
          <p:nvPr/>
        </p:nvSpPr>
        <p:spPr bwMode="auto">
          <a:xfrm rot="-5400000">
            <a:off x="-739673" y="2715032"/>
            <a:ext cx="191590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342900" indent="-342900" eaLnBrk="0" hangingPunct="0">
              <a:lnSpc>
                <a:spcPct val="80000"/>
              </a:lnSpc>
              <a:spcBef>
                <a:spcPts val="200"/>
              </a:spcBef>
              <a:buClr>
                <a:srgbClr val="FFFFFF"/>
              </a:buClr>
              <a:buSzPct val="70000"/>
              <a:buFont typeface="Arial Narrow" pitchFamily="34" charset="0"/>
              <a:buNone/>
            </a:pPr>
            <a:r>
              <a:rPr kumimoji="1" lang="en-GB" sz="1500" b="1" dirty="0">
                <a:solidFill>
                  <a:schemeClr val="bg1"/>
                </a:solidFill>
                <a:latin typeface="Arial Narrow" pitchFamily="34" charset="0"/>
              </a:rPr>
              <a:t>(Moreno et al</a:t>
            </a:r>
            <a:r>
              <a:rPr kumimoji="1" lang="en-GB" sz="1500" b="1" dirty="0" smtClean="0">
                <a:solidFill>
                  <a:schemeClr val="bg1"/>
                </a:solidFill>
                <a:latin typeface="Arial Narrow" pitchFamily="34" charset="0"/>
              </a:rPr>
              <a:t>., </a:t>
            </a:r>
            <a:r>
              <a:rPr kumimoji="1" lang="en-GB" sz="1500" b="1" dirty="0">
                <a:solidFill>
                  <a:schemeClr val="bg1"/>
                </a:solidFill>
                <a:latin typeface="Arial Narrow" pitchFamily="34" charset="0"/>
              </a:rPr>
              <a:t>in prep.)</a:t>
            </a:r>
            <a:endParaRPr kumimoji="1" lang="es-ES" sz="1500" b="1" dirty="0">
              <a:solidFill>
                <a:schemeClr val="bg1"/>
              </a:solidFill>
              <a:latin typeface="Arial Narrow" pitchFamily="34" charset="0"/>
            </a:endParaRPr>
          </a:p>
        </p:txBody>
      </p:sp>
      <p:sp>
        <p:nvSpPr>
          <p:cNvPr id="26" name="CuadroTexto 14"/>
          <p:cNvSpPr txBox="1">
            <a:spLocks noChangeArrowheads="1"/>
          </p:cNvSpPr>
          <p:nvPr/>
        </p:nvSpPr>
        <p:spPr bwMode="auto">
          <a:xfrm>
            <a:off x="665163" y="1873250"/>
            <a:ext cx="8604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600">
                <a:solidFill>
                  <a:schemeClr val="bg1"/>
                </a:solidFill>
                <a:latin typeface="Helvetica" charset="0"/>
                <a:cs typeface="Helvetica" charset="0"/>
              </a:rPr>
              <a:t>NW-SE</a:t>
            </a:r>
          </a:p>
          <a:p>
            <a:pPr eaLnBrk="1" hangingPunct="1"/>
            <a:endParaRPr lang="es-ES_tradnl" sz="1600"/>
          </a:p>
        </p:txBody>
      </p:sp>
      <p:sp>
        <p:nvSpPr>
          <p:cNvPr id="27" name="CuadroTexto 14"/>
          <p:cNvSpPr txBox="1">
            <a:spLocks noChangeArrowheads="1"/>
          </p:cNvSpPr>
          <p:nvPr/>
        </p:nvSpPr>
        <p:spPr bwMode="auto">
          <a:xfrm>
            <a:off x="8424863" y="5630863"/>
            <a:ext cx="83026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_tradnl" sz="1200">
                <a:solidFill>
                  <a:schemeClr val="bg1"/>
                </a:solidFill>
                <a:latin typeface="Helvetica" charset="0"/>
                <a:cs typeface="Helvetica" charset="0"/>
              </a:rPr>
              <a:t>TWTT (s)</a:t>
            </a:r>
          </a:p>
          <a:p>
            <a:pPr eaLnBrk="1" hangingPunct="1"/>
            <a:endParaRPr lang="es-ES_tradnl" sz="1600"/>
          </a:p>
        </p:txBody>
      </p:sp>
      <p:sp>
        <p:nvSpPr>
          <p:cNvPr id="28" name="Rectangle 9"/>
          <p:cNvSpPr>
            <a:spLocks noChangeArrowheads="1"/>
          </p:cNvSpPr>
          <p:nvPr/>
        </p:nvSpPr>
        <p:spPr bwMode="auto">
          <a:xfrm>
            <a:off x="3276600" y="6337300"/>
            <a:ext cx="330200" cy="177800"/>
          </a:xfrm>
          <a:prstGeom prst="rect">
            <a:avLst/>
          </a:prstGeom>
          <a:solidFill>
            <a:schemeClr val="tx1"/>
          </a:solidFill>
          <a:ln w="9525">
            <a:solidFill>
              <a:schemeClr val="tx1"/>
            </a:solidFill>
            <a:miter lim="800000"/>
            <a:headEnd/>
            <a:tailEnd/>
          </a:ln>
        </p:spPr>
        <p:txBody>
          <a:bodyPr wrap="none" anchor="ctr"/>
          <a:lstStyle/>
          <a:p>
            <a:endParaRPr lang="es-ES_tradnl"/>
          </a:p>
        </p:txBody>
      </p:sp>
      <p:sp>
        <p:nvSpPr>
          <p:cNvPr id="29" name="Rectangle 11"/>
          <p:cNvSpPr>
            <a:spLocks noChangeArrowheads="1"/>
          </p:cNvSpPr>
          <p:nvPr/>
        </p:nvSpPr>
        <p:spPr bwMode="auto">
          <a:xfrm>
            <a:off x="3162300" y="2787650"/>
            <a:ext cx="1181100" cy="42545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_tradnl"/>
          </a:p>
        </p:txBody>
      </p:sp>
      <p:sp>
        <p:nvSpPr>
          <p:cNvPr id="30" name="Text Box 10"/>
          <p:cNvSpPr txBox="1">
            <a:spLocks noChangeArrowheads="1"/>
          </p:cNvSpPr>
          <p:nvPr/>
        </p:nvSpPr>
        <p:spPr bwMode="auto">
          <a:xfrm>
            <a:off x="3303588" y="6267450"/>
            <a:ext cx="3714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MS PGothic" pitchFamily="34" charset="-128"/>
              </a:defRPr>
            </a:lvl1pPr>
            <a:lvl2pPr marL="742950" indent="-285750" eaLnBrk="0" hangingPunct="0">
              <a:defRPr sz="2400">
                <a:solidFill>
                  <a:schemeClr val="tx1"/>
                </a:solidFill>
                <a:latin typeface="Times" pitchFamily="18" charset="0"/>
                <a:ea typeface="MS PGothic" pitchFamily="34" charset="-128"/>
              </a:defRPr>
            </a:lvl2pPr>
            <a:lvl3pPr marL="1143000" indent="-228600" eaLnBrk="0" hangingPunct="0">
              <a:defRPr sz="2400">
                <a:solidFill>
                  <a:schemeClr val="tx1"/>
                </a:solidFill>
                <a:latin typeface="Times" pitchFamily="18" charset="0"/>
                <a:ea typeface="MS PGothic" pitchFamily="34" charset="-128"/>
              </a:defRPr>
            </a:lvl3pPr>
            <a:lvl4pPr marL="1600200" indent="-228600" eaLnBrk="0" hangingPunct="0">
              <a:defRPr sz="2400">
                <a:solidFill>
                  <a:schemeClr val="tx1"/>
                </a:solidFill>
                <a:latin typeface="Times" pitchFamily="18" charset="0"/>
                <a:ea typeface="MS PGothic" pitchFamily="34" charset="-128"/>
              </a:defRPr>
            </a:lvl4pPr>
            <a:lvl5pPr marL="2057400" indent="-228600" eaLnBrk="0" hangingPunct="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r>
              <a:rPr lang="es-ES" sz="1600">
                <a:solidFill>
                  <a:schemeClr val="bg1"/>
                </a:solidFill>
                <a:latin typeface="Arial Narrow" pitchFamily="34" charset="0"/>
              </a:rPr>
              <a:t>81</a:t>
            </a:r>
          </a:p>
        </p:txBody>
      </p:sp>
      <p:sp>
        <p:nvSpPr>
          <p:cNvPr id="12" name="CasellaDiTesto 11"/>
          <p:cNvSpPr txBox="1"/>
          <p:nvPr/>
        </p:nvSpPr>
        <p:spPr>
          <a:xfrm>
            <a:off x="451432" y="123110"/>
            <a:ext cx="2634054" cy="461665"/>
          </a:xfrm>
          <a:prstGeom prst="rect">
            <a:avLst/>
          </a:prstGeom>
          <a:noFill/>
        </p:spPr>
        <p:txBody>
          <a:bodyPr wrap="none" rtlCol="0">
            <a:spAutoFit/>
          </a:bodyPr>
          <a:lstStyle/>
          <a:p>
            <a:r>
              <a:rPr lang="en-US" i="1" dirty="0" smtClean="0">
                <a:solidFill>
                  <a:srgbClr val="FFCC66"/>
                </a:solidFill>
              </a:rPr>
              <a:t>Where? How big?</a:t>
            </a:r>
            <a:endParaRPr lang="it-IT" dirty="0"/>
          </a:p>
        </p:txBody>
      </p:sp>
    </p:spTree>
    <p:extLst>
      <p:ext uri="{BB962C8B-B14F-4D97-AF65-F5344CB8AC3E}">
        <p14:creationId xmlns="" xmlns:p14="http://schemas.microsoft.com/office/powerpoint/2010/main" val="3527200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3"/>
          <p:cNvSpPr txBox="1">
            <a:spLocks noChangeArrowheads="1"/>
          </p:cNvSpPr>
          <p:nvPr/>
        </p:nvSpPr>
        <p:spPr bwMode="auto">
          <a:xfrm>
            <a:off x="1115616" y="692150"/>
            <a:ext cx="6858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algn="ctr"/>
            <a:r>
              <a:rPr lang="it-IT" i="1" dirty="0" err="1" smtClean="0">
                <a:solidFill>
                  <a:schemeClr val="tx1">
                    <a:lumMod val="85000"/>
                  </a:schemeClr>
                </a:solidFill>
                <a:effectLst/>
                <a:latin typeface="+mn-lt"/>
              </a:rPr>
              <a:t>Trenching</a:t>
            </a:r>
            <a:endParaRPr lang="it-IT" i="1" dirty="0">
              <a:solidFill>
                <a:schemeClr val="tx1">
                  <a:lumMod val="85000"/>
                </a:schemeClr>
              </a:solidFill>
              <a:effectLst/>
              <a:latin typeface="+mn-lt"/>
            </a:endParaRPr>
          </a:p>
        </p:txBody>
      </p:sp>
      <p:grpSp>
        <p:nvGrpSpPr>
          <p:cNvPr id="70672" name="Group 16"/>
          <p:cNvGrpSpPr>
            <a:grpSpLocks/>
          </p:cNvGrpSpPr>
          <p:nvPr/>
        </p:nvGrpSpPr>
        <p:grpSpPr bwMode="auto">
          <a:xfrm>
            <a:off x="1219200" y="1844675"/>
            <a:ext cx="6705600" cy="4502150"/>
            <a:chOff x="748" y="1434"/>
            <a:chExt cx="4224" cy="2836"/>
          </a:xfrm>
        </p:grpSpPr>
        <p:pic>
          <p:nvPicPr>
            <p:cNvPr id="54279" name="Picture 10"/>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748" y="1434"/>
              <a:ext cx="4224" cy="2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4280" name="Group 11"/>
            <p:cNvGrpSpPr>
              <a:grpSpLocks/>
            </p:cNvGrpSpPr>
            <p:nvPr/>
          </p:nvGrpSpPr>
          <p:grpSpPr bwMode="auto">
            <a:xfrm>
              <a:off x="1156" y="2976"/>
              <a:ext cx="3679" cy="227"/>
              <a:chOff x="1170" y="3022"/>
              <a:chExt cx="3679" cy="227"/>
            </a:xfrm>
          </p:grpSpPr>
          <p:sp>
            <p:nvSpPr>
              <p:cNvPr id="70668" name="Freeform 12"/>
              <p:cNvSpPr>
                <a:spLocks/>
              </p:cNvSpPr>
              <p:nvPr/>
            </p:nvSpPr>
            <p:spPr bwMode="auto">
              <a:xfrm>
                <a:off x="1170" y="3080"/>
                <a:ext cx="3679" cy="100"/>
              </a:xfrm>
              <a:custGeom>
                <a:avLst/>
                <a:gdLst>
                  <a:gd name="T0" fmla="*/ 0 w 3679"/>
                  <a:gd name="T1" fmla="*/ 0 h 100"/>
                  <a:gd name="T2" fmla="*/ 264 w 3679"/>
                  <a:gd name="T3" fmla="*/ 17 h 100"/>
                  <a:gd name="T4" fmla="*/ 511 w 3679"/>
                  <a:gd name="T5" fmla="*/ 41 h 100"/>
                  <a:gd name="T6" fmla="*/ 1534 w 3679"/>
                  <a:gd name="T7" fmla="*/ 35 h 100"/>
                  <a:gd name="T8" fmla="*/ 1910 w 3679"/>
                  <a:gd name="T9" fmla="*/ 53 h 100"/>
                  <a:gd name="T10" fmla="*/ 2456 w 3679"/>
                  <a:gd name="T11" fmla="*/ 41 h 100"/>
                  <a:gd name="T12" fmla="*/ 2974 w 3679"/>
                  <a:gd name="T13" fmla="*/ 53 h 100"/>
                  <a:gd name="T14" fmla="*/ 3168 w 3679"/>
                  <a:gd name="T15" fmla="*/ 88 h 100"/>
                  <a:gd name="T16" fmla="*/ 3679 w 367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9" h="100">
                    <a:moveTo>
                      <a:pt x="0" y="0"/>
                    </a:moveTo>
                    <a:cubicBezTo>
                      <a:pt x="88" y="7"/>
                      <a:pt x="176" y="6"/>
                      <a:pt x="264" y="17"/>
                    </a:cubicBezTo>
                    <a:cubicBezTo>
                      <a:pt x="338" y="46"/>
                      <a:pt x="437" y="38"/>
                      <a:pt x="511" y="41"/>
                    </a:cubicBezTo>
                    <a:cubicBezTo>
                      <a:pt x="852" y="37"/>
                      <a:pt x="1193" y="23"/>
                      <a:pt x="1534" y="35"/>
                    </a:cubicBezTo>
                    <a:cubicBezTo>
                      <a:pt x="1668" y="55"/>
                      <a:pt x="1742" y="50"/>
                      <a:pt x="1910" y="53"/>
                    </a:cubicBezTo>
                    <a:cubicBezTo>
                      <a:pt x="2092" y="50"/>
                      <a:pt x="2274" y="39"/>
                      <a:pt x="2456" y="41"/>
                    </a:cubicBezTo>
                    <a:cubicBezTo>
                      <a:pt x="2629" y="42"/>
                      <a:pt x="2974" y="53"/>
                      <a:pt x="2974" y="53"/>
                    </a:cubicBezTo>
                    <a:cubicBezTo>
                      <a:pt x="3042" y="61"/>
                      <a:pt x="3101" y="83"/>
                      <a:pt x="3168" y="88"/>
                    </a:cubicBezTo>
                    <a:cubicBezTo>
                      <a:pt x="3338" y="100"/>
                      <a:pt x="3509" y="100"/>
                      <a:pt x="3679" y="100"/>
                    </a:cubicBezTo>
                  </a:path>
                </a:pathLst>
              </a:custGeom>
              <a:noFill/>
              <a:ln w="381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70669" name="Line 13"/>
              <p:cNvSpPr>
                <a:spLocks noChangeShapeType="1"/>
              </p:cNvSpPr>
              <p:nvPr/>
            </p:nvSpPr>
            <p:spPr bwMode="auto">
              <a:xfrm>
                <a:off x="1610" y="3022"/>
                <a:ext cx="408" cy="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70670" name="Line 14"/>
              <p:cNvSpPr>
                <a:spLocks noChangeShapeType="1"/>
              </p:cNvSpPr>
              <p:nvPr/>
            </p:nvSpPr>
            <p:spPr bwMode="auto">
              <a:xfrm flipH="1">
                <a:off x="1610" y="3249"/>
                <a:ext cx="408" cy="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grpSp>
      </p:grpSp>
      <p:sp>
        <p:nvSpPr>
          <p:cNvPr id="9" name="CasellaDiTesto 8"/>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Tree>
    <p:extLst>
      <p:ext uri="{BB962C8B-B14F-4D97-AF65-F5344CB8AC3E}">
        <p14:creationId xmlns="" xmlns:p14="http://schemas.microsoft.com/office/powerpoint/2010/main" val="1783077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2911957" y="116632"/>
            <a:ext cx="3388235" cy="646331"/>
          </a:xfrm>
          <a:prstGeom prst="rect">
            <a:avLst/>
          </a:prstGeom>
          <a:noFill/>
        </p:spPr>
        <p:txBody>
          <a:bodyPr wrap="none" rtlCol="0">
            <a:spAutoFit/>
          </a:bodyPr>
          <a:lstStyle/>
          <a:p>
            <a:r>
              <a:rPr lang="it-IT" sz="3600" b="1" dirty="0" smtClean="0">
                <a:solidFill>
                  <a:schemeClr val="tx1"/>
                </a:solidFill>
                <a:latin typeface="+mj-lt"/>
              </a:rPr>
              <a:t>Learning </a:t>
            </a:r>
            <a:r>
              <a:rPr lang="it-IT" sz="3600" b="1" dirty="0" err="1" smtClean="0">
                <a:solidFill>
                  <a:schemeClr val="tx1"/>
                </a:solidFill>
                <a:latin typeface="+mj-lt"/>
              </a:rPr>
              <a:t>process</a:t>
            </a:r>
            <a:endParaRPr lang="it-IT" sz="3600" b="1" dirty="0">
              <a:solidFill>
                <a:schemeClr val="tx1"/>
              </a:solidFill>
              <a:latin typeface="+mj-lt"/>
            </a:endParaRPr>
          </a:p>
        </p:txBody>
      </p:sp>
      <p:sp>
        <p:nvSpPr>
          <p:cNvPr id="14" name="CasellaDiTesto 13"/>
          <p:cNvSpPr txBox="1"/>
          <p:nvPr/>
        </p:nvSpPr>
        <p:spPr>
          <a:xfrm>
            <a:off x="3563888" y="1260484"/>
            <a:ext cx="2013885"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15" name="CasellaDiTesto 14"/>
          <p:cNvSpPr txBox="1"/>
          <p:nvPr/>
        </p:nvSpPr>
        <p:spPr>
          <a:xfrm>
            <a:off x="3508634" y="2484185"/>
            <a:ext cx="2164375"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16" name="CasellaDiTesto 15"/>
          <p:cNvSpPr txBox="1"/>
          <p:nvPr/>
        </p:nvSpPr>
        <p:spPr>
          <a:xfrm>
            <a:off x="2987824" y="3708321"/>
            <a:ext cx="3132845"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sp>
        <p:nvSpPr>
          <p:cNvPr id="17" name="CasellaDiTesto 16"/>
          <p:cNvSpPr txBox="1"/>
          <p:nvPr/>
        </p:nvSpPr>
        <p:spPr>
          <a:xfrm>
            <a:off x="3547953" y="4941168"/>
            <a:ext cx="2032159"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application</a:t>
            </a:r>
            <a:endParaRPr lang="it-IT" sz="3200" i="1" dirty="0"/>
          </a:p>
        </p:txBody>
      </p:sp>
      <p:sp>
        <p:nvSpPr>
          <p:cNvPr id="20" name="Freccia in giù 19"/>
          <p:cNvSpPr/>
          <p:nvPr/>
        </p:nvSpPr>
        <p:spPr>
          <a:xfrm>
            <a:off x="4355976" y="1916397"/>
            <a:ext cx="432048" cy="5044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sp>
        <p:nvSpPr>
          <p:cNvPr id="23" name="Freccia in giù 22"/>
          <p:cNvSpPr/>
          <p:nvPr/>
        </p:nvSpPr>
        <p:spPr>
          <a:xfrm>
            <a:off x="4355976" y="3140533"/>
            <a:ext cx="432048" cy="5044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sp>
        <p:nvSpPr>
          <p:cNvPr id="24" name="Freccia in giù 23"/>
          <p:cNvSpPr/>
          <p:nvPr/>
        </p:nvSpPr>
        <p:spPr>
          <a:xfrm>
            <a:off x="4355976" y="4364669"/>
            <a:ext cx="432048" cy="5044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pic>
        <p:nvPicPr>
          <p:cNvPr id="25" name="Immagine 2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796136" y="4578731"/>
            <a:ext cx="2522412" cy="1879247"/>
          </a:xfrm>
          <a:prstGeom prst="rect">
            <a:avLst/>
          </a:prstGeom>
        </p:spPr>
      </p:pic>
      <p:pic>
        <p:nvPicPr>
          <p:cNvPr id="27" name="Immagine 26"/>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2123728" y="819380"/>
            <a:ext cx="1169618" cy="1529500"/>
          </a:xfrm>
          <a:prstGeom prst="rect">
            <a:avLst/>
          </a:prstGeom>
        </p:spPr>
      </p:pic>
      <p:pic>
        <p:nvPicPr>
          <p:cNvPr id="29" name="Immagine 28"/>
          <p:cNvPicPr>
            <a:picLocks noChangeAspect="1"/>
          </p:cNvPicPr>
          <p:nvPr/>
        </p:nvPicPr>
        <p:blipFill rotWithShape="1">
          <a:blip r:embed="rId5" cstate="screen">
            <a:extLst>
              <a:ext uri="{28A0092B-C50C-407E-A947-70E740481C1C}">
                <a14:useLocalDpi xmlns="" xmlns:a14="http://schemas.microsoft.com/office/drawing/2010/main"/>
              </a:ext>
            </a:extLst>
          </a:blip>
          <a:srcRect/>
          <a:stretch/>
        </p:blipFill>
        <p:spPr>
          <a:xfrm>
            <a:off x="5968623" y="2097503"/>
            <a:ext cx="1949729" cy="1295275"/>
          </a:xfrm>
          <a:prstGeom prst="rect">
            <a:avLst/>
          </a:prstGeom>
        </p:spPr>
      </p:pic>
      <p:grpSp>
        <p:nvGrpSpPr>
          <p:cNvPr id="30" name="Gruppo 29"/>
          <p:cNvGrpSpPr/>
          <p:nvPr/>
        </p:nvGrpSpPr>
        <p:grpSpPr>
          <a:xfrm>
            <a:off x="2987824" y="1268760"/>
            <a:ext cx="3132845" cy="3032612"/>
            <a:chOff x="2987824" y="1268760"/>
            <a:chExt cx="3132845" cy="3032612"/>
          </a:xfrm>
        </p:grpSpPr>
        <p:sp>
          <p:nvSpPr>
            <p:cNvPr id="32" name="CasellaDiTesto 31"/>
            <p:cNvSpPr txBox="1"/>
            <p:nvPr/>
          </p:nvSpPr>
          <p:spPr>
            <a:xfrm>
              <a:off x="3563888" y="1268760"/>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33" name="CasellaDiTesto 32"/>
            <p:cNvSpPr txBox="1"/>
            <p:nvPr/>
          </p:nvSpPr>
          <p:spPr>
            <a:xfrm>
              <a:off x="3508634" y="249246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34" name="CasellaDiTesto 33"/>
            <p:cNvSpPr txBox="1"/>
            <p:nvPr/>
          </p:nvSpPr>
          <p:spPr>
            <a:xfrm>
              <a:off x="2987824" y="3716597"/>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pic>
        <p:nvPicPr>
          <p:cNvPr id="36" name="Picture 2"/>
          <p:cNvPicPr>
            <a:picLocks noChangeAspect="1" noChangeArrowheads="1"/>
          </p:cNvPicPr>
          <p:nvPr/>
        </p:nvPicPr>
        <p:blipFill rotWithShape="1">
          <a:blip r:embed="rId6" cstate="screen">
            <a:extLst>
              <a:ext uri="{28A0092B-C50C-407E-A947-70E740481C1C}">
                <a14:useLocalDpi xmlns="" xmlns:a14="http://schemas.microsoft.com/office/drawing/2010/main"/>
              </a:ext>
            </a:extLst>
          </a:blip>
          <a:srcRect/>
          <a:stretch/>
        </p:blipFill>
        <p:spPr bwMode="auto">
          <a:xfrm>
            <a:off x="395536" y="3068960"/>
            <a:ext cx="2467457" cy="1693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408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sp>
        <p:nvSpPr>
          <p:cNvPr id="55300" name="Rectangle 3"/>
          <p:cNvSpPr>
            <a:spLocks noGrp="1" noChangeArrowheads="1"/>
          </p:cNvSpPr>
          <p:nvPr>
            <p:ph idx="1"/>
          </p:nvPr>
        </p:nvSpPr>
        <p:spPr/>
        <p:txBody>
          <a:bodyPr/>
          <a:lstStyle/>
          <a:p>
            <a:pPr eaLnBrk="1" hangingPunct="1"/>
            <a:endParaRPr lang="en-US" smtClean="0"/>
          </a:p>
        </p:txBody>
      </p:sp>
      <p:sp>
        <p:nvSpPr>
          <p:cNvPr id="55298" name="Segnaposto data 3"/>
          <p:cNvSpPr>
            <a:spLocks noGrp="1"/>
          </p:cNvSpPr>
          <p:nvPr>
            <p:ph type="dt" sz="half" idx="10"/>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endParaRPr lang="it-IT" sz="1200" smtClean="0">
              <a:solidFill>
                <a:srgbClr val="FFCC99"/>
              </a:solidFill>
            </a:endParaRPr>
          </a:p>
          <a:p>
            <a:r>
              <a:rPr lang="it-IT" sz="1200" smtClean="0">
                <a:solidFill>
                  <a:srgbClr val="FFCC99"/>
                </a:solidFill>
              </a:rPr>
              <a:t>VII Congreso Geologico de Espa</a:t>
            </a:r>
            <a:r>
              <a:rPr lang="en-US" sz="1200" smtClean="0">
                <a:solidFill>
                  <a:srgbClr val="FFCC99"/>
                </a:solidFill>
                <a:cs typeface="Arial" charset="0"/>
              </a:rPr>
              <a:t>ñ</a:t>
            </a:r>
            <a:r>
              <a:rPr lang="it-IT" sz="1200" smtClean="0">
                <a:solidFill>
                  <a:srgbClr val="FFCC99"/>
                </a:solidFill>
              </a:rPr>
              <a:t>a Las Palmas 11-18 July 2008</a:t>
            </a:r>
          </a:p>
        </p:txBody>
      </p:sp>
      <p:pic>
        <p:nvPicPr>
          <p:cNvPr id="55301" name="Picture 4" descr="IMG_0120"/>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11113" y="-26988"/>
            <a:ext cx="9191626"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38712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457200" y="989013"/>
            <a:ext cx="8153400" cy="556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Line 4"/>
          <p:cNvSpPr>
            <a:spLocks noChangeShapeType="1"/>
          </p:cNvSpPr>
          <p:nvPr/>
        </p:nvSpPr>
        <p:spPr bwMode="auto">
          <a:xfrm flipH="1">
            <a:off x="2514600" y="1758950"/>
            <a:ext cx="1553344" cy="1136650"/>
          </a:xfrm>
          <a:prstGeom prst="line">
            <a:avLst/>
          </a:prstGeom>
          <a:noFill/>
          <a:ln w="5715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grpSp>
        <p:nvGrpSpPr>
          <p:cNvPr id="78853" name="Group 5"/>
          <p:cNvGrpSpPr>
            <a:grpSpLocks/>
          </p:cNvGrpSpPr>
          <p:nvPr/>
        </p:nvGrpSpPr>
        <p:grpSpPr bwMode="auto">
          <a:xfrm>
            <a:off x="595313" y="1758950"/>
            <a:ext cx="5005387" cy="4322763"/>
            <a:chOff x="375" y="1108"/>
            <a:chExt cx="3153" cy="2723"/>
          </a:xfrm>
        </p:grpSpPr>
        <p:sp>
          <p:nvSpPr>
            <p:cNvPr id="78854" name="Freeform 6"/>
            <p:cNvSpPr>
              <a:spLocks/>
            </p:cNvSpPr>
            <p:nvPr/>
          </p:nvSpPr>
          <p:spPr bwMode="auto">
            <a:xfrm>
              <a:off x="1415" y="1703"/>
              <a:ext cx="1667" cy="750"/>
            </a:xfrm>
            <a:custGeom>
              <a:avLst/>
              <a:gdLst>
                <a:gd name="T0" fmla="*/ 0 w 1667"/>
                <a:gd name="T1" fmla="*/ 750 h 750"/>
                <a:gd name="T2" fmla="*/ 29 w 1667"/>
                <a:gd name="T3" fmla="*/ 731 h 750"/>
                <a:gd name="T4" fmla="*/ 67 w 1667"/>
                <a:gd name="T5" fmla="*/ 721 h 750"/>
                <a:gd name="T6" fmla="*/ 105 w 1667"/>
                <a:gd name="T7" fmla="*/ 683 h 750"/>
                <a:gd name="T8" fmla="*/ 191 w 1667"/>
                <a:gd name="T9" fmla="*/ 636 h 750"/>
                <a:gd name="T10" fmla="*/ 362 w 1667"/>
                <a:gd name="T11" fmla="*/ 550 h 750"/>
                <a:gd name="T12" fmla="*/ 410 w 1667"/>
                <a:gd name="T13" fmla="*/ 521 h 750"/>
                <a:gd name="T14" fmla="*/ 448 w 1667"/>
                <a:gd name="T15" fmla="*/ 502 h 750"/>
                <a:gd name="T16" fmla="*/ 524 w 1667"/>
                <a:gd name="T17" fmla="*/ 436 h 750"/>
                <a:gd name="T18" fmla="*/ 705 w 1667"/>
                <a:gd name="T19" fmla="*/ 341 h 750"/>
                <a:gd name="T20" fmla="*/ 886 w 1667"/>
                <a:gd name="T21" fmla="*/ 283 h 750"/>
                <a:gd name="T22" fmla="*/ 1048 w 1667"/>
                <a:gd name="T23" fmla="*/ 255 h 750"/>
                <a:gd name="T24" fmla="*/ 1200 w 1667"/>
                <a:gd name="T25" fmla="*/ 217 h 750"/>
                <a:gd name="T26" fmla="*/ 1553 w 1667"/>
                <a:gd name="T27" fmla="*/ 83 h 750"/>
                <a:gd name="T28" fmla="*/ 1600 w 1667"/>
                <a:gd name="T29" fmla="*/ 36 h 750"/>
                <a:gd name="T30" fmla="*/ 1619 w 1667"/>
                <a:gd name="T31" fmla="*/ 7 h 750"/>
                <a:gd name="T32" fmla="*/ 1667 w 1667"/>
                <a:gd name="T33" fmla="*/ 7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7" h="750">
                  <a:moveTo>
                    <a:pt x="0" y="750"/>
                  </a:moveTo>
                  <a:cubicBezTo>
                    <a:pt x="9" y="743"/>
                    <a:pt x="18" y="735"/>
                    <a:pt x="29" y="731"/>
                  </a:cubicBezTo>
                  <a:cubicBezTo>
                    <a:pt x="41" y="725"/>
                    <a:pt x="55" y="727"/>
                    <a:pt x="67" y="721"/>
                  </a:cubicBezTo>
                  <a:cubicBezTo>
                    <a:pt x="82" y="711"/>
                    <a:pt x="91" y="694"/>
                    <a:pt x="105" y="683"/>
                  </a:cubicBezTo>
                  <a:cubicBezTo>
                    <a:pt x="152" y="644"/>
                    <a:pt x="148" y="649"/>
                    <a:pt x="191" y="636"/>
                  </a:cubicBezTo>
                  <a:cubicBezTo>
                    <a:pt x="239" y="585"/>
                    <a:pt x="301" y="580"/>
                    <a:pt x="362" y="550"/>
                  </a:cubicBezTo>
                  <a:cubicBezTo>
                    <a:pt x="378" y="541"/>
                    <a:pt x="393" y="530"/>
                    <a:pt x="410" y="521"/>
                  </a:cubicBezTo>
                  <a:cubicBezTo>
                    <a:pt x="422" y="514"/>
                    <a:pt x="435" y="508"/>
                    <a:pt x="448" y="502"/>
                  </a:cubicBezTo>
                  <a:cubicBezTo>
                    <a:pt x="470" y="468"/>
                    <a:pt x="484" y="448"/>
                    <a:pt x="524" y="436"/>
                  </a:cubicBezTo>
                  <a:cubicBezTo>
                    <a:pt x="584" y="395"/>
                    <a:pt x="635" y="362"/>
                    <a:pt x="705" y="341"/>
                  </a:cubicBezTo>
                  <a:cubicBezTo>
                    <a:pt x="748" y="294"/>
                    <a:pt x="826" y="294"/>
                    <a:pt x="886" y="283"/>
                  </a:cubicBezTo>
                  <a:cubicBezTo>
                    <a:pt x="939" y="272"/>
                    <a:pt x="994" y="266"/>
                    <a:pt x="1048" y="255"/>
                  </a:cubicBezTo>
                  <a:cubicBezTo>
                    <a:pt x="1100" y="243"/>
                    <a:pt x="1146" y="225"/>
                    <a:pt x="1200" y="217"/>
                  </a:cubicBezTo>
                  <a:cubicBezTo>
                    <a:pt x="1320" y="176"/>
                    <a:pt x="1445" y="153"/>
                    <a:pt x="1553" y="83"/>
                  </a:cubicBezTo>
                  <a:cubicBezTo>
                    <a:pt x="1606" y="3"/>
                    <a:pt x="1534" y="103"/>
                    <a:pt x="1600" y="36"/>
                  </a:cubicBezTo>
                  <a:cubicBezTo>
                    <a:pt x="1608" y="27"/>
                    <a:pt x="1608" y="11"/>
                    <a:pt x="1619" y="7"/>
                  </a:cubicBezTo>
                  <a:cubicBezTo>
                    <a:pt x="1633" y="0"/>
                    <a:pt x="1651" y="7"/>
                    <a:pt x="1667" y="7"/>
                  </a:cubicBezTo>
                </a:path>
              </a:pathLst>
            </a:custGeom>
            <a:noFill/>
            <a:ln w="3810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78855" name="Freeform 7"/>
            <p:cNvSpPr>
              <a:spLocks/>
            </p:cNvSpPr>
            <p:nvPr/>
          </p:nvSpPr>
          <p:spPr bwMode="auto">
            <a:xfrm>
              <a:off x="375" y="1260"/>
              <a:ext cx="1934" cy="2571"/>
            </a:xfrm>
            <a:custGeom>
              <a:avLst/>
              <a:gdLst>
                <a:gd name="T0" fmla="*/ 0 w 1934"/>
                <a:gd name="T1" fmla="*/ 0 h 2571"/>
                <a:gd name="T2" fmla="*/ 133 w 1934"/>
                <a:gd name="T3" fmla="*/ 171 h 2571"/>
                <a:gd name="T4" fmla="*/ 191 w 1934"/>
                <a:gd name="T5" fmla="*/ 267 h 2571"/>
                <a:gd name="T6" fmla="*/ 352 w 1934"/>
                <a:gd name="T7" fmla="*/ 438 h 2571"/>
                <a:gd name="T8" fmla="*/ 429 w 1934"/>
                <a:gd name="T9" fmla="*/ 543 h 2571"/>
                <a:gd name="T10" fmla="*/ 591 w 1934"/>
                <a:gd name="T11" fmla="*/ 733 h 2571"/>
                <a:gd name="T12" fmla="*/ 695 w 1934"/>
                <a:gd name="T13" fmla="*/ 895 h 2571"/>
                <a:gd name="T14" fmla="*/ 762 w 1934"/>
                <a:gd name="T15" fmla="*/ 971 h 2571"/>
                <a:gd name="T16" fmla="*/ 933 w 1934"/>
                <a:gd name="T17" fmla="*/ 1200 h 2571"/>
                <a:gd name="T18" fmla="*/ 1000 w 1934"/>
                <a:gd name="T19" fmla="*/ 1267 h 2571"/>
                <a:gd name="T20" fmla="*/ 1048 w 1934"/>
                <a:gd name="T21" fmla="*/ 1314 h 2571"/>
                <a:gd name="T22" fmla="*/ 1095 w 1934"/>
                <a:gd name="T23" fmla="*/ 1371 h 2571"/>
                <a:gd name="T24" fmla="*/ 1105 w 1934"/>
                <a:gd name="T25" fmla="*/ 1400 h 2571"/>
                <a:gd name="T26" fmla="*/ 1133 w 1934"/>
                <a:gd name="T27" fmla="*/ 1419 h 2571"/>
                <a:gd name="T28" fmla="*/ 1210 w 1934"/>
                <a:gd name="T29" fmla="*/ 1476 h 2571"/>
                <a:gd name="T30" fmla="*/ 1238 w 1934"/>
                <a:gd name="T31" fmla="*/ 1505 h 2571"/>
                <a:gd name="T32" fmla="*/ 1305 w 1934"/>
                <a:gd name="T33" fmla="*/ 1543 h 2571"/>
                <a:gd name="T34" fmla="*/ 1429 w 1934"/>
                <a:gd name="T35" fmla="*/ 1714 h 2571"/>
                <a:gd name="T36" fmla="*/ 1657 w 1934"/>
                <a:gd name="T37" fmla="*/ 2057 h 2571"/>
                <a:gd name="T38" fmla="*/ 1753 w 1934"/>
                <a:gd name="T39" fmla="*/ 2200 h 2571"/>
                <a:gd name="T40" fmla="*/ 1800 w 1934"/>
                <a:gd name="T41" fmla="*/ 2286 h 2571"/>
                <a:gd name="T42" fmla="*/ 1800 w 1934"/>
                <a:gd name="T43" fmla="*/ 2286 h 2571"/>
                <a:gd name="T44" fmla="*/ 1886 w 1934"/>
                <a:gd name="T45" fmla="*/ 2495 h 2571"/>
                <a:gd name="T46" fmla="*/ 1934 w 1934"/>
                <a:gd name="T47" fmla="*/ 2571 h 2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4" h="2571">
                  <a:moveTo>
                    <a:pt x="0" y="0"/>
                  </a:moveTo>
                  <a:cubicBezTo>
                    <a:pt x="41" y="54"/>
                    <a:pt x="109" y="103"/>
                    <a:pt x="133" y="171"/>
                  </a:cubicBezTo>
                  <a:cubicBezTo>
                    <a:pt x="146" y="211"/>
                    <a:pt x="160" y="236"/>
                    <a:pt x="191" y="267"/>
                  </a:cubicBezTo>
                  <a:cubicBezTo>
                    <a:pt x="218" y="351"/>
                    <a:pt x="299" y="374"/>
                    <a:pt x="352" y="438"/>
                  </a:cubicBezTo>
                  <a:cubicBezTo>
                    <a:pt x="378" y="469"/>
                    <a:pt x="401" y="514"/>
                    <a:pt x="429" y="543"/>
                  </a:cubicBezTo>
                  <a:cubicBezTo>
                    <a:pt x="486" y="601"/>
                    <a:pt x="545" y="665"/>
                    <a:pt x="591" y="733"/>
                  </a:cubicBezTo>
                  <a:cubicBezTo>
                    <a:pt x="609" y="792"/>
                    <a:pt x="642" y="859"/>
                    <a:pt x="695" y="895"/>
                  </a:cubicBezTo>
                  <a:cubicBezTo>
                    <a:pt x="709" y="936"/>
                    <a:pt x="735" y="937"/>
                    <a:pt x="762" y="971"/>
                  </a:cubicBezTo>
                  <a:cubicBezTo>
                    <a:pt x="817" y="1042"/>
                    <a:pt x="856" y="1148"/>
                    <a:pt x="933" y="1200"/>
                  </a:cubicBezTo>
                  <a:cubicBezTo>
                    <a:pt x="953" y="1231"/>
                    <a:pt x="969" y="1246"/>
                    <a:pt x="1000" y="1267"/>
                  </a:cubicBezTo>
                  <a:cubicBezTo>
                    <a:pt x="1052" y="1344"/>
                    <a:pt x="981" y="1247"/>
                    <a:pt x="1048" y="1314"/>
                  </a:cubicBezTo>
                  <a:cubicBezTo>
                    <a:pt x="1050" y="1316"/>
                    <a:pt x="1093" y="1369"/>
                    <a:pt x="1095" y="1371"/>
                  </a:cubicBezTo>
                  <a:cubicBezTo>
                    <a:pt x="1098" y="1380"/>
                    <a:pt x="1098" y="1391"/>
                    <a:pt x="1105" y="1400"/>
                  </a:cubicBezTo>
                  <a:cubicBezTo>
                    <a:pt x="1112" y="1408"/>
                    <a:pt x="1124" y="1411"/>
                    <a:pt x="1133" y="1419"/>
                  </a:cubicBezTo>
                  <a:cubicBezTo>
                    <a:pt x="1158" y="1438"/>
                    <a:pt x="1187" y="1453"/>
                    <a:pt x="1210" y="1476"/>
                  </a:cubicBezTo>
                  <a:cubicBezTo>
                    <a:pt x="1219" y="1485"/>
                    <a:pt x="1227" y="1497"/>
                    <a:pt x="1238" y="1505"/>
                  </a:cubicBezTo>
                  <a:cubicBezTo>
                    <a:pt x="1258" y="1520"/>
                    <a:pt x="1283" y="1528"/>
                    <a:pt x="1305" y="1543"/>
                  </a:cubicBezTo>
                  <a:cubicBezTo>
                    <a:pt x="1327" y="1611"/>
                    <a:pt x="1367" y="1673"/>
                    <a:pt x="1429" y="1714"/>
                  </a:cubicBezTo>
                  <a:cubicBezTo>
                    <a:pt x="1505" y="1829"/>
                    <a:pt x="1572" y="1948"/>
                    <a:pt x="1657" y="2057"/>
                  </a:cubicBezTo>
                  <a:cubicBezTo>
                    <a:pt x="1692" y="2102"/>
                    <a:pt x="1712" y="2159"/>
                    <a:pt x="1753" y="2200"/>
                  </a:cubicBezTo>
                  <a:lnTo>
                    <a:pt x="1800" y="2286"/>
                  </a:lnTo>
                  <a:cubicBezTo>
                    <a:pt x="1800" y="2286"/>
                    <a:pt x="1800" y="2286"/>
                    <a:pt x="1800" y="2286"/>
                  </a:cubicBezTo>
                  <a:cubicBezTo>
                    <a:pt x="1824" y="2353"/>
                    <a:pt x="1845" y="2435"/>
                    <a:pt x="1886" y="2495"/>
                  </a:cubicBezTo>
                  <a:cubicBezTo>
                    <a:pt x="1896" y="2528"/>
                    <a:pt x="1918" y="2541"/>
                    <a:pt x="1934" y="2571"/>
                  </a:cubicBezTo>
                </a:path>
              </a:pathLst>
            </a:custGeom>
            <a:noFill/>
            <a:ln w="57150" cmpd="sng">
              <a:solidFill>
                <a:srgbClr val="EE1115"/>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78856" name="Freeform 8"/>
            <p:cNvSpPr>
              <a:spLocks/>
            </p:cNvSpPr>
            <p:nvPr/>
          </p:nvSpPr>
          <p:spPr bwMode="auto">
            <a:xfrm>
              <a:off x="864" y="1783"/>
              <a:ext cx="1302" cy="281"/>
            </a:xfrm>
            <a:custGeom>
              <a:avLst/>
              <a:gdLst>
                <a:gd name="T0" fmla="*/ 54 w 1302"/>
                <a:gd name="T1" fmla="*/ 26 h 281"/>
                <a:gd name="T2" fmla="*/ 102 w 1302"/>
                <a:gd name="T3" fmla="*/ 65 h 281"/>
                <a:gd name="T4" fmla="*/ 359 w 1302"/>
                <a:gd name="T5" fmla="*/ 122 h 281"/>
                <a:gd name="T6" fmla="*/ 683 w 1302"/>
                <a:gd name="T7" fmla="*/ 169 h 281"/>
                <a:gd name="T8" fmla="*/ 797 w 1302"/>
                <a:gd name="T9" fmla="*/ 179 h 281"/>
                <a:gd name="T10" fmla="*/ 978 w 1302"/>
                <a:gd name="T11" fmla="*/ 188 h 281"/>
                <a:gd name="T12" fmla="*/ 1121 w 1302"/>
                <a:gd name="T13" fmla="*/ 236 h 281"/>
                <a:gd name="T14" fmla="*/ 1168 w 1302"/>
                <a:gd name="T15" fmla="*/ 245 h 281"/>
                <a:gd name="T16" fmla="*/ 1225 w 1302"/>
                <a:gd name="T17" fmla="*/ 265 h 281"/>
                <a:gd name="T18" fmla="*/ 1254 w 1302"/>
                <a:gd name="T19" fmla="*/ 236 h 281"/>
                <a:gd name="T20" fmla="*/ 1292 w 1302"/>
                <a:gd name="T21" fmla="*/ 226 h 281"/>
                <a:gd name="T22" fmla="*/ 1175 w 1302"/>
                <a:gd name="T23"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2" h="281">
                  <a:moveTo>
                    <a:pt x="54" y="26"/>
                  </a:moveTo>
                  <a:cubicBezTo>
                    <a:pt x="161" y="63"/>
                    <a:pt x="0" y="0"/>
                    <a:pt x="102" y="65"/>
                  </a:cubicBezTo>
                  <a:cubicBezTo>
                    <a:pt x="165" y="105"/>
                    <a:pt x="289" y="115"/>
                    <a:pt x="359" y="122"/>
                  </a:cubicBezTo>
                  <a:cubicBezTo>
                    <a:pt x="461" y="155"/>
                    <a:pt x="576" y="156"/>
                    <a:pt x="683" y="169"/>
                  </a:cubicBezTo>
                  <a:cubicBezTo>
                    <a:pt x="724" y="155"/>
                    <a:pt x="756" y="168"/>
                    <a:pt x="797" y="179"/>
                  </a:cubicBezTo>
                  <a:cubicBezTo>
                    <a:pt x="876" y="168"/>
                    <a:pt x="898" y="178"/>
                    <a:pt x="978" y="188"/>
                  </a:cubicBezTo>
                  <a:cubicBezTo>
                    <a:pt x="1025" y="205"/>
                    <a:pt x="1071" y="224"/>
                    <a:pt x="1121" y="236"/>
                  </a:cubicBezTo>
                  <a:cubicBezTo>
                    <a:pt x="1136" y="239"/>
                    <a:pt x="1152" y="240"/>
                    <a:pt x="1168" y="245"/>
                  </a:cubicBezTo>
                  <a:cubicBezTo>
                    <a:pt x="1187" y="250"/>
                    <a:pt x="1225" y="265"/>
                    <a:pt x="1225" y="265"/>
                  </a:cubicBezTo>
                  <a:cubicBezTo>
                    <a:pt x="1234" y="255"/>
                    <a:pt x="1241" y="240"/>
                    <a:pt x="1254" y="236"/>
                  </a:cubicBezTo>
                  <a:cubicBezTo>
                    <a:pt x="1302" y="219"/>
                    <a:pt x="1269" y="273"/>
                    <a:pt x="1292" y="226"/>
                  </a:cubicBezTo>
                  <a:lnTo>
                    <a:pt x="1175" y="281"/>
                  </a:lnTo>
                </a:path>
              </a:pathLst>
            </a:custGeom>
            <a:noFill/>
            <a:ln w="28575" cmpd="sng">
              <a:solidFill>
                <a:schemeClr val="hlink"/>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78857" name="Freeform 9"/>
            <p:cNvSpPr>
              <a:spLocks/>
            </p:cNvSpPr>
            <p:nvPr/>
          </p:nvSpPr>
          <p:spPr bwMode="auto">
            <a:xfrm>
              <a:off x="1547" y="2650"/>
              <a:ext cx="1609" cy="448"/>
            </a:xfrm>
            <a:custGeom>
              <a:avLst/>
              <a:gdLst>
                <a:gd name="T0" fmla="*/ 0 w 1609"/>
                <a:gd name="T1" fmla="*/ 0 h 448"/>
                <a:gd name="T2" fmla="*/ 85 w 1609"/>
                <a:gd name="T3" fmla="*/ 48 h 448"/>
                <a:gd name="T4" fmla="*/ 219 w 1609"/>
                <a:gd name="T5" fmla="*/ 86 h 448"/>
                <a:gd name="T6" fmla="*/ 333 w 1609"/>
                <a:gd name="T7" fmla="*/ 124 h 448"/>
                <a:gd name="T8" fmla="*/ 514 w 1609"/>
                <a:gd name="T9" fmla="*/ 134 h 448"/>
                <a:gd name="T10" fmla="*/ 933 w 1609"/>
                <a:gd name="T11" fmla="*/ 220 h 448"/>
                <a:gd name="T12" fmla="*/ 1019 w 1609"/>
                <a:gd name="T13" fmla="*/ 248 h 448"/>
                <a:gd name="T14" fmla="*/ 1047 w 1609"/>
                <a:gd name="T15" fmla="*/ 267 h 448"/>
                <a:gd name="T16" fmla="*/ 1104 w 1609"/>
                <a:gd name="T17" fmla="*/ 286 h 448"/>
                <a:gd name="T18" fmla="*/ 1266 w 1609"/>
                <a:gd name="T19" fmla="*/ 315 h 448"/>
                <a:gd name="T20" fmla="*/ 1504 w 1609"/>
                <a:gd name="T21" fmla="*/ 334 h 448"/>
                <a:gd name="T22" fmla="*/ 1552 w 1609"/>
                <a:gd name="T23" fmla="*/ 353 h 448"/>
                <a:gd name="T24" fmla="*/ 1543 w 1609"/>
                <a:gd name="T25" fmla="*/ 410 h 448"/>
                <a:gd name="T26" fmla="*/ 1609 w 1609"/>
                <a:gd name="T27" fmla="*/ 448 h 448"/>
                <a:gd name="T28" fmla="*/ 1500 w 1609"/>
                <a:gd name="T29" fmla="*/ 42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9" h="448">
                  <a:moveTo>
                    <a:pt x="0" y="0"/>
                  </a:moveTo>
                  <a:cubicBezTo>
                    <a:pt x="30" y="10"/>
                    <a:pt x="54" y="37"/>
                    <a:pt x="85" y="48"/>
                  </a:cubicBezTo>
                  <a:cubicBezTo>
                    <a:pt x="132" y="63"/>
                    <a:pt x="171" y="74"/>
                    <a:pt x="219" y="86"/>
                  </a:cubicBezTo>
                  <a:cubicBezTo>
                    <a:pt x="256" y="95"/>
                    <a:pt x="294" y="120"/>
                    <a:pt x="333" y="124"/>
                  </a:cubicBezTo>
                  <a:cubicBezTo>
                    <a:pt x="393" y="129"/>
                    <a:pt x="453" y="130"/>
                    <a:pt x="514" y="134"/>
                  </a:cubicBezTo>
                  <a:cubicBezTo>
                    <a:pt x="626" y="210"/>
                    <a:pt x="805" y="212"/>
                    <a:pt x="933" y="220"/>
                  </a:cubicBezTo>
                  <a:cubicBezTo>
                    <a:pt x="961" y="228"/>
                    <a:pt x="990" y="239"/>
                    <a:pt x="1019" y="248"/>
                  </a:cubicBezTo>
                  <a:cubicBezTo>
                    <a:pt x="1028" y="254"/>
                    <a:pt x="1036" y="262"/>
                    <a:pt x="1047" y="267"/>
                  </a:cubicBezTo>
                  <a:cubicBezTo>
                    <a:pt x="1065" y="275"/>
                    <a:pt x="1104" y="286"/>
                    <a:pt x="1104" y="286"/>
                  </a:cubicBezTo>
                  <a:cubicBezTo>
                    <a:pt x="1154" y="270"/>
                    <a:pt x="1216" y="297"/>
                    <a:pt x="1266" y="315"/>
                  </a:cubicBezTo>
                  <a:cubicBezTo>
                    <a:pt x="1330" y="292"/>
                    <a:pt x="1436" y="326"/>
                    <a:pt x="1504" y="334"/>
                  </a:cubicBezTo>
                  <a:cubicBezTo>
                    <a:pt x="1520" y="340"/>
                    <a:pt x="1544" y="337"/>
                    <a:pt x="1552" y="353"/>
                  </a:cubicBezTo>
                  <a:cubicBezTo>
                    <a:pt x="1560" y="370"/>
                    <a:pt x="1540" y="390"/>
                    <a:pt x="1543" y="410"/>
                  </a:cubicBezTo>
                  <a:cubicBezTo>
                    <a:pt x="1547" y="445"/>
                    <a:pt x="1583" y="448"/>
                    <a:pt x="1609" y="448"/>
                  </a:cubicBezTo>
                  <a:lnTo>
                    <a:pt x="1500" y="425"/>
                  </a:lnTo>
                </a:path>
              </a:pathLst>
            </a:custGeom>
            <a:noFill/>
            <a:ln w="28575"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78858" name="Freeform 10"/>
            <p:cNvSpPr>
              <a:spLocks/>
            </p:cNvSpPr>
            <p:nvPr/>
          </p:nvSpPr>
          <p:spPr bwMode="auto">
            <a:xfrm>
              <a:off x="2194" y="3108"/>
              <a:ext cx="943" cy="323"/>
            </a:xfrm>
            <a:custGeom>
              <a:avLst/>
              <a:gdLst>
                <a:gd name="T0" fmla="*/ 0 w 943"/>
                <a:gd name="T1" fmla="*/ 323 h 323"/>
                <a:gd name="T2" fmla="*/ 210 w 943"/>
                <a:gd name="T3" fmla="*/ 219 h 323"/>
                <a:gd name="T4" fmla="*/ 315 w 943"/>
                <a:gd name="T5" fmla="*/ 200 h 323"/>
                <a:gd name="T6" fmla="*/ 505 w 943"/>
                <a:gd name="T7" fmla="*/ 152 h 323"/>
                <a:gd name="T8" fmla="*/ 619 w 943"/>
                <a:gd name="T9" fmla="*/ 133 h 323"/>
                <a:gd name="T10" fmla="*/ 772 w 943"/>
                <a:gd name="T11" fmla="*/ 76 h 323"/>
                <a:gd name="T12" fmla="*/ 876 w 943"/>
                <a:gd name="T13" fmla="*/ 28 h 323"/>
                <a:gd name="T14" fmla="*/ 943 w 943"/>
                <a:gd name="T15" fmla="*/ 0 h 3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3" h="323">
                  <a:moveTo>
                    <a:pt x="0" y="323"/>
                  </a:moveTo>
                  <a:cubicBezTo>
                    <a:pt x="82" y="303"/>
                    <a:pt x="136" y="251"/>
                    <a:pt x="210" y="219"/>
                  </a:cubicBezTo>
                  <a:cubicBezTo>
                    <a:pt x="248" y="201"/>
                    <a:pt x="262" y="206"/>
                    <a:pt x="315" y="200"/>
                  </a:cubicBezTo>
                  <a:cubicBezTo>
                    <a:pt x="377" y="177"/>
                    <a:pt x="439" y="164"/>
                    <a:pt x="505" y="152"/>
                  </a:cubicBezTo>
                  <a:cubicBezTo>
                    <a:pt x="542" y="145"/>
                    <a:pt x="619" y="133"/>
                    <a:pt x="619" y="133"/>
                  </a:cubicBezTo>
                  <a:cubicBezTo>
                    <a:pt x="670" y="115"/>
                    <a:pt x="719" y="92"/>
                    <a:pt x="772" y="76"/>
                  </a:cubicBezTo>
                  <a:cubicBezTo>
                    <a:pt x="842" y="29"/>
                    <a:pt x="806" y="42"/>
                    <a:pt x="876" y="28"/>
                  </a:cubicBezTo>
                  <a:cubicBezTo>
                    <a:pt x="898" y="7"/>
                    <a:pt x="912" y="0"/>
                    <a:pt x="943" y="0"/>
                  </a:cubicBezTo>
                </a:path>
              </a:pathLst>
            </a:custGeom>
            <a:noFill/>
            <a:ln w="3810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78859" name="Freeform 11"/>
            <p:cNvSpPr>
              <a:spLocks/>
            </p:cNvSpPr>
            <p:nvPr/>
          </p:nvSpPr>
          <p:spPr bwMode="auto">
            <a:xfrm>
              <a:off x="3080" y="1108"/>
              <a:ext cx="448" cy="2309"/>
            </a:xfrm>
            <a:custGeom>
              <a:avLst/>
              <a:gdLst>
                <a:gd name="T0" fmla="*/ 448 w 448"/>
                <a:gd name="T1" fmla="*/ 0 h 2309"/>
                <a:gd name="T2" fmla="*/ 343 w 448"/>
                <a:gd name="T3" fmla="*/ 390 h 2309"/>
                <a:gd name="T4" fmla="*/ 295 w 448"/>
                <a:gd name="T5" fmla="*/ 571 h 2309"/>
                <a:gd name="T6" fmla="*/ 295 w 448"/>
                <a:gd name="T7" fmla="*/ 628 h 2309"/>
                <a:gd name="T8" fmla="*/ 257 w 448"/>
                <a:gd name="T9" fmla="*/ 714 h 2309"/>
                <a:gd name="T10" fmla="*/ 229 w 448"/>
                <a:gd name="T11" fmla="*/ 771 h 2309"/>
                <a:gd name="T12" fmla="*/ 191 w 448"/>
                <a:gd name="T13" fmla="*/ 895 h 2309"/>
                <a:gd name="T14" fmla="*/ 95 w 448"/>
                <a:gd name="T15" fmla="*/ 1190 h 2309"/>
                <a:gd name="T16" fmla="*/ 29 w 448"/>
                <a:gd name="T17" fmla="*/ 1657 h 2309"/>
                <a:gd name="T18" fmla="*/ 0 w 448"/>
                <a:gd name="T19" fmla="*/ 2276 h 2309"/>
                <a:gd name="T20" fmla="*/ 29 w 448"/>
                <a:gd name="T21" fmla="*/ 2304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8" h="2309">
                  <a:moveTo>
                    <a:pt x="448" y="0"/>
                  </a:moveTo>
                  <a:cubicBezTo>
                    <a:pt x="405" y="117"/>
                    <a:pt x="411" y="288"/>
                    <a:pt x="343" y="390"/>
                  </a:cubicBezTo>
                  <a:cubicBezTo>
                    <a:pt x="329" y="452"/>
                    <a:pt x="331" y="517"/>
                    <a:pt x="295" y="571"/>
                  </a:cubicBezTo>
                  <a:cubicBezTo>
                    <a:pt x="270" y="649"/>
                    <a:pt x="295" y="551"/>
                    <a:pt x="295" y="628"/>
                  </a:cubicBezTo>
                  <a:cubicBezTo>
                    <a:pt x="295" y="656"/>
                    <a:pt x="271" y="691"/>
                    <a:pt x="257" y="714"/>
                  </a:cubicBezTo>
                  <a:cubicBezTo>
                    <a:pt x="225" y="814"/>
                    <a:pt x="274" y="667"/>
                    <a:pt x="229" y="771"/>
                  </a:cubicBezTo>
                  <a:cubicBezTo>
                    <a:pt x="212" y="808"/>
                    <a:pt x="204" y="855"/>
                    <a:pt x="191" y="895"/>
                  </a:cubicBezTo>
                  <a:cubicBezTo>
                    <a:pt x="157" y="993"/>
                    <a:pt x="129" y="1092"/>
                    <a:pt x="95" y="1190"/>
                  </a:cubicBezTo>
                  <a:cubicBezTo>
                    <a:pt x="69" y="1344"/>
                    <a:pt x="43" y="1501"/>
                    <a:pt x="29" y="1657"/>
                  </a:cubicBezTo>
                  <a:cubicBezTo>
                    <a:pt x="21" y="1845"/>
                    <a:pt x="46" y="2098"/>
                    <a:pt x="0" y="2276"/>
                  </a:cubicBezTo>
                  <a:cubicBezTo>
                    <a:pt x="12" y="2309"/>
                    <a:pt x="0" y="2304"/>
                    <a:pt x="29" y="2304"/>
                  </a:cubicBezTo>
                </a:path>
              </a:pathLst>
            </a:custGeom>
            <a:noFill/>
            <a:ln w="57150" cmpd="sng">
              <a:solidFill>
                <a:srgbClr val="EE1115"/>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grpSp>
      <p:sp>
        <p:nvSpPr>
          <p:cNvPr id="17" name="CasellaDiTesto 16"/>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
        <p:nvSpPr>
          <p:cNvPr id="78851" name="Rectangle 3"/>
          <p:cNvSpPr>
            <a:spLocks noGrp="1" noChangeArrowheads="1"/>
          </p:cNvSpPr>
          <p:nvPr>
            <p:ph type="title"/>
          </p:nvPr>
        </p:nvSpPr>
        <p:spPr bwMode="auto">
          <a:xfrm>
            <a:off x="2405062" y="1225550"/>
            <a:ext cx="4759226" cy="403250"/>
          </a:xfrm>
          <a:solidFill>
            <a:srgbClr val="595959">
              <a:alpha val="49020"/>
            </a:srgbClr>
          </a:solidFill>
          <a:ln>
            <a:no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it-IT" sz="2400" i="1" dirty="0" err="1" smtClean="0">
                <a:solidFill>
                  <a:schemeClr val="tx1">
                    <a:lumMod val="85000"/>
                  </a:schemeClr>
                </a:solidFill>
                <a:effectLst>
                  <a:outerShdw blurRad="38100" dist="38100" dir="2700000" algn="tl">
                    <a:srgbClr val="000000">
                      <a:alpha val="43137"/>
                    </a:srgbClr>
                  </a:outerShdw>
                </a:effectLst>
              </a:rPr>
              <a:t>Borah</a:t>
            </a:r>
            <a:r>
              <a:rPr lang="it-IT" sz="2400" i="1" dirty="0" smtClean="0">
                <a:solidFill>
                  <a:schemeClr val="tx1">
                    <a:lumMod val="85000"/>
                  </a:schemeClr>
                </a:solidFill>
                <a:effectLst>
                  <a:outerShdw blurRad="38100" dist="38100" dir="2700000" algn="tl">
                    <a:srgbClr val="000000">
                      <a:alpha val="43137"/>
                    </a:srgbClr>
                  </a:outerShdw>
                </a:effectLst>
              </a:rPr>
              <a:t> </a:t>
            </a:r>
            <a:r>
              <a:rPr lang="it-IT" sz="2400" i="1" dirty="0" err="1" smtClean="0">
                <a:solidFill>
                  <a:schemeClr val="tx1">
                    <a:lumMod val="85000"/>
                  </a:schemeClr>
                </a:solidFill>
                <a:effectLst>
                  <a:outerShdw blurRad="38100" dist="38100" dir="2700000" algn="tl">
                    <a:srgbClr val="000000">
                      <a:alpha val="43137"/>
                    </a:srgbClr>
                  </a:outerShdw>
                </a:effectLst>
              </a:rPr>
              <a:t>Peak</a:t>
            </a:r>
            <a:r>
              <a:rPr lang="it-IT" sz="2400" i="1" dirty="0" smtClean="0">
                <a:solidFill>
                  <a:schemeClr val="tx1">
                    <a:lumMod val="85000"/>
                  </a:schemeClr>
                </a:solidFill>
                <a:effectLst>
                  <a:outerShdw blurRad="38100" dist="38100" dir="2700000" algn="tl">
                    <a:srgbClr val="000000">
                      <a:alpha val="43137"/>
                    </a:srgbClr>
                  </a:outerShdw>
                </a:effectLst>
              </a:rPr>
              <a:t> 1983 </a:t>
            </a:r>
            <a:r>
              <a:rPr lang="it-IT" sz="2400" i="1" dirty="0" err="1" smtClean="0">
                <a:solidFill>
                  <a:schemeClr val="tx1">
                    <a:lumMod val="85000"/>
                  </a:schemeClr>
                </a:solidFill>
                <a:effectLst>
                  <a:outerShdw blurRad="38100" dist="38100" dir="2700000" algn="tl">
                    <a:srgbClr val="000000">
                      <a:alpha val="43137"/>
                    </a:srgbClr>
                  </a:outerShdw>
                </a:effectLst>
              </a:rPr>
              <a:t>colluvial</a:t>
            </a:r>
            <a:r>
              <a:rPr lang="it-IT" sz="2400" i="1" dirty="0" smtClean="0">
                <a:solidFill>
                  <a:schemeClr val="tx1">
                    <a:lumMod val="85000"/>
                  </a:schemeClr>
                </a:solidFill>
                <a:effectLst>
                  <a:outerShdw blurRad="38100" dist="38100" dir="2700000" algn="tl">
                    <a:srgbClr val="000000">
                      <a:alpha val="43137"/>
                    </a:srgbClr>
                  </a:outerShdw>
                </a:effectLst>
              </a:rPr>
              <a:t> </a:t>
            </a:r>
            <a:r>
              <a:rPr lang="it-IT" sz="2400" i="1" dirty="0" err="1" smtClean="0">
                <a:solidFill>
                  <a:schemeClr val="tx1">
                    <a:lumMod val="85000"/>
                  </a:schemeClr>
                </a:solidFill>
                <a:effectLst>
                  <a:outerShdw blurRad="38100" dist="38100" dir="2700000" algn="tl">
                    <a:srgbClr val="000000">
                      <a:alpha val="43137"/>
                    </a:srgbClr>
                  </a:outerShdw>
                </a:effectLst>
              </a:rPr>
              <a:t>wedges</a:t>
            </a:r>
            <a:endParaRPr lang="it-IT" sz="2400" i="1" dirty="0" smtClean="0">
              <a:solidFill>
                <a:schemeClr val="tx1">
                  <a:lumMod val="85000"/>
                </a:schemeClr>
              </a:solidFill>
              <a:effectLst>
                <a:outerShdw blurRad="38100" dist="38100" dir="2700000" algn="tl">
                  <a:srgbClr val="000000">
                    <a:alpha val="43137"/>
                  </a:srgbClr>
                </a:outerShdw>
              </a:effectLst>
            </a:endParaRPr>
          </a:p>
        </p:txBody>
      </p:sp>
      <p:grpSp>
        <p:nvGrpSpPr>
          <p:cNvPr id="4" name="Gruppo 3"/>
          <p:cNvGrpSpPr/>
          <p:nvPr/>
        </p:nvGrpSpPr>
        <p:grpSpPr>
          <a:xfrm>
            <a:off x="1294410" y="2838158"/>
            <a:ext cx="6591648" cy="2612616"/>
            <a:chOff x="1294410" y="2838158"/>
            <a:chExt cx="6591648" cy="2612616"/>
          </a:xfrm>
        </p:grpSpPr>
        <p:sp>
          <p:nvSpPr>
            <p:cNvPr id="78863" name="Text Box 15"/>
            <p:cNvSpPr txBox="1">
              <a:spLocks noChangeArrowheads="1"/>
            </p:cNvSpPr>
            <p:nvPr/>
          </p:nvSpPr>
          <p:spPr bwMode="auto">
            <a:xfrm>
              <a:off x="5181600" y="3429000"/>
              <a:ext cx="2704458" cy="461665"/>
            </a:xfrm>
            <a:prstGeom prst="rect">
              <a:avLst/>
            </a:prstGeom>
            <a:solidFill>
              <a:srgbClr val="7F7F7F">
                <a:alpha val="49020"/>
              </a:srgbClr>
            </a:solidFill>
            <a:ln>
              <a:noFill/>
            </a:ln>
            <a:effectLst/>
            <a:extLst/>
          </p:spPr>
          <p:txBody>
            <a:bodyPr wrap="none">
              <a:spAutoFit/>
            </a:bodyPr>
            <a:lstStyle/>
            <a:p>
              <a:pPr>
                <a:defRPr/>
              </a:pPr>
              <a:r>
                <a:rPr lang="it-IT" dirty="0">
                  <a:solidFill>
                    <a:schemeClr val="tx1">
                      <a:lumMod val="85000"/>
                    </a:schemeClr>
                  </a:solidFill>
                  <a:effectLst>
                    <a:outerShdw blurRad="38100" dist="38100" dir="2700000" algn="tl">
                      <a:srgbClr val="000000"/>
                    </a:outerShdw>
                  </a:effectLst>
                  <a:latin typeface="+mn-lt"/>
                </a:rPr>
                <a:t>... </a:t>
              </a:r>
              <a:r>
                <a:rPr lang="it-IT" i="1" dirty="0">
                  <a:solidFill>
                    <a:schemeClr val="tx1">
                      <a:lumMod val="85000"/>
                    </a:schemeClr>
                  </a:solidFill>
                  <a:effectLst>
                    <a:outerShdw blurRad="38100" dist="38100" dir="2700000" algn="tl">
                      <a:srgbClr val="000000"/>
                    </a:outerShdw>
                  </a:effectLst>
                  <a:latin typeface="+mn-lt"/>
                </a:rPr>
                <a:t>and </a:t>
              </a:r>
              <a:r>
                <a:rPr lang="it-IT" i="1" dirty="0" err="1">
                  <a:solidFill>
                    <a:schemeClr val="tx1">
                      <a:lumMod val="85000"/>
                    </a:schemeClr>
                  </a:solidFill>
                  <a:effectLst>
                    <a:outerShdw blurRad="38100" dist="38100" dir="2700000" algn="tl">
                      <a:srgbClr val="000000"/>
                    </a:outerShdw>
                  </a:effectLst>
                  <a:latin typeface="+mn-lt"/>
                </a:rPr>
                <a:t>previous</a:t>
              </a:r>
              <a:r>
                <a:rPr lang="it-IT" i="1" dirty="0">
                  <a:solidFill>
                    <a:schemeClr val="tx1">
                      <a:lumMod val="85000"/>
                    </a:schemeClr>
                  </a:solidFill>
                  <a:effectLst>
                    <a:outerShdw blurRad="38100" dist="38100" dir="2700000" algn="tl">
                      <a:srgbClr val="000000"/>
                    </a:outerShdw>
                  </a:effectLst>
                  <a:latin typeface="+mn-lt"/>
                </a:rPr>
                <a:t> </a:t>
              </a:r>
              <a:r>
                <a:rPr lang="it-IT" i="1" dirty="0" err="1">
                  <a:solidFill>
                    <a:schemeClr val="tx1">
                      <a:lumMod val="85000"/>
                    </a:schemeClr>
                  </a:solidFill>
                  <a:effectLst>
                    <a:outerShdw blurRad="38100" dist="38100" dir="2700000" algn="tl">
                      <a:srgbClr val="000000"/>
                    </a:outerShdw>
                  </a:effectLst>
                  <a:latin typeface="+mn-lt"/>
                </a:rPr>
                <a:t>one</a:t>
              </a:r>
              <a:endParaRPr lang="it-IT" i="1" dirty="0">
                <a:solidFill>
                  <a:schemeClr val="tx1">
                    <a:lumMod val="85000"/>
                  </a:schemeClr>
                </a:solidFill>
                <a:effectLst>
                  <a:outerShdw blurRad="38100" dist="38100" dir="2700000" algn="tl">
                    <a:srgbClr val="000000"/>
                  </a:outerShdw>
                </a:effectLst>
                <a:latin typeface="+mn-lt"/>
              </a:endParaRPr>
            </a:p>
          </p:txBody>
        </p:sp>
        <p:sp>
          <p:nvSpPr>
            <p:cNvPr id="78864" name="Line 16"/>
            <p:cNvSpPr>
              <a:spLocks noChangeShapeType="1"/>
            </p:cNvSpPr>
            <p:nvPr/>
          </p:nvSpPr>
          <p:spPr bwMode="auto">
            <a:xfrm flipH="1">
              <a:off x="4267200" y="3962400"/>
              <a:ext cx="914400" cy="609600"/>
            </a:xfrm>
            <a:prstGeom prst="line">
              <a:avLst/>
            </a:prstGeom>
            <a:noFill/>
            <a:ln w="57150">
              <a:solidFill>
                <a:schemeClr val="accent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2" name="Figura a mano libera 1"/>
            <p:cNvSpPr/>
            <p:nvPr/>
          </p:nvSpPr>
          <p:spPr>
            <a:xfrm>
              <a:off x="1294410" y="2838158"/>
              <a:ext cx="1995055" cy="1021323"/>
            </a:xfrm>
            <a:custGeom>
              <a:avLst/>
              <a:gdLst>
                <a:gd name="connsiteX0" fmla="*/ 35626 w 1995055"/>
                <a:gd name="connsiteY0" fmla="*/ 35671 h 1021323"/>
                <a:gd name="connsiteX1" fmla="*/ 154380 w 1995055"/>
                <a:gd name="connsiteY1" fmla="*/ 178174 h 1021323"/>
                <a:gd name="connsiteX2" fmla="*/ 201881 w 1995055"/>
                <a:gd name="connsiteY2" fmla="*/ 225676 h 1021323"/>
                <a:gd name="connsiteX3" fmla="*/ 261258 w 1995055"/>
                <a:gd name="connsiteY3" fmla="*/ 285052 h 1021323"/>
                <a:gd name="connsiteX4" fmla="*/ 320634 w 1995055"/>
                <a:gd name="connsiteY4" fmla="*/ 356304 h 1021323"/>
                <a:gd name="connsiteX5" fmla="*/ 368135 w 1995055"/>
                <a:gd name="connsiteY5" fmla="*/ 427556 h 1021323"/>
                <a:gd name="connsiteX6" fmla="*/ 439387 w 1995055"/>
                <a:gd name="connsiteY6" fmla="*/ 498808 h 1021323"/>
                <a:gd name="connsiteX7" fmla="*/ 475013 w 1995055"/>
                <a:gd name="connsiteY7" fmla="*/ 605686 h 1021323"/>
                <a:gd name="connsiteX8" fmla="*/ 486889 w 1995055"/>
                <a:gd name="connsiteY8" fmla="*/ 641312 h 1021323"/>
                <a:gd name="connsiteX9" fmla="*/ 510639 w 1995055"/>
                <a:gd name="connsiteY9" fmla="*/ 676938 h 1021323"/>
                <a:gd name="connsiteX10" fmla="*/ 522515 w 1995055"/>
                <a:gd name="connsiteY10" fmla="*/ 712564 h 1021323"/>
                <a:gd name="connsiteX11" fmla="*/ 629393 w 1995055"/>
                <a:gd name="connsiteY11" fmla="*/ 795691 h 1021323"/>
                <a:gd name="connsiteX12" fmla="*/ 736271 w 1995055"/>
                <a:gd name="connsiteY12" fmla="*/ 866943 h 1021323"/>
                <a:gd name="connsiteX13" fmla="*/ 771896 w 1995055"/>
                <a:gd name="connsiteY13" fmla="*/ 890694 h 1021323"/>
                <a:gd name="connsiteX14" fmla="*/ 807522 w 1995055"/>
                <a:gd name="connsiteY14" fmla="*/ 914445 h 1021323"/>
                <a:gd name="connsiteX15" fmla="*/ 890650 w 1995055"/>
                <a:gd name="connsiteY15" fmla="*/ 1021323 h 1021323"/>
                <a:gd name="connsiteX16" fmla="*/ 1021278 w 1995055"/>
                <a:gd name="connsiteY16" fmla="*/ 1009447 h 1021323"/>
                <a:gd name="connsiteX17" fmla="*/ 1092530 w 1995055"/>
                <a:gd name="connsiteY17" fmla="*/ 961946 h 1021323"/>
                <a:gd name="connsiteX18" fmla="*/ 1163782 w 1995055"/>
                <a:gd name="connsiteY18" fmla="*/ 914445 h 1021323"/>
                <a:gd name="connsiteX19" fmla="*/ 1199408 w 1995055"/>
                <a:gd name="connsiteY19" fmla="*/ 902569 h 1021323"/>
                <a:gd name="connsiteX20" fmla="*/ 1235034 w 1995055"/>
                <a:gd name="connsiteY20" fmla="*/ 878819 h 1021323"/>
                <a:gd name="connsiteX21" fmla="*/ 1306286 w 1995055"/>
                <a:gd name="connsiteY21" fmla="*/ 866943 h 1021323"/>
                <a:gd name="connsiteX22" fmla="*/ 1425039 w 1995055"/>
                <a:gd name="connsiteY22" fmla="*/ 819442 h 1021323"/>
                <a:gd name="connsiteX23" fmla="*/ 1496291 w 1995055"/>
                <a:gd name="connsiteY23" fmla="*/ 771941 h 1021323"/>
                <a:gd name="connsiteX24" fmla="*/ 1531917 w 1995055"/>
                <a:gd name="connsiteY24" fmla="*/ 748190 h 1021323"/>
                <a:gd name="connsiteX25" fmla="*/ 1638795 w 1995055"/>
                <a:gd name="connsiteY25" fmla="*/ 665063 h 1021323"/>
                <a:gd name="connsiteX26" fmla="*/ 1674421 w 1995055"/>
                <a:gd name="connsiteY26" fmla="*/ 641312 h 1021323"/>
                <a:gd name="connsiteX27" fmla="*/ 1710047 w 1995055"/>
                <a:gd name="connsiteY27" fmla="*/ 617561 h 1021323"/>
                <a:gd name="connsiteX28" fmla="*/ 1793174 w 1995055"/>
                <a:gd name="connsiteY28" fmla="*/ 558185 h 1021323"/>
                <a:gd name="connsiteX29" fmla="*/ 1828800 w 1995055"/>
                <a:gd name="connsiteY29" fmla="*/ 522559 h 1021323"/>
                <a:gd name="connsiteX30" fmla="*/ 1911928 w 1995055"/>
                <a:gd name="connsiteY30" fmla="*/ 498808 h 1021323"/>
                <a:gd name="connsiteX31" fmla="*/ 1947554 w 1995055"/>
                <a:gd name="connsiteY31" fmla="*/ 475058 h 1021323"/>
                <a:gd name="connsiteX32" fmla="*/ 1983180 w 1995055"/>
                <a:gd name="connsiteY32" fmla="*/ 463182 h 1021323"/>
                <a:gd name="connsiteX33" fmla="*/ 1995055 w 1995055"/>
                <a:gd name="connsiteY33" fmla="*/ 427556 h 1021323"/>
                <a:gd name="connsiteX34" fmla="*/ 1911928 w 1995055"/>
                <a:gd name="connsiteY34" fmla="*/ 344429 h 1021323"/>
                <a:gd name="connsiteX35" fmla="*/ 1686296 w 1995055"/>
                <a:gd name="connsiteY35" fmla="*/ 332554 h 1021323"/>
                <a:gd name="connsiteX36" fmla="*/ 1567543 w 1995055"/>
                <a:gd name="connsiteY36" fmla="*/ 308803 h 1021323"/>
                <a:gd name="connsiteX37" fmla="*/ 1531917 w 1995055"/>
                <a:gd name="connsiteY37" fmla="*/ 296928 h 1021323"/>
                <a:gd name="connsiteX38" fmla="*/ 1270660 w 1995055"/>
                <a:gd name="connsiteY38" fmla="*/ 285052 h 1021323"/>
                <a:gd name="connsiteX39" fmla="*/ 1068780 w 1995055"/>
                <a:gd name="connsiteY39" fmla="*/ 273177 h 1021323"/>
                <a:gd name="connsiteX40" fmla="*/ 950026 w 1995055"/>
                <a:gd name="connsiteY40" fmla="*/ 261302 h 1021323"/>
                <a:gd name="connsiteX41" fmla="*/ 688769 w 1995055"/>
                <a:gd name="connsiteY41" fmla="*/ 249426 h 1021323"/>
                <a:gd name="connsiteX42" fmla="*/ 629393 w 1995055"/>
                <a:gd name="connsiteY42" fmla="*/ 237551 h 1021323"/>
                <a:gd name="connsiteX43" fmla="*/ 498764 w 1995055"/>
                <a:gd name="connsiteY43" fmla="*/ 213800 h 1021323"/>
                <a:gd name="connsiteX44" fmla="*/ 368135 w 1995055"/>
                <a:gd name="connsiteY44" fmla="*/ 154424 h 1021323"/>
                <a:gd name="connsiteX45" fmla="*/ 320634 w 1995055"/>
                <a:gd name="connsiteY45" fmla="*/ 142548 h 1021323"/>
                <a:gd name="connsiteX46" fmla="*/ 213756 w 1995055"/>
                <a:gd name="connsiteY46" fmla="*/ 95047 h 1021323"/>
                <a:gd name="connsiteX47" fmla="*/ 118754 w 1995055"/>
                <a:gd name="connsiteY47" fmla="*/ 71297 h 1021323"/>
                <a:gd name="connsiteX48" fmla="*/ 83128 w 1995055"/>
                <a:gd name="connsiteY48" fmla="*/ 59421 h 1021323"/>
                <a:gd name="connsiteX49" fmla="*/ 47502 w 1995055"/>
                <a:gd name="connsiteY49" fmla="*/ 35671 h 1021323"/>
                <a:gd name="connsiteX50" fmla="*/ 0 w 1995055"/>
                <a:gd name="connsiteY50" fmla="*/ 45 h 10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95055" h="1021323">
                  <a:moveTo>
                    <a:pt x="35626" y="35671"/>
                  </a:moveTo>
                  <a:cubicBezTo>
                    <a:pt x="75211" y="83172"/>
                    <a:pt x="113663" y="131640"/>
                    <a:pt x="154380" y="178174"/>
                  </a:cubicBezTo>
                  <a:cubicBezTo>
                    <a:pt x="169126" y="195026"/>
                    <a:pt x="187308" y="208674"/>
                    <a:pt x="201881" y="225676"/>
                  </a:cubicBezTo>
                  <a:cubicBezTo>
                    <a:pt x="254658" y="287249"/>
                    <a:pt x="192648" y="239313"/>
                    <a:pt x="261258" y="285052"/>
                  </a:cubicBezTo>
                  <a:cubicBezTo>
                    <a:pt x="346119" y="412347"/>
                    <a:pt x="213968" y="219162"/>
                    <a:pt x="320634" y="356304"/>
                  </a:cubicBezTo>
                  <a:cubicBezTo>
                    <a:pt x="338159" y="378836"/>
                    <a:pt x="347951" y="407372"/>
                    <a:pt x="368135" y="427556"/>
                  </a:cubicBezTo>
                  <a:lnTo>
                    <a:pt x="439387" y="498808"/>
                  </a:lnTo>
                  <a:lnTo>
                    <a:pt x="475013" y="605686"/>
                  </a:lnTo>
                  <a:cubicBezTo>
                    <a:pt x="478972" y="617561"/>
                    <a:pt x="479946" y="630896"/>
                    <a:pt x="486889" y="641312"/>
                  </a:cubicBezTo>
                  <a:cubicBezTo>
                    <a:pt x="494806" y="653187"/>
                    <a:pt x="504256" y="664173"/>
                    <a:pt x="510639" y="676938"/>
                  </a:cubicBezTo>
                  <a:cubicBezTo>
                    <a:pt x="516237" y="688134"/>
                    <a:pt x="515571" y="702149"/>
                    <a:pt x="522515" y="712564"/>
                  </a:cubicBezTo>
                  <a:cubicBezTo>
                    <a:pt x="544840" y="746051"/>
                    <a:pt x="601081" y="776816"/>
                    <a:pt x="629393" y="795691"/>
                  </a:cubicBezTo>
                  <a:lnTo>
                    <a:pt x="736271" y="866943"/>
                  </a:lnTo>
                  <a:lnTo>
                    <a:pt x="771896" y="890694"/>
                  </a:lnTo>
                  <a:lnTo>
                    <a:pt x="807522" y="914445"/>
                  </a:lnTo>
                  <a:cubicBezTo>
                    <a:pt x="864340" y="999671"/>
                    <a:pt x="834840" y="965513"/>
                    <a:pt x="890650" y="1021323"/>
                  </a:cubicBezTo>
                  <a:cubicBezTo>
                    <a:pt x="934193" y="1017364"/>
                    <a:pt x="979332" y="1021784"/>
                    <a:pt x="1021278" y="1009447"/>
                  </a:cubicBezTo>
                  <a:cubicBezTo>
                    <a:pt x="1048663" y="1001393"/>
                    <a:pt x="1068779" y="977780"/>
                    <a:pt x="1092530" y="961946"/>
                  </a:cubicBezTo>
                  <a:lnTo>
                    <a:pt x="1163782" y="914445"/>
                  </a:lnTo>
                  <a:cubicBezTo>
                    <a:pt x="1175657" y="910486"/>
                    <a:pt x="1188212" y="908167"/>
                    <a:pt x="1199408" y="902569"/>
                  </a:cubicBezTo>
                  <a:cubicBezTo>
                    <a:pt x="1212173" y="896186"/>
                    <a:pt x="1221494" y="883332"/>
                    <a:pt x="1235034" y="878819"/>
                  </a:cubicBezTo>
                  <a:cubicBezTo>
                    <a:pt x="1257877" y="871205"/>
                    <a:pt x="1282927" y="872783"/>
                    <a:pt x="1306286" y="866943"/>
                  </a:cubicBezTo>
                  <a:cubicBezTo>
                    <a:pt x="1345133" y="857231"/>
                    <a:pt x="1389935" y="840504"/>
                    <a:pt x="1425039" y="819442"/>
                  </a:cubicBezTo>
                  <a:cubicBezTo>
                    <a:pt x="1449516" y="804756"/>
                    <a:pt x="1472540" y="787775"/>
                    <a:pt x="1496291" y="771941"/>
                  </a:cubicBezTo>
                  <a:cubicBezTo>
                    <a:pt x="1508166" y="764024"/>
                    <a:pt x="1521825" y="758282"/>
                    <a:pt x="1531917" y="748190"/>
                  </a:cubicBezTo>
                  <a:cubicBezTo>
                    <a:pt x="1587728" y="692379"/>
                    <a:pt x="1553568" y="721881"/>
                    <a:pt x="1638795" y="665063"/>
                  </a:cubicBezTo>
                  <a:lnTo>
                    <a:pt x="1674421" y="641312"/>
                  </a:lnTo>
                  <a:cubicBezTo>
                    <a:pt x="1686296" y="633395"/>
                    <a:pt x="1699955" y="627653"/>
                    <a:pt x="1710047" y="617561"/>
                  </a:cubicBezTo>
                  <a:cubicBezTo>
                    <a:pt x="1802680" y="524930"/>
                    <a:pt x="1683756" y="636342"/>
                    <a:pt x="1793174" y="558185"/>
                  </a:cubicBezTo>
                  <a:cubicBezTo>
                    <a:pt x="1806840" y="548423"/>
                    <a:pt x="1814826" y="531875"/>
                    <a:pt x="1828800" y="522559"/>
                  </a:cubicBezTo>
                  <a:cubicBezTo>
                    <a:pt x="1839020" y="515746"/>
                    <a:pt x="1905597" y="500391"/>
                    <a:pt x="1911928" y="498808"/>
                  </a:cubicBezTo>
                  <a:cubicBezTo>
                    <a:pt x="1923803" y="490891"/>
                    <a:pt x="1934789" y="481441"/>
                    <a:pt x="1947554" y="475058"/>
                  </a:cubicBezTo>
                  <a:cubicBezTo>
                    <a:pt x="1958750" y="469460"/>
                    <a:pt x="1974329" y="472033"/>
                    <a:pt x="1983180" y="463182"/>
                  </a:cubicBezTo>
                  <a:cubicBezTo>
                    <a:pt x="1992031" y="454331"/>
                    <a:pt x="1991097" y="439431"/>
                    <a:pt x="1995055" y="427556"/>
                  </a:cubicBezTo>
                  <a:cubicBezTo>
                    <a:pt x="1965210" y="382789"/>
                    <a:pt x="1963846" y="349149"/>
                    <a:pt x="1911928" y="344429"/>
                  </a:cubicBezTo>
                  <a:cubicBezTo>
                    <a:pt x="1836923" y="337611"/>
                    <a:pt x="1761507" y="336512"/>
                    <a:pt x="1686296" y="332554"/>
                  </a:cubicBezTo>
                  <a:cubicBezTo>
                    <a:pt x="1605815" y="305725"/>
                    <a:pt x="1703988" y="336091"/>
                    <a:pt x="1567543" y="308803"/>
                  </a:cubicBezTo>
                  <a:cubicBezTo>
                    <a:pt x="1555268" y="306348"/>
                    <a:pt x="1544395" y="297926"/>
                    <a:pt x="1531917" y="296928"/>
                  </a:cubicBezTo>
                  <a:cubicBezTo>
                    <a:pt x="1445019" y="289976"/>
                    <a:pt x="1357721" y="289517"/>
                    <a:pt x="1270660" y="285052"/>
                  </a:cubicBezTo>
                  <a:lnTo>
                    <a:pt x="1068780" y="273177"/>
                  </a:lnTo>
                  <a:cubicBezTo>
                    <a:pt x="1029107" y="270238"/>
                    <a:pt x="989731" y="263784"/>
                    <a:pt x="950026" y="261302"/>
                  </a:cubicBezTo>
                  <a:cubicBezTo>
                    <a:pt x="863020" y="255864"/>
                    <a:pt x="775855" y="253385"/>
                    <a:pt x="688769" y="249426"/>
                  </a:cubicBezTo>
                  <a:lnTo>
                    <a:pt x="629393" y="237551"/>
                  </a:lnTo>
                  <a:cubicBezTo>
                    <a:pt x="602221" y="232611"/>
                    <a:pt x="528110" y="221804"/>
                    <a:pt x="498764" y="213800"/>
                  </a:cubicBezTo>
                  <a:cubicBezTo>
                    <a:pt x="359058" y="175699"/>
                    <a:pt x="491903" y="209433"/>
                    <a:pt x="368135" y="154424"/>
                  </a:cubicBezTo>
                  <a:cubicBezTo>
                    <a:pt x="353221" y="147795"/>
                    <a:pt x="336468" y="146507"/>
                    <a:pt x="320634" y="142548"/>
                  </a:cubicBezTo>
                  <a:cubicBezTo>
                    <a:pt x="273846" y="111357"/>
                    <a:pt x="281587" y="112004"/>
                    <a:pt x="213756" y="95047"/>
                  </a:cubicBezTo>
                  <a:cubicBezTo>
                    <a:pt x="182089" y="87130"/>
                    <a:pt x="149721" y="81620"/>
                    <a:pt x="118754" y="71297"/>
                  </a:cubicBezTo>
                  <a:cubicBezTo>
                    <a:pt x="106879" y="67338"/>
                    <a:pt x="94324" y="65019"/>
                    <a:pt x="83128" y="59421"/>
                  </a:cubicBezTo>
                  <a:cubicBezTo>
                    <a:pt x="70363" y="53038"/>
                    <a:pt x="58466" y="44808"/>
                    <a:pt x="47502" y="35671"/>
                  </a:cubicBezTo>
                  <a:cubicBezTo>
                    <a:pt x="1391" y="-2754"/>
                    <a:pt x="30482" y="45"/>
                    <a:pt x="0" y="45"/>
                  </a:cubicBezTo>
                </a:path>
              </a:pathLst>
            </a:custGeom>
            <a:solidFill>
              <a:srgbClr val="FF99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igura a mano libera 2"/>
            <p:cNvSpPr/>
            <p:nvPr/>
          </p:nvSpPr>
          <p:spPr>
            <a:xfrm>
              <a:off x="2458192" y="4239491"/>
              <a:ext cx="2481943" cy="1211283"/>
            </a:xfrm>
            <a:custGeom>
              <a:avLst/>
              <a:gdLst>
                <a:gd name="connsiteX0" fmla="*/ 35626 w 2481943"/>
                <a:gd name="connsiteY0" fmla="*/ 0 h 1211283"/>
                <a:gd name="connsiteX1" fmla="*/ 95003 w 2481943"/>
                <a:gd name="connsiteY1" fmla="*/ 47501 h 1211283"/>
                <a:gd name="connsiteX2" fmla="*/ 130629 w 2481943"/>
                <a:gd name="connsiteY2" fmla="*/ 83127 h 1211283"/>
                <a:gd name="connsiteX3" fmla="*/ 166255 w 2481943"/>
                <a:gd name="connsiteY3" fmla="*/ 95003 h 1211283"/>
                <a:gd name="connsiteX4" fmla="*/ 213756 w 2481943"/>
                <a:gd name="connsiteY4" fmla="*/ 166254 h 1211283"/>
                <a:gd name="connsiteX5" fmla="*/ 320634 w 2481943"/>
                <a:gd name="connsiteY5" fmla="*/ 261257 h 1211283"/>
                <a:gd name="connsiteX6" fmla="*/ 391886 w 2481943"/>
                <a:gd name="connsiteY6" fmla="*/ 332509 h 1211283"/>
                <a:gd name="connsiteX7" fmla="*/ 427512 w 2481943"/>
                <a:gd name="connsiteY7" fmla="*/ 368135 h 1211283"/>
                <a:gd name="connsiteX8" fmla="*/ 463138 w 2481943"/>
                <a:gd name="connsiteY8" fmla="*/ 439387 h 1211283"/>
                <a:gd name="connsiteX9" fmla="*/ 498764 w 2481943"/>
                <a:gd name="connsiteY9" fmla="*/ 510639 h 1211283"/>
                <a:gd name="connsiteX10" fmla="*/ 522514 w 2481943"/>
                <a:gd name="connsiteY10" fmla="*/ 581891 h 1211283"/>
                <a:gd name="connsiteX11" fmla="*/ 534390 w 2481943"/>
                <a:gd name="connsiteY11" fmla="*/ 617517 h 1211283"/>
                <a:gd name="connsiteX12" fmla="*/ 581891 w 2481943"/>
                <a:gd name="connsiteY12" fmla="*/ 688769 h 1211283"/>
                <a:gd name="connsiteX13" fmla="*/ 688769 w 2481943"/>
                <a:gd name="connsiteY13" fmla="*/ 795647 h 1211283"/>
                <a:gd name="connsiteX14" fmla="*/ 771896 w 2481943"/>
                <a:gd name="connsiteY14" fmla="*/ 902525 h 1211283"/>
                <a:gd name="connsiteX15" fmla="*/ 795647 w 2481943"/>
                <a:gd name="connsiteY15" fmla="*/ 938151 h 1211283"/>
                <a:gd name="connsiteX16" fmla="*/ 831273 w 2481943"/>
                <a:gd name="connsiteY16" fmla="*/ 1009403 h 1211283"/>
                <a:gd name="connsiteX17" fmla="*/ 855024 w 2481943"/>
                <a:gd name="connsiteY17" fmla="*/ 1080654 h 1211283"/>
                <a:gd name="connsiteX18" fmla="*/ 866899 w 2481943"/>
                <a:gd name="connsiteY18" fmla="*/ 1116280 h 1211283"/>
                <a:gd name="connsiteX19" fmla="*/ 878774 w 2481943"/>
                <a:gd name="connsiteY19" fmla="*/ 1151906 h 1211283"/>
                <a:gd name="connsiteX20" fmla="*/ 926276 w 2481943"/>
                <a:gd name="connsiteY20" fmla="*/ 1187532 h 1211283"/>
                <a:gd name="connsiteX21" fmla="*/ 997527 w 2481943"/>
                <a:gd name="connsiteY21" fmla="*/ 1211283 h 1211283"/>
                <a:gd name="connsiteX22" fmla="*/ 1080655 w 2481943"/>
                <a:gd name="connsiteY22" fmla="*/ 1199408 h 1211283"/>
                <a:gd name="connsiteX23" fmla="*/ 1116281 w 2481943"/>
                <a:gd name="connsiteY23" fmla="*/ 1175657 h 1211283"/>
                <a:gd name="connsiteX24" fmla="*/ 1151907 w 2481943"/>
                <a:gd name="connsiteY24" fmla="*/ 1163782 h 1211283"/>
                <a:gd name="connsiteX25" fmla="*/ 1187533 w 2481943"/>
                <a:gd name="connsiteY25" fmla="*/ 1140031 h 1211283"/>
                <a:gd name="connsiteX26" fmla="*/ 1258785 w 2481943"/>
                <a:gd name="connsiteY26" fmla="*/ 1116280 h 1211283"/>
                <a:gd name="connsiteX27" fmla="*/ 1294411 w 2481943"/>
                <a:gd name="connsiteY27" fmla="*/ 1092530 h 1211283"/>
                <a:gd name="connsiteX28" fmla="*/ 1365663 w 2481943"/>
                <a:gd name="connsiteY28" fmla="*/ 1068779 h 1211283"/>
                <a:gd name="connsiteX29" fmla="*/ 1436914 w 2481943"/>
                <a:gd name="connsiteY29" fmla="*/ 1045028 h 1211283"/>
                <a:gd name="connsiteX30" fmla="*/ 1472540 w 2481943"/>
                <a:gd name="connsiteY30" fmla="*/ 1033153 h 1211283"/>
                <a:gd name="connsiteX31" fmla="*/ 1508166 w 2481943"/>
                <a:gd name="connsiteY31" fmla="*/ 1009403 h 1211283"/>
                <a:gd name="connsiteX32" fmla="*/ 1638795 w 2481943"/>
                <a:gd name="connsiteY32" fmla="*/ 985652 h 1211283"/>
                <a:gd name="connsiteX33" fmla="*/ 1745673 w 2481943"/>
                <a:gd name="connsiteY33" fmla="*/ 950026 h 1211283"/>
                <a:gd name="connsiteX34" fmla="*/ 1781299 w 2481943"/>
                <a:gd name="connsiteY34" fmla="*/ 938151 h 1211283"/>
                <a:gd name="connsiteX35" fmla="*/ 1816925 w 2481943"/>
                <a:gd name="connsiteY35" fmla="*/ 926275 h 1211283"/>
                <a:gd name="connsiteX36" fmla="*/ 1864426 w 2481943"/>
                <a:gd name="connsiteY36" fmla="*/ 914400 h 1211283"/>
                <a:gd name="connsiteX37" fmla="*/ 1900052 w 2481943"/>
                <a:gd name="connsiteY37" fmla="*/ 902525 h 1211283"/>
                <a:gd name="connsiteX38" fmla="*/ 2006930 w 2481943"/>
                <a:gd name="connsiteY38" fmla="*/ 878774 h 1211283"/>
                <a:gd name="connsiteX39" fmla="*/ 2078182 w 2481943"/>
                <a:gd name="connsiteY39" fmla="*/ 855023 h 1211283"/>
                <a:gd name="connsiteX40" fmla="*/ 2113808 w 2481943"/>
                <a:gd name="connsiteY40" fmla="*/ 843148 h 1211283"/>
                <a:gd name="connsiteX41" fmla="*/ 2256312 w 2481943"/>
                <a:gd name="connsiteY41" fmla="*/ 795647 h 1211283"/>
                <a:gd name="connsiteX42" fmla="*/ 2291938 w 2481943"/>
                <a:gd name="connsiteY42" fmla="*/ 783771 h 1211283"/>
                <a:gd name="connsiteX43" fmla="*/ 2327564 w 2481943"/>
                <a:gd name="connsiteY43" fmla="*/ 771896 h 1211283"/>
                <a:gd name="connsiteX44" fmla="*/ 2363190 w 2481943"/>
                <a:gd name="connsiteY44" fmla="*/ 748145 h 1211283"/>
                <a:gd name="connsiteX45" fmla="*/ 2398816 w 2481943"/>
                <a:gd name="connsiteY45" fmla="*/ 736270 h 1211283"/>
                <a:gd name="connsiteX46" fmla="*/ 2470068 w 2481943"/>
                <a:gd name="connsiteY46" fmla="*/ 688769 h 1211283"/>
                <a:gd name="connsiteX47" fmla="*/ 2481943 w 2481943"/>
                <a:gd name="connsiteY47" fmla="*/ 653143 h 1211283"/>
                <a:gd name="connsiteX48" fmla="*/ 2398816 w 2481943"/>
                <a:gd name="connsiteY48" fmla="*/ 570015 h 1211283"/>
                <a:gd name="connsiteX49" fmla="*/ 2363190 w 2481943"/>
                <a:gd name="connsiteY49" fmla="*/ 546265 h 1211283"/>
                <a:gd name="connsiteX50" fmla="*/ 2291938 w 2481943"/>
                <a:gd name="connsiteY50" fmla="*/ 510639 h 1211283"/>
                <a:gd name="connsiteX51" fmla="*/ 1983179 w 2481943"/>
                <a:gd name="connsiteY51" fmla="*/ 498764 h 1211283"/>
                <a:gd name="connsiteX52" fmla="*/ 1852551 w 2481943"/>
                <a:gd name="connsiteY52" fmla="*/ 486888 h 1211283"/>
                <a:gd name="connsiteX53" fmla="*/ 1816925 w 2481943"/>
                <a:gd name="connsiteY53" fmla="*/ 475013 h 1211283"/>
                <a:gd name="connsiteX54" fmla="*/ 1721922 w 2481943"/>
                <a:gd name="connsiteY54" fmla="*/ 451262 h 1211283"/>
                <a:gd name="connsiteX55" fmla="*/ 1686296 w 2481943"/>
                <a:gd name="connsiteY55" fmla="*/ 439387 h 1211283"/>
                <a:gd name="connsiteX56" fmla="*/ 1615044 w 2481943"/>
                <a:gd name="connsiteY56" fmla="*/ 427512 h 1211283"/>
                <a:gd name="connsiteX57" fmla="*/ 1448790 w 2481943"/>
                <a:gd name="connsiteY57" fmla="*/ 391886 h 1211283"/>
                <a:gd name="connsiteX58" fmla="*/ 1377538 w 2481943"/>
                <a:gd name="connsiteY58" fmla="*/ 368135 h 1211283"/>
                <a:gd name="connsiteX59" fmla="*/ 1306286 w 2481943"/>
                <a:gd name="connsiteY59" fmla="*/ 320634 h 1211283"/>
                <a:gd name="connsiteX60" fmla="*/ 1270660 w 2481943"/>
                <a:gd name="connsiteY60" fmla="*/ 296883 h 1211283"/>
                <a:gd name="connsiteX61" fmla="*/ 1199408 w 2481943"/>
                <a:gd name="connsiteY61" fmla="*/ 285008 h 1211283"/>
                <a:gd name="connsiteX62" fmla="*/ 1033153 w 2481943"/>
                <a:gd name="connsiteY62" fmla="*/ 261257 h 1211283"/>
                <a:gd name="connsiteX63" fmla="*/ 997527 w 2481943"/>
                <a:gd name="connsiteY63" fmla="*/ 249382 h 1211283"/>
                <a:gd name="connsiteX64" fmla="*/ 926276 w 2481943"/>
                <a:gd name="connsiteY64" fmla="*/ 237506 h 1211283"/>
                <a:gd name="connsiteX65" fmla="*/ 890650 w 2481943"/>
                <a:gd name="connsiteY65" fmla="*/ 225631 h 1211283"/>
                <a:gd name="connsiteX66" fmla="*/ 783772 w 2481943"/>
                <a:gd name="connsiteY66" fmla="*/ 201880 h 1211283"/>
                <a:gd name="connsiteX67" fmla="*/ 688769 w 2481943"/>
                <a:gd name="connsiteY67" fmla="*/ 178130 h 1211283"/>
                <a:gd name="connsiteX68" fmla="*/ 617517 w 2481943"/>
                <a:gd name="connsiteY68" fmla="*/ 166254 h 1211283"/>
                <a:gd name="connsiteX69" fmla="*/ 581891 w 2481943"/>
                <a:gd name="connsiteY69" fmla="*/ 154379 h 1211283"/>
                <a:gd name="connsiteX70" fmla="*/ 522514 w 2481943"/>
                <a:gd name="connsiteY70" fmla="*/ 142504 h 1211283"/>
                <a:gd name="connsiteX71" fmla="*/ 332509 w 2481943"/>
                <a:gd name="connsiteY71" fmla="*/ 118753 h 1211283"/>
                <a:gd name="connsiteX72" fmla="*/ 225631 w 2481943"/>
                <a:gd name="connsiteY72" fmla="*/ 95003 h 1211283"/>
                <a:gd name="connsiteX73" fmla="*/ 190005 w 2481943"/>
                <a:gd name="connsiteY73" fmla="*/ 83127 h 1211283"/>
                <a:gd name="connsiteX74" fmla="*/ 130629 w 2481943"/>
                <a:gd name="connsiteY74" fmla="*/ 71252 h 1211283"/>
                <a:gd name="connsiteX75" fmla="*/ 95003 w 2481943"/>
                <a:gd name="connsiteY75" fmla="*/ 59377 h 1211283"/>
                <a:gd name="connsiteX76" fmla="*/ 0 w 2481943"/>
                <a:gd name="connsiteY76" fmla="*/ 35626 h 121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481943" h="1211283">
                  <a:moveTo>
                    <a:pt x="35626" y="0"/>
                  </a:moveTo>
                  <a:cubicBezTo>
                    <a:pt x="55418" y="15834"/>
                    <a:pt x="75928" y="30810"/>
                    <a:pt x="95003" y="47501"/>
                  </a:cubicBezTo>
                  <a:cubicBezTo>
                    <a:pt x="107642" y="58560"/>
                    <a:pt x="116655" y="73811"/>
                    <a:pt x="130629" y="83127"/>
                  </a:cubicBezTo>
                  <a:cubicBezTo>
                    <a:pt x="141044" y="90071"/>
                    <a:pt x="154380" y="91044"/>
                    <a:pt x="166255" y="95003"/>
                  </a:cubicBezTo>
                  <a:cubicBezTo>
                    <a:pt x="182089" y="118753"/>
                    <a:pt x="190006" y="150420"/>
                    <a:pt x="213756" y="166254"/>
                  </a:cubicBezTo>
                  <a:cubicBezTo>
                    <a:pt x="277329" y="208637"/>
                    <a:pt x="239290" y="179913"/>
                    <a:pt x="320634" y="261257"/>
                  </a:cubicBezTo>
                  <a:lnTo>
                    <a:pt x="391886" y="332509"/>
                  </a:lnTo>
                  <a:lnTo>
                    <a:pt x="427512" y="368135"/>
                  </a:lnTo>
                  <a:cubicBezTo>
                    <a:pt x="457360" y="457682"/>
                    <a:pt x="417097" y="347304"/>
                    <a:pt x="463138" y="439387"/>
                  </a:cubicBezTo>
                  <a:cubicBezTo>
                    <a:pt x="512304" y="537719"/>
                    <a:pt x="430697" y="408539"/>
                    <a:pt x="498764" y="510639"/>
                  </a:cubicBezTo>
                  <a:lnTo>
                    <a:pt x="522514" y="581891"/>
                  </a:lnTo>
                  <a:cubicBezTo>
                    <a:pt x="526472" y="593766"/>
                    <a:pt x="527446" y="607102"/>
                    <a:pt x="534390" y="617517"/>
                  </a:cubicBezTo>
                  <a:cubicBezTo>
                    <a:pt x="550224" y="641268"/>
                    <a:pt x="561707" y="668585"/>
                    <a:pt x="581891" y="688769"/>
                  </a:cubicBezTo>
                  <a:lnTo>
                    <a:pt x="688769" y="795647"/>
                  </a:lnTo>
                  <a:cubicBezTo>
                    <a:pt x="744580" y="851458"/>
                    <a:pt x="715078" y="817298"/>
                    <a:pt x="771896" y="902525"/>
                  </a:cubicBezTo>
                  <a:lnTo>
                    <a:pt x="795647" y="938151"/>
                  </a:lnTo>
                  <a:cubicBezTo>
                    <a:pt x="838950" y="1068064"/>
                    <a:pt x="769891" y="871296"/>
                    <a:pt x="831273" y="1009403"/>
                  </a:cubicBezTo>
                  <a:cubicBezTo>
                    <a:pt x="841441" y="1032280"/>
                    <a:pt x="847107" y="1056904"/>
                    <a:pt x="855024" y="1080654"/>
                  </a:cubicBezTo>
                  <a:lnTo>
                    <a:pt x="866899" y="1116280"/>
                  </a:lnTo>
                  <a:cubicBezTo>
                    <a:pt x="870857" y="1128155"/>
                    <a:pt x="868760" y="1144395"/>
                    <a:pt x="878774" y="1151906"/>
                  </a:cubicBezTo>
                  <a:cubicBezTo>
                    <a:pt x="894608" y="1163781"/>
                    <a:pt x="908573" y="1178681"/>
                    <a:pt x="926276" y="1187532"/>
                  </a:cubicBezTo>
                  <a:cubicBezTo>
                    <a:pt x="948668" y="1198728"/>
                    <a:pt x="997527" y="1211283"/>
                    <a:pt x="997527" y="1211283"/>
                  </a:cubicBezTo>
                  <a:cubicBezTo>
                    <a:pt x="1025236" y="1207325"/>
                    <a:pt x="1053845" y="1207451"/>
                    <a:pt x="1080655" y="1199408"/>
                  </a:cubicBezTo>
                  <a:cubicBezTo>
                    <a:pt x="1094326" y="1195307"/>
                    <a:pt x="1103515" y="1182040"/>
                    <a:pt x="1116281" y="1175657"/>
                  </a:cubicBezTo>
                  <a:cubicBezTo>
                    <a:pt x="1127477" y="1170059"/>
                    <a:pt x="1140032" y="1167740"/>
                    <a:pt x="1151907" y="1163782"/>
                  </a:cubicBezTo>
                  <a:cubicBezTo>
                    <a:pt x="1163782" y="1155865"/>
                    <a:pt x="1174491" y="1145828"/>
                    <a:pt x="1187533" y="1140031"/>
                  </a:cubicBezTo>
                  <a:cubicBezTo>
                    <a:pt x="1210411" y="1129863"/>
                    <a:pt x="1237954" y="1130167"/>
                    <a:pt x="1258785" y="1116280"/>
                  </a:cubicBezTo>
                  <a:cubicBezTo>
                    <a:pt x="1270660" y="1108363"/>
                    <a:pt x="1281369" y="1098326"/>
                    <a:pt x="1294411" y="1092530"/>
                  </a:cubicBezTo>
                  <a:cubicBezTo>
                    <a:pt x="1317289" y="1082362"/>
                    <a:pt x="1341912" y="1076696"/>
                    <a:pt x="1365663" y="1068779"/>
                  </a:cubicBezTo>
                  <a:lnTo>
                    <a:pt x="1436914" y="1045028"/>
                  </a:lnTo>
                  <a:cubicBezTo>
                    <a:pt x="1448789" y="1041069"/>
                    <a:pt x="1462125" y="1040096"/>
                    <a:pt x="1472540" y="1033153"/>
                  </a:cubicBezTo>
                  <a:cubicBezTo>
                    <a:pt x="1484415" y="1025236"/>
                    <a:pt x="1495048" y="1015025"/>
                    <a:pt x="1508166" y="1009403"/>
                  </a:cubicBezTo>
                  <a:cubicBezTo>
                    <a:pt x="1536166" y="997403"/>
                    <a:pt x="1619525" y="988405"/>
                    <a:pt x="1638795" y="985652"/>
                  </a:cubicBezTo>
                  <a:lnTo>
                    <a:pt x="1745673" y="950026"/>
                  </a:lnTo>
                  <a:lnTo>
                    <a:pt x="1781299" y="938151"/>
                  </a:lnTo>
                  <a:cubicBezTo>
                    <a:pt x="1793174" y="934192"/>
                    <a:pt x="1804781" y="929311"/>
                    <a:pt x="1816925" y="926275"/>
                  </a:cubicBezTo>
                  <a:cubicBezTo>
                    <a:pt x="1832759" y="922317"/>
                    <a:pt x="1848733" y="918884"/>
                    <a:pt x="1864426" y="914400"/>
                  </a:cubicBezTo>
                  <a:cubicBezTo>
                    <a:pt x="1876462" y="910961"/>
                    <a:pt x="1887908" y="905561"/>
                    <a:pt x="1900052" y="902525"/>
                  </a:cubicBezTo>
                  <a:cubicBezTo>
                    <a:pt x="1967830" y="885580"/>
                    <a:pt x="1945995" y="897055"/>
                    <a:pt x="2006930" y="878774"/>
                  </a:cubicBezTo>
                  <a:cubicBezTo>
                    <a:pt x="2030910" y="871580"/>
                    <a:pt x="2054431" y="862940"/>
                    <a:pt x="2078182" y="855023"/>
                  </a:cubicBezTo>
                  <a:lnTo>
                    <a:pt x="2113808" y="843148"/>
                  </a:lnTo>
                  <a:lnTo>
                    <a:pt x="2256312" y="795647"/>
                  </a:lnTo>
                  <a:lnTo>
                    <a:pt x="2291938" y="783771"/>
                  </a:lnTo>
                  <a:lnTo>
                    <a:pt x="2327564" y="771896"/>
                  </a:lnTo>
                  <a:cubicBezTo>
                    <a:pt x="2339439" y="763979"/>
                    <a:pt x="2350424" y="754528"/>
                    <a:pt x="2363190" y="748145"/>
                  </a:cubicBezTo>
                  <a:cubicBezTo>
                    <a:pt x="2374386" y="742547"/>
                    <a:pt x="2387874" y="742349"/>
                    <a:pt x="2398816" y="736270"/>
                  </a:cubicBezTo>
                  <a:cubicBezTo>
                    <a:pt x="2423769" y="722408"/>
                    <a:pt x="2470068" y="688769"/>
                    <a:pt x="2470068" y="688769"/>
                  </a:cubicBezTo>
                  <a:cubicBezTo>
                    <a:pt x="2474026" y="676894"/>
                    <a:pt x="2481943" y="665661"/>
                    <a:pt x="2481943" y="653143"/>
                  </a:cubicBezTo>
                  <a:cubicBezTo>
                    <a:pt x="2481943" y="604372"/>
                    <a:pt x="2432820" y="592685"/>
                    <a:pt x="2398816" y="570015"/>
                  </a:cubicBezTo>
                  <a:lnTo>
                    <a:pt x="2363190" y="546265"/>
                  </a:lnTo>
                  <a:cubicBezTo>
                    <a:pt x="2341942" y="532100"/>
                    <a:pt x="2319359" y="512530"/>
                    <a:pt x="2291938" y="510639"/>
                  </a:cubicBezTo>
                  <a:cubicBezTo>
                    <a:pt x="2189186" y="503553"/>
                    <a:pt x="2086099" y="502722"/>
                    <a:pt x="1983179" y="498764"/>
                  </a:cubicBezTo>
                  <a:cubicBezTo>
                    <a:pt x="1939636" y="494805"/>
                    <a:pt x="1895834" y="493071"/>
                    <a:pt x="1852551" y="486888"/>
                  </a:cubicBezTo>
                  <a:cubicBezTo>
                    <a:pt x="1840159" y="485118"/>
                    <a:pt x="1829002" y="478307"/>
                    <a:pt x="1816925" y="475013"/>
                  </a:cubicBezTo>
                  <a:cubicBezTo>
                    <a:pt x="1785433" y="466424"/>
                    <a:pt x="1752889" y="461584"/>
                    <a:pt x="1721922" y="451262"/>
                  </a:cubicBezTo>
                  <a:cubicBezTo>
                    <a:pt x="1710047" y="447304"/>
                    <a:pt x="1698516" y="442102"/>
                    <a:pt x="1686296" y="439387"/>
                  </a:cubicBezTo>
                  <a:cubicBezTo>
                    <a:pt x="1662791" y="434164"/>
                    <a:pt x="1638710" y="431949"/>
                    <a:pt x="1615044" y="427512"/>
                  </a:cubicBezTo>
                  <a:cubicBezTo>
                    <a:pt x="1590544" y="422918"/>
                    <a:pt x="1490877" y="404512"/>
                    <a:pt x="1448790" y="391886"/>
                  </a:cubicBezTo>
                  <a:cubicBezTo>
                    <a:pt x="1424810" y="384692"/>
                    <a:pt x="1377538" y="368135"/>
                    <a:pt x="1377538" y="368135"/>
                  </a:cubicBezTo>
                  <a:lnTo>
                    <a:pt x="1306286" y="320634"/>
                  </a:lnTo>
                  <a:cubicBezTo>
                    <a:pt x="1294411" y="312717"/>
                    <a:pt x="1284738" y="299229"/>
                    <a:pt x="1270660" y="296883"/>
                  </a:cubicBezTo>
                  <a:cubicBezTo>
                    <a:pt x="1246909" y="292925"/>
                    <a:pt x="1223244" y="288413"/>
                    <a:pt x="1199408" y="285008"/>
                  </a:cubicBezTo>
                  <a:cubicBezTo>
                    <a:pt x="1149088" y="277819"/>
                    <a:pt x="1084147" y="272589"/>
                    <a:pt x="1033153" y="261257"/>
                  </a:cubicBezTo>
                  <a:cubicBezTo>
                    <a:pt x="1020933" y="258542"/>
                    <a:pt x="1009747" y="252098"/>
                    <a:pt x="997527" y="249382"/>
                  </a:cubicBezTo>
                  <a:cubicBezTo>
                    <a:pt x="974022" y="244159"/>
                    <a:pt x="949781" y="242729"/>
                    <a:pt x="926276" y="237506"/>
                  </a:cubicBezTo>
                  <a:cubicBezTo>
                    <a:pt x="914056" y="234790"/>
                    <a:pt x="902686" y="229070"/>
                    <a:pt x="890650" y="225631"/>
                  </a:cubicBezTo>
                  <a:cubicBezTo>
                    <a:pt x="833053" y="209175"/>
                    <a:pt x="847421" y="216568"/>
                    <a:pt x="783772" y="201880"/>
                  </a:cubicBezTo>
                  <a:cubicBezTo>
                    <a:pt x="751966" y="194540"/>
                    <a:pt x="720967" y="183497"/>
                    <a:pt x="688769" y="178130"/>
                  </a:cubicBezTo>
                  <a:cubicBezTo>
                    <a:pt x="665018" y="174171"/>
                    <a:pt x="641022" y="171477"/>
                    <a:pt x="617517" y="166254"/>
                  </a:cubicBezTo>
                  <a:cubicBezTo>
                    <a:pt x="605297" y="163539"/>
                    <a:pt x="594035" y="157415"/>
                    <a:pt x="581891" y="154379"/>
                  </a:cubicBezTo>
                  <a:cubicBezTo>
                    <a:pt x="562309" y="149484"/>
                    <a:pt x="542424" y="145822"/>
                    <a:pt x="522514" y="142504"/>
                  </a:cubicBezTo>
                  <a:cubicBezTo>
                    <a:pt x="382249" y="119126"/>
                    <a:pt x="494936" y="141956"/>
                    <a:pt x="332509" y="118753"/>
                  </a:cubicBezTo>
                  <a:cubicBezTo>
                    <a:pt x="308026" y="115256"/>
                    <a:pt x="251557" y="102411"/>
                    <a:pt x="225631" y="95003"/>
                  </a:cubicBezTo>
                  <a:cubicBezTo>
                    <a:pt x="213595" y="91564"/>
                    <a:pt x="202149" y="86163"/>
                    <a:pt x="190005" y="83127"/>
                  </a:cubicBezTo>
                  <a:cubicBezTo>
                    <a:pt x="170424" y="78232"/>
                    <a:pt x="150210" y="76147"/>
                    <a:pt x="130629" y="71252"/>
                  </a:cubicBezTo>
                  <a:cubicBezTo>
                    <a:pt x="118485" y="68216"/>
                    <a:pt x="107223" y="62092"/>
                    <a:pt x="95003" y="59377"/>
                  </a:cubicBezTo>
                  <a:cubicBezTo>
                    <a:pt x="-976" y="38048"/>
                    <a:pt x="51168" y="61209"/>
                    <a:pt x="0" y="35626"/>
                  </a:cubicBezTo>
                </a:path>
              </a:pathLst>
            </a:custGeom>
            <a:solidFill>
              <a:srgbClr val="92D05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 xmlns:p14="http://schemas.microsoft.com/office/powerpoint/2010/main" val="3491357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1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611188" y="3068638"/>
            <a:ext cx="29845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25" name="Text Box 13"/>
          <p:cNvSpPr txBox="1">
            <a:spLocks noChangeArrowheads="1"/>
          </p:cNvSpPr>
          <p:nvPr/>
        </p:nvSpPr>
        <p:spPr bwMode="auto">
          <a:xfrm>
            <a:off x="414348" y="2060575"/>
            <a:ext cx="3681392" cy="138499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it-IT" sz="2800" i="1" dirty="0" err="1">
                <a:solidFill>
                  <a:schemeClr val="tx1">
                    <a:lumMod val="85000"/>
                  </a:schemeClr>
                </a:solidFill>
                <a:effectLst>
                  <a:outerShdw blurRad="38100" dist="38100" dir="2700000" algn="tl">
                    <a:srgbClr val="000000"/>
                  </a:outerShdw>
                </a:effectLst>
                <a:latin typeface="+mn-lt"/>
              </a:rPr>
              <a:t>increasing</a:t>
            </a:r>
            <a:r>
              <a:rPr lang="it-IT" sz="2800" i="1" dirty="0">
                <a:solidFill>
                  <a:schemeClr val="tx1">
                    <a:lumMod val="85000"/>
                  </a:schemeClr>
                </a:solidFill>
                <a:effectLst>
                  <a:outerShdw blurRad="38100" dist="38100" dir="2700000" algn="tl">
                    <a:srgbClr val="000000"/>
                  </a:outerShdw>
                </a:effectLst>
                <a:latin typeface="+mn-lt"/>
              </a:rPr>
              <a:t> </a:t>
            </a:r>
            <a:r>
              <a:rPr lang="it-IT" sz="2800" i="1" dirty="0" err="1">
                <a:solidFill>
                  <a:schemeClr val="tx1">
                    <a:lumMod val="85000"/>
                  </a:schemeClr>
                </a:solidFill>
                <a:effectLst>
                  <a:outerShdw blurRad="38100" dist="38100" dir="2700000" algn="tl">
                    <a:srgbClr val="000000"/>
                  </a:outerShdw>
                </a:effectLst>
                <a:latin typeface="+mn-lt"/>
              </a:rPr>
              <a:t>displacement</a:t>
            </a:r>
            <a:endParaRPr lang="it-IT" sz="2800" i="1" dirty="0">
              <a:solidFill>
                <a:schemeClr val="tx1">
                  <a:lumMod val="85000"/>
                </a:schemeClr>
              </a:solidFill>
              <a:effectLst>
                <a:outerShdw blurRad="38100" dist="38100" dir="2700000" algn="tl">
                  <a:srgbClr val="000000"/>
                </a:outerShdw>
              </a:effectLst>
              <a:latin typeface="+mn-lt"/>
            </a:endParaRPr>
          </a:p>
          <a:p>
            <a:pPr algn="ctr">
              <a:defRPr/>
            </a:pPr>
            <a:r>
              <a:rPr lang="it-IT" sz="2800" i="1" dirty="0">
                <a:solidFill>
                  <a:schemeClr val="tx1">
                    <a:lumMod val="85000"/>
                  </a:schemeClr>
                </a:solidFill>
                <a:effectLst>
                  <a:outerShdw blurRad="38100" dist="38100" dir="2700000" algn="tl">
                    <a:srgbClr val="000000"/>
                  </a:outerShdw>
                </a:effectLst>
                <a:latin typeface="+mn-lt"/>
              </a:rPr>
              <a:t>with </a:t>
            </a:r>
            <a:r>
              <a:rPr lang="it-IT" sz="2800" i="1" dirty="0" err="1">
                <a:solidFill>
                  <a:schemeClr val="tx1">
                    <a:lumMod val="85000"/>
                  </a:schemeClr>
                </a:solidFill>
                <a:effectLst>
                  <a:outerShdw blurRad="38100" dist="38100" dir="2700000" algn="tl">
                    <a:srgbClr val="000000"/>
                  </a:outerShdw>
                </a:effectLst>
                <a:latin typeface="+mn-lt"/>
              </a:rPr>
              <a:t>depth</a:t>
            </a:r>
            <a:endParaRPr lang="it-IT" sz="2800" i="1" dirty="0">
              <a:solidFill>
                <a:schemeClr val="tx1">
                  <a:lumMod val="85000"/>
                </a:schemeClr>
              </a:solidFill>
              <a:effectLst>
                <a:outerShdw blurRad="38100" dist="38100" dir="2700000" algn="tl">
                  <a:srgbClr val="000000"/>
                </a:outerShdw>
              </a:effectLst>
              <a:latin typeface="+mn-lt"/>
            </a:endParaRPr>
          </a:p>
          <a:p>
            <a:pPr algn="ctr">
              <a:defRPr/>
            </a:pPr>
            <a:endParaRPr lang="it-IT" sz="2800" i="1" dirty="0">
              <a:solidFill>
                <a:schemeClr val="tx1">
                  <a:lumMod val="85000"/>
                </a:schemeClr>
              </a:solidFill>
              <a:effectLst>
                <a:outerShdw blurRad="38100" dist="38100" dir="2700000" algn="tl">
                  <a:srgbClr val="000000"/>
                </a:outerShdw>
              </a:effectLst>
              <a:latin typeface="+mn-lt"/>
            </a:endParaRPr>
          </a:p>
        </p:txBody>
      </p:sp>
      <p:pic>
        <p:nvPicPr>
          <p:cNvPr id="57350" name="Picture 14"/>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572000" y="335625"/>
            <a:ext cx="4572000" cy="6522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92527" name="Group 15"/>
          <p:cNvGrpSpPr>
            <a:grpSpLocks/>
          </p:cNvGrpSpPr>
          <p:nvPr/>
        </p:nvGrpSpPr>
        <p:grpSpPr bwMode="auto">
          <a:xfrm>
            <a:off x="4643438" y="1772817"/>
            <a:ext cx="4505007" cy="4932784"/>
            <a:chOff x="2962" y="1514"/>
            <a:chExt cx="2341" cy="2562"/>
          </a:xfrm>
        </p:grpSpPr>
        <p:sp>
          <p:nvSpPr>
            <p:cNvPr id="192528" name="Freeform 16"/>
            <p:cNvSpPr>
              <a:spLocks/>
            </p:cNvSpPr>
            <p:nvPr/>
          </p:nvSpPr>
          <p:spPr bwMode="auto">
            <a:xfrm>
              <a:off x="3962" y="1514"/>
              <a:ext cx="505" cy="2562"/>
            </a:xfrm>
            <a:custGeom>
              <a:avLst/>
              <a:gdLst>
                <a:gd name="T0" fmla="*/ 0 w 505"/>
                <a:gd name="T1" fmla="*/ 2562 h 2562"/>
                <a:gd name="T2" fmla="*/ 48 w 505"/>
                <a:gd name="T3" fmla="*/ 2438 h 2562"/>
                <a:gd name="T4" fmla="*/ 19 w 505"/>
                <a:gd name="T5" fmla="*/ 2352 h 2562"/>
                <a:gd name="T6" fmla="*/ 38 w 505"/>
                <a:gd name="T7" fmla="*/ 2248 h 2562"/>
                <a:gd name="T8" fmla="*/ 19 w 505"/>
                <a:gd name="T9" fmla="*/ 2172 h 2562"/>
                <a:gd name="T10" fmla="*/ 76 w 505"/>
                <a:gd name="T11" fmla="*/ 1819 h 2562"/>
                <a:gd name="T12" fmla="*/ 181 w 505"/>
                <a:gd name="T13" fmla="*/ 1095 h 2562"/>
                <a:gd name="T14" fmla="*/ 267 w 505"/>
                <a:gd name="T15" fmla="*/ 914 h 2562"/>
                <a:gd name="T16" fmla="*/ 305 w 505"/>
                <a:gd name="T17" fmla="*/ 829 h 2562"/>
                <a:gd name="T18" fmla="*/ 353 w 505"/>
                <a:gd name="T19" fmla="*/ 705 h 2562"/>
                <a:gd name="T20" fmla="*/ 457 w 505"/>
                <a:gd name="T21" fmla="*/ 248 h 2562"/>
                <a:gd name="T22" fmla="*/ 505 w 505"/>
                <a:gd name="T23" fmla="*/ 0 h 2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2562">
                  <a:moveTo>
                    <a:pt x="0" y="2562"/>
                  </a:moveTo>
                  <a:cubicBezTo>
                    <a:pt x="25" y="2523"/>
                    <a:pt x="33" y="2482"/>
                    <a:pt x="48" y="2438"/>
                  </a:cubicBezTo>
                  <a:cubicBezTo>
                    <a:pt x="37" y="2409"/>
                    <a:pt x="28" y="2380"/>
                    <a:pt x="19" y="2352"/>
                  </a:cubicBezTo>
                  <a:cubicBezTo>
                    <a:pt x="24" y="2317"/>
                    <a:pt x="38" y="2283"/>
                    <a:pt x="38" y="2248"/>
                  </a:cubicBezTo>
                  <a:cubicBezTo>
                    <a:pt x="38" y="2221"/>
                    <a:pt x="24" y="2197"/>
                    <a:pt x="19" y="2172"/>
                  </a:cubicBezTo>
                  <a:cubicBezTo>
                    <a:pt x="58" y="2058"/>
                    <a:pt x="40" y="1934"/>
                    <a:pt x="76" y="1819"/>
                  </a:cubicBezTo>
                  <a:cubicBezTo>
                    <a:pt x="83" y="1576"/>
                    <a:pt x="68" y="1316"/>
                    <a:pt x="181" y="1095"/>
                  </a:cubicBezTo>
                  <a:cubicBezTo>
                    <a:pt x="212" y="1033"/>
                    <a:pt x="216" y="964"/>
                    <a:pt x="267" y="914"/>
                  </a:cubicBezTo>
                  <a:cubicBezTo>
                    <a:pt x="276" y="883"/>
                    <a:pt x="295" y="860"/>
                    <a:pt x="305" y="829"/>
                  </a:cubicBezTo>
                  <a:cubicBezTo>
                    <a:pt x="318" y="783"/>
                    <a:pt x="326" y="744"/>
                    <a:pt x="353" y="705"/>
                  </a:cubicBezTo>
                  <a:cubicBezTo>
                    <a:pt x="399" y="553"/>
                    <a:pt x="436" y="404"/>
                    <a:pt x="457" y="248"/>
                  </a:cubicBezTo>
                  <a:cubicBezTo>
                    <a:pt x="467" y="171"/>
                    <a:pt x="505" y="71"/>
                    <a:pt x="505" y="0"/>
                  </a:cubicBezTo>
                </a:path>
              </a:pathLst>
            </a:custGeom>
            <a:noFill/>
            <a:ln w="38100" cmpd="sng">
              <a:solidFill>
                <a:srgbClr val="EE1115"/>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192529" name="Freeform 17"/>
            <p:cNvSpPr>
              <a:spLocks/>
            </p:cNvSpPr>
            <p:nvPr/>
          </p:nvSpPr>
          <p:spPr bwMode="auto">
            <a:xfrm>
              <a:off x="4524" y="1569"/>
              <a:ext cx="610" cy="95"/>
            </a:xfrm>
            <a:custGeom>
              <a:avLst/>
              <a:gdLst>
                <a:gd name="T0" fmla="*/ 0 w 610"/>
                <a:gd name="T1" fmla="*/ 0 h 95"/>
                <a:gd name="T2" fmla="*/ 381 w 610"/>
                <a:gd name="T3" fmla="*/ 57 h 95"/>
                <a:gd name="T4" fmla="*/ 476 w 610"/>
                <a:gd name="T5" fmla="*/ 76 h 95"/>
                <a:gd name="T6" fmla="*/ 610 w 610"/>
                <a:gd name="T7" fmla="*/ 95 h 95"/>
              </a:gdLst>
              <a:ahLst/>
              <a:cxnLst>
                <a:cxn ang="0">
                  <a:pos x="T0" y="T1"/>
                </a:cxn>
                <a:cxn ang="0">
                  <a:pos x="T2" y="T3"/>
                </a:cxn>
                <a:cxn ang="0">
                  <a:pos x="T4" y="T5"/>
                </a:cxn>
                <a:cxn ang="0">
                  <a:pos x="T6" y="T7"/>
                </a:cxn>
              </a:cxnLst>
              <a:rect l="0" t="0" r="r" b="b"/>
              <a:pathLst>
                <a:path w="610" h="95">
                  <a:moveTo>
                    <a:pt x="0" y="0"/>
                  </a:moveTo>
                  <a:cubicBezTo>
                    <a:pt x="129" y="9"/>
                    <a:pt x="253" y="34"/>
                    <a:pt x="381" y="57"/>
                  </a:cubicBezTo>
                  <a:cubicBezTo>
                    <a:pt x="412" y="62"/>
                    <a:pt x="444" y="71"/>
                    <a:pt x="476" y="76"/>
                  </a:cubicBezTo>
                  <a:cubicBezTo>
                    <a:pt x="520" y="82"/>
                    <a:pt x="610" y="95"/>
                    <a:pt x="610" y="95"/>
                  </a:cubicBezTo>
                </a:path>
              </a:pathLst>
            </a:custGeom>
            <a:noFill/>
            <a:ln w="28575" cmpd="sng">
              <a:solidFill>
                <a:srgbClr val="FF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solidFill>
                  <a:srgbClr val="FFFF00"/>
                </a:solidFill>
              </a:endParaRPr>
            </a:p>
          </p:txBody>
        </p:sp>
        <p:sp>
          <p:nvSpPr>
            <p:cNvPr id="192530" name="Freeform 18"/>
            <p:cNvSpPr>
              <a:spLocks/>
            </p:cNvSpPr>
            <p:nvPr/>
          </p:nvSpPr>
          <p:spPr bwMode="auto">
            <a:xfrm>
              <a:off x="3019" y="2067"/>
              <a:ext cx="1305" cy="85"/>
            </a:xfrm>
            <a:custGeom>
              <a:avLst/>
              <a:gdLst>
                <a:gd name="T0" fmla="*/ 0 w 1305"/>
                <a:gd name="T1" fmla="*/ 0 h 85"/>
                <a:gd name="T2" fmla="*/ 248 w 1305"/>
                <a:gd name="T3" fmla="*/ 9 h 85"/>
                <a:gd name="T4" fmla="*/ 353 w 1305"/>
                <a:gd name="T5" fmla="*/ 38 h 85"/>
                <a:gd name="T6" fmla="*/ 572 w 1305"/>
                <a:gd name="T7" fmla="*/ 47 h 85"/>
                <a:gd name="T8" fmla="*/ 1305 w 1305"/>
                <a:gd name="T9" fmla="*/ 85 h 85"/>
              </a:gdLst>
              <a:ahLst/>
              <a:cxnLst>
                <a:cxn ang="0">
                  <a:pos x="T0" y="T1"/>
                </a:cxn>
                <a:cxn ang="0">
                  <a:pos x="T2" y="T3"/>
                </a:cxn>
                <a:cxn ang="0">
                  <a:pos x="T4" y="T5"/>
                </a:cxn>
                <a:cxn ang="0">
                  <a:pos x="T6" y="T7"/>
                </a:cxn>
                <a:cxn ang="0">
                  <a:pos x="T8" y="T9"/>
                </a:cxn>
              </a:cxnLst>
              <a:rect l="0" t="0" r="r" b="b"/>
              <a:pathLst>
                <a:path w="1305" h="85">
                  <a:moveTo>
                    <a:pt x="0" y="0"/>
                  </a:moveTo>
                  <a:cubicBezTo>
                    <a:pt x="82" y="3"/>
                    <a:pt x="165" y="1"/>
                    <a:pt x="248" y="9"/>
                  </a:cubicBezTo>
                  <a:cubicBezTo>
                    <a:pt x="284" y="12"/>
                    <a:pt x="316" y="35"/>
                    <a:pt x="353" y="38"/>
                  </a:cubicBezTo>
                  <a:cubicBezTo>
                    <a:pt x="425" y="43"/>
                    <a:pt x="499" y="44"/>
                    <a:pt x="572" y="47"/>
                  </a:cubicBezTo>
                  <a:cubicBezTo>
                    <a:pt x="814" y="75"/>
                    <a:pt x="1061" y="85"/>
                    <a:pt x="1305" y="85"/>
                  </a:cubicBezTo>
                </a:path>
              </a:pathLst>
            </a:custGeom>
            <a:noFill/>
            <a:ln w="28575" cmpd="sng">
              <a:solidFill>
                <a:srgbClr val="FF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solidFill>
                  <a:srgbClr val="FFFF00"/>
                </a:solidFill>
              </a:endParaRPr>
            </a:p>
          </p:txBody>
        </p:sp>
        <p:sp>
          <p:nvSpPr>
            <p:cNvPr id="192531" name="Freeform 19"/>
            <p:cNvSpPr>
              <a:spLocks/>
            </p:cNvSpPr>
            <p:nvPr/>
          </p:nvSpPr>
          <p:spPr bwMode="auto">
            <a:xfrm>
              <a:off x="2962" y="3600"/>
              <a:ext cx="790" cy="266"/>
            </a:xfrm>
            <a:custGeom>
              <a:avLst/>
              <a:gdLst>
                <a:gd name="T0" fmla="*/ 0 w 791"/>
                <a:gd name="T1" fmla="*/ 266 h 266"/>
                <a:gd name="T2" fmla="*/ 191 w 791"/>
                <a:gd name="T3" fmla="*/ 181 h 266"/>
                <a:gd name="T4" fmla="*/ 381 w 791"/>
                <a:gd name="T5" fmla="*/ 133 h 266"/>
                <a:gd name="T6" fmla="*/ 648 w 791"/>
                <a:gd name="T7" fmla="*/ 47 h 266"/>
                <a:gd name="T8" fmla="*/ 734 w 791"/>
                <a:gd name="T9" fmla="*/ 19 h 266"/>
                <a:gd name="T10" fmla="*/ 762 w 791"/>
                <a:gd name="T11" fmla="*/ 9 h 266"/>
                <a:gd name="T12" fmla="*/ 791 w 791"/>
                <a:gd name="T13" fmla="*/ 0 h 266"/>
              </a:gdLst>
              <a:ahLst/>
              <a:cxnLst>
                <a:cxn ang="0">
                  <a:pos x="T0" y="T1"/>
                </a:cxn>
                <a:cxn ang="0">
                  <a:pos x="T2" y="T3"/>
                </a:cxn>
                <a:cxn ang="0">
                  <a:pos x="T4" y="T5"/>
                </a:cxn>
                <a:cxn ang="0">
                  <a:pos x="T6" y="T7"/>
                </a:cxn>
                <a:cxn ang="0">
                  <a:pos x="T8" y="T9"/>
                </a:cxn>
                <a:cxn ang="0">
                  <a:pos x="T10" y="T11"/>
                </a:cxn>
                <a:cxn ang="0">
                  <a:pos x="T12" y="T13"/>
                </a:cxn>
              </a:cxnLst>
              <a:rect l="0" t="0" r="r" b="b"/>
              <a:pathLst>
                <a:path w="791" h="266">
                  <a:moveTo>
                    <a:pt x="0" y="266"/>
                  </a:moveTo>
                  <a:cubicBezTo>
                    <a:pt x="58" y="226"/>
                    <a:pt x="121" y="197"/>
                    <a:pt x="191" y="181"/>
                  </a:cubicBezTo>
                  <a:cubicBezTo>
                    <a:pt x="250" y="140"/>
                    <a:pt x="309" y="140"/>
                    <a:pt x="381" y="133"/>
                  </a:cubicBezTo>
                  <a:cubicBezTo>
                    <a:pt x="470" y="105"/>
                    <a:pt x="559" y="76"/>
                    <a:pt x="648" y="47"/>
                  </a:cubicBezTo>
                  <a:cubicBezTo>
                    <a:pt x="676" y="37"/>
                    <a:pt x="705" y="28"/>
                    <a:pt x="734" y="19"/>
                  </a:cubicBezTo>
                  <a:cubicBezTo>
                    <a:pt x="743" y="15"/>
                    <a:pt x="752" y="12"/>
                    <a:pt x="762" y="9"/>
                  </a:cubicBezTo>
                  <a:cubicBezTo>
                    <a:pt x="771" y="5"/>
                    <a:pt x="791" y="0"/>
                    <a:pt x="791" y="0"/>
                  </a:cubicBezTo>
                </a:path>
              </a:pathLst>
            </a:custGeom>
            <a:noFill/>
            <a:ln w="28575" cmpd="sng">
              <a:solidFill>
                <a:srgbClr val="00B0F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192532" name="Freeform 20"/>
            <p:cNvSpPr>
              <a:spLocks/>
            </p:cNvSpPr>
            <p:nvPr/>
          </p:nvSpPr>
          <p:spPr bwMode="auto">
            <a:xfrm>
              <a:off x="4226" y="2569"/>
              <a:ext cx="955" cy="50"/>
            </a:xfrm>
            <a:custGeom>
              <a:avLst/>
              <a:gdLst>
                <a:gd name="T0" fmla="*/ 12 w 955"/>
                <a:gd name="T1" fmla="*/ 40 h 50"/>
                <a:gd name="T2" fmla="*/ 336 w 955"/>
                <a:gd name="T3" fmla="*/ 40 h 50"/>
                <a:gd name="T4" fmla="*/ 489 w 955"/>
                <a:gd name="T5" fmla="*/ 21 h 50"/>
                <a:gd name="T6" fmla="*/ 813 w 955"/>
                <a:gd name="T7" fmla="*/ 50 h 50"/>
                <a:gd name="T8" fmla="*/ 955 w 955"/>
                <a:gd name="T9" fmla="*/ 21 h 50"/>
              </a:gdLst>
              <a:ahLst/>
              <a:cxnLst>
                <a:cxn ang="0">
                  <a:pos x="T0" y="T1"/>
                </a:cxn>
                <a:cxn ang="0">
                  <a:pos x="T2" y="T3"/>
                </a:cxn>
                <a:cxn ang="0">
                  <a:pos x="T4" y="T5"/>
                </a:cxn>
                <a:cxn ang="0">
                  <a:pos x="T6" y="T7"/>
                </a:cxn>
                <a:cxn ang="0">
                  <a:pos x="T8" y="T9"/>
                </a:cxn>
              </a:cxnLst>
              <a:rect l="0" t="0" r="r" b="b"/>
              <a:pathLst>
                <a:path w="955" h="50">
                  <a:moveTo>
                    <a:pt x="12" y="40"/>
                  </a:moveTo>
                  <a:cubicBezTo>
                    <a:pt x="138" y="0"/>
                    <a:pt x="0" y="40"/>
                    <a:pt x="336" y="40"/>
                  </a:cubicBezTo>
                  <a:cubicBezTo>
                    <a:pt x="387" y="40"/>
                    <a:pt x="437" y="25"/>
                    <a:pt x="489" y="21"/>
                  </a:cubicBezTo>
                  <a:cubicBezTo>
                    <a:pt x="597" y="28"/>
                    <a:pt x="704" y="40"/>
                    <a:pt x="813" y="50"/>
                  </a:cubicBezTo>
                  <a:cubicBezTo>
                    <a:pt x="859" y="37"/>
                    <a:pt x="906" y="21"/>
                    <a:pt x="955" y="21"/>
                  </a:cubicBezTo>
                </a:path>
              </a:pathLst>
            </a:custGeom>
            <a:noFill/>
            <a:ln w="28575" cmpd="sng">
              <a:solidFill>
                <a:srgbClr val="00B0F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192533" name="Line 21"/>
            <p:cNvSpPr>
              <a:spLocks noChangeShapeType="1"/>
            </p:cNvSpPr>
            <p:nvPr/>
          </p:nvSpPr>
          <p:spPr bwMode="auto">
            <a:xfrm>
              <a:off x="4459" y="1536"/>
              <a:ext cx="0" cy="623"/>
            </a:xfrm>
            <a:prstGeom prst="line">
              <a:avLst/>
            </a:prstGeom>
            <a:noFill/>
            <a:ln w="190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solidFill>
                  <a:srgbClr val="FFFF00"/>
                </a:solidFill>
              </a:endParaRPr>
            </a:p>
          </p:txBody>
        </p:sp>
        <p:sp>
          <p:nvSpPr>
            <p:cNvPr id="192534" name="Line 22"/>
            <p:cNvSpPr>
              <a:spLocks noChangeShapeType="1"/>
            </p:cNvSpPr>
            <p:nvPr/>
          </p:nvSpPr>
          <p:spPr bwMode="auto">
            <a:xfrm>
              <a:off x="4224" y="2592"/>
              <a:ext cx="0" cy="912"/>
            </a:xfrm>
            <a:prstGeom prst="line">
              <a:avLst/>
            </a:prstGeom>
            <a:noFill/>
            <a:ln w="19050">
              <a:solidFill>
                <a:srgbClr val="00B0F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192535" name="Text Box 23"/>
            <p:cNvSpPr txBox="1">
              <a:spLocks noChangeArrowheads="1"/>
            </p:cNvSpPr>
            <p:nvPr/>
          </p:nvSpPr>
          <p:spPr bwMode="auto">
            <a:xfrm>
              <a:off x="4464" y="1760"/>
              <a:ext cx="83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800" dirty="0" err="1">
                  <a:solidFill>
                    <a:srgbClr val="FFFF00"/>
                  </a:solidFill>
                  <a:effectLst>
                    <a:outerShdw blurRad="38100" dist="38100" dir="2700000" algn="tl">
                      <a:srgbClr val="000000"/>
                    </a:outerShdw>
                  </a:effectLst>
                  <a:latin typeface="+mn-lt"/>
                </a:rPr>
                <a:t>displacement</a:t>
              </a:r>
              <a:r>
                <a:rPr lang="it-IT" sz="1800" dirty="0">
                  <a:solidFill>
                    <a:srgbClr val="FFFF00"/>
                  </a:solidFill>
                  <a:effectLst>
                    <a:outerShdw blurRad="38100" dist="38100" dir="2700000" algn="tl">
                      <a:srgbClr val="000000"/>
                    </a:outerShdw>
                  </a:effectLst>
                  <a:latin typeface="+mn-lt"/>
                </a:rPr>
                <a:t> 1</a:t>
              </a:r>
            </a:p>
          </p:txBody>
        </p:sp>
        <p:sp>
          <p:nvSpPr>
            <p:cNvPr id="192536" name="Text Box 24"/>
            <p:cNvSpPr txBox="1">
              <a:spLocks noChangeArrowheads="1"/>
            </p:cNvSpPr>
            <p:nvPr/>
          </p:nvSpPr>
          <p:spPr bwMode="auto">
            <a:xfrm>
              <a:off x="4272" y="2876"/>
              <a:ext cx="83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800" dirty="0" err="1">
                  <a:solidFill>
                    <a:srgbClr val="00B0F0"/>
                  </a:solidFill>
                  <a:effectLst>
                    <a:outerShdw blurRad="38100" dist="38100" dir="2700000" algn="tl">
                      <a:srgbClr val="000000"/>
                    </a:outerShdw>
                  </a:effectLst>
                  <a:latin typeface="+mn-lt"/>
                </a:rPr>
                <a:t>displacement</a:t>
              </a:r>
              <a:r>
                <a:rPr lang="it-IT" sz="1800" dirty="0">
                  <a:solidFill>
                    <a:srgbClr val="00B0F0"/>
                  </a:solidFill>
                  <a:effectLst>
                    <a:outerShdw blurRad="38100" dist="38100" dir="2700000" algn="tl">
                      <a:srgbClr val="000000"/>
                    </a:outerShdw>
                  </a:effectLst>
                  <a:latin typeface="+mn-lt"/>
                </a:rPr>
                <a:t> 2</a:t>
              </a:r>
            </a:p>
          </p:txBody>
        </p:sp>
      </p:grpSp>
      <p:sp>
        <p:nvSpPr>
          <p:cNvPr id="17" name="CasellaDiTesto 16"/>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Tree>
    <p:extLst>
      <p:ext uri="{BB962C8B-B14F-4D97-AF65-F5344CB8AC3E}">
        <p14:creationId xmlns="" xmlns:p14="http://schemas.microsoft.com/office/powerpoint/2010/main" val="1770984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2527"/>
                                        </p:tgtEl>
                                        <p:attrNameLst>
                                          <p:attrName>style.visibility</p:attrName>
                                        </p:attrNameLst>
                                      </p:cBhvr>
                                      <p:to>
                                        <p:strVal val="visible"/>
                                      </p:to>
                                    </p:set>
                                    <p:animEffect transition="in" filter="dissolve">
                                      <p:cBhvr>
                                        <p:cTn id="7" dur="500"/>
                                        <p:tgtEl>
                                          <p:spTgt spid="192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5003800" y="260350"/>
            <a:ext cx="3422650" cy="631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6" name="Picture 3"/>
          <p:cNvPicPr>
            <a:picLocks noChangeAspect="1" noChangeArrowheads="1"/>
          </p:cNvPicPr>
          <p:nvPr/>
        </p:nvPicPr>
        <p:blipFill>
          <a:blip r:embed="rId3" cstate="screen">
            <a:lum bright="6000" contrast="4000"/>
            <a:extLst>
              <a:ext uri="{28A0092B-C50C-407E-A947-70E740481C1C}">
                <a14:useLocalDpi xmlns="" xmlns:a14="http://schemas.microsoft.com/office/drawing/2010/main"/>
              </a:ext>
            </a:extLst>
          </a:blip>
          <a:srcRect/>
          <a:stretch>
            <a:fillRect/>
          </a:stretch>
        </p:blipFill>
        <p:spPr bwMode="auto">
          <a:xfrm>
            <a:off x="1055176" y="692696"/>
            <a:ext cx="3309937" cy="510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4" name="Line 4"/>
          <p:cNvSpPr>
            <a:spLocks noChangeShapeType="1"/>
          </p:cNvSpPr>
          <p:nvPr/>
        </p:nvSpPr>
        <p:spPr bwMode="auto">
          <a:xfrm flipV="1">
            <a:off x="8377238" y="1125538"/>
            <a:ext cx="0" cy="518160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sp>
        <p:nvSpPr>
          <p:cNvPr id="64518" name="Text Box 5"/>
          <p:cNvSpPr txBox="1">
            <a:spLocks noChangeArrowheads="1"/>
          </p:cNvSpPr>
          <p:nvPr/>
        </p:nvSpPr>
        <p:spPr bwMode="auto">
          <a:xfrm rot="-5393967">
            <a:off x="8137525" y="2921001"/>
            <a:ext cx="8159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r>
              <a:rPr lang="it-IT">
                <a:solidFill>
                  <a:srgbClr val="FF0000"/>
                </a:solidFill>
                <a:effectLst/>
                <a:latin typeface="Comic Sans MS" pitchFamily="66" charset="0"/>
              </a:rPr>
              <a:t>time</a:t>
            </a:r>
          </a:p>
        </p:txBody>
      </p:sp>
      <p:sp>
        <p:nvSpPr>
          <p:cNvPr id="199686" name="Text Box 6"/>
          <p:cNvSpPr txBox="1">
            <a:spLocks noChangeArrowheads="1"/>
          </p:cNvSpPr>
          <p:nvPr/>
        </p:nvSpPr>
        <p:spPr bwMode="auto">
          <a:xfrm>
            <a:off x="1038856" y="5907028"/>
            <a:ext cx="249339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it-IT" sz="2000" i="1" dirty="0" smtClean="0">
                <a:solidFill>
                  <a:srgbClr val="FFFF99"/>
                </a:solidFill>
                <a:effectLst>
                  <a:outerShdw blurRad="38100" dist="38100" dir="2700000" algn="tl">
                    <a:srgbClr val="000000"/>
                  </a:outerShdw>
                </a:effectLst>
                <a:latin typeface="+mn-lt"/>
              </a:rPr>
              <a:t>5 </a:t>
            </a:r>
            <a:r>
              <a:rPr lang="it-IT" sz="2000" i="1" dirty="0" err="1">
                <a:solidFill>
                  <a:srgbClr val="FFFF99"/>
                </a:solidFill>
                <a:effectLst>
                  <a:outerShdw blurRad="38100" dist="38100" dir="2700000" algn="tl">
                    <a:srgbClr val="000000"/>
                  </a:outerShdw>
                </a:effectLst>
                <a:latin typeface="+mn-lt"/>
              </a:rPr>
              <a:t>events</a:t>
            </a:r>
            <a:r>
              <a:rPr lang="it-IT" sz="2000" i="1" dirty="0">
                <a:solidFill>
                  <a:srgbClr val="FFFF99"/>
                </a:solidFill>
                <a:effectLst>
                  <a:outerShdw blurRad="38100" dist="38100" dir="2700000" algn="tl">
                    <a:srgbClr val="000000"/>
                  </a:outerShdw>
                </a:effectLst>
                <a:latin typeface="+mn-lt"/>
              </a:rPr>
              <a:t> in 6500 </a:t>
            </a:r>
            <a:r>
              <a:rPr lang="it-IT" sz="2000" i="1" dirty="0" err="1">
                <a:solidFill>
                  <a:srgbClr val="FFFF99"/>
                </a:solidFill>
                <a:effectLst>
                  <a:outerShdw blurRad="38100" dist="38100" dir="2700000" algn="tl">
                    <a:srgbClr val="000000"/>
                  </a:outerShdw>
                </a:effectLst>
                <a:latin typeface="+mn-lt"/>
              </a:rPr>
              <a:t>yr</a:t>
            </a:r>
            <a:endParaRPr lang="it-IT" sz="2000" i="1" dirty="0">
              <a:solidFill>
                <a:srgbClr val="FFFF99"/>
              </a:solidFill>
              <a:effectLst>
                <a:outerShdw blurRad="38100" dist="38100" dir="2700000" algn="tl">
                  <a:srgbClr val="000000"/>
                </a:outerShdw>
              </a:effectLst>
              <a:latin typeface="+mn-lt"/>
            </a:endParaRPr>
          </a:p>
        </p:txBody>
      </p:sp>
      <p:sp>
        <p:nvSpPr>
          <p:cNvPr id="199687" name="Text Box 7"/>
          <p:cNvSpPr txBox="1">
            <a:spLocks noChangeArrowheads="1"/>
          </p:cNvSpPr>
          <p:nvPr/>
        </p:nvSpPr>
        <p:spPr bwMode="auto">
          <a:xfrm>
            <a:off x="1055176" y="5394811"/>
            <a:ext cx="1438214" cy="4001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it-IT" sz="2000" i="1" dirty="0">
                <a:solidFill>
                  <a:schemeClr val="bg1"/>
                </a:solidFill>
                <a:effectLst/>
              </a:rPr>
              <a:t>Irpinia fault</a:t>
            </a:r>
          </a:p>
        </p:txBody>
      </p:sp>
      <p:sp>
        <p:nvSpPr>
          <p:cNvPr id="8" name="CasellaDiTesto 7"/>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Tree>
    <p:extLst>
      <p:ext uri="{BB962C8B-B14F-4D97-AF65-F5344CB8AC3E}">
        <p14:creationId xmlns="" xmlns:p14="http://schemas.microsoft.com/office/powerpoint/2010/main" val="195946864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rot="5400000">
            <a:off x="2930677" y="390534"/>
            <a:ext cx="5086350" cy="709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5542" name="Text Box 5"/>
          <p:cNvSpPr txBox="1">
            <a:spLocks noChangeArrowheads="1"/>
          </p:cNvSpPr>
          <p:nvPr/>
        </p:nvSpPr>
        <p:spPr bwMode="auto">
          <a:xfrm>
            <a:off x="7326066" y="6148536"/>
            <a:ext cx="169068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1400" dirty="0" err="1">
                <a:solidFill>
                  <a:schemeClr val="bg1">
                    <a:lumMod val="75000"/>
                    <a:lumOff val="25000"/>
                  </a:schemeClr>
                </a:solidFill>
                <a:effectLst/>
              </a:rPr>
              <a:t>Daeron</a:t>
            </a:r>
            <a:r>
              <a:rPr lang="it-IT" sz="1400" dirty="0">
                <a:solidFill>
                  <a:schemeClr val="bg1">
                    <a:lumMod val="75000"/>
                    <a:lumOff val="25000"/>
                  </a:schemeClr>
                </a:solidFill>
                <a:effectLst/>
              </a:rPr>
              <a:t> et al., 2007</a:t>
            </a:r>
          </a:p>
        </p:txBody>
      </p:sp>
      <p:sp>
        <p:nvSpPr>
          <p:cNvPr id="200710" name="Text Box 6"/>
          <p:cNvSpPr txBox="1">
            <a:spLocks noChangeArrowheads="1"/>
          </p:cNvSpPr>
          <p:nvPr/>
        </p:nvSpPr>
        <p:spPr bwMode="auto">
          <a:xfrm>
            <a:off x="1028843" y="564424"/>
            <a:ext cx="706764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it-IT" i="1" dirty="0" err="1">
                <a:solidFill>
                  <a:schemeClr val="tx1">
                    <a:lumMod val="75000"/>
                  </a:schemeClr>
                </a:solidFill>
                <a:effectLst/>
                <a:latin typeface="+mn-lt"/>
              </a:rPr>
              <a:t>exceptionally</a:t>
            </a:r>
            <a:r>
              <a:rPr lang="it-IT" i="1" dirty="0">
                <a:solidFill>
                  <a:schemeClr val="tx1">
                    <a:lumMod val="75000"/>
                  </a:schemeClr>
                </a:solidFill>
                <a:effectLst/>
                <a:latin typeface="+mn-lt"/>
              </a:rPr>
              <a:t> long </a:t>
            </a:r>
            <a:r>
              <a:rPr lang="it-IT" i="1" dirty="0" err="1">
                <a:solidFill>
                  <a:schemeClr val="tx1">
                    <a:lumMod val="75000"/>
                  </a:schemeClr>
                </a:solidFill>
                <a:effectLst/>
                <a:latin typeface="+mn-lt"/>
              </a:rPr>
              <a:t>sequence</a:t>
            </a:r>
            <a:r>
              <a:rPr lang="it-IT" i="1" dirty="0">
                <a:solidFill>
                  <a:schemeClr val="tx1">
                    <a:lumMod val="75000"/>
                  </a:schemeClr>
                </a:solidFill>
                <a:effectLst/>
                <a:latin typeface="+mn-lt"/>
              </a:rPr>
              <a:t> of </a:t>
            </a:r>
            <a:r>
              <a:rPr lang="it-IT" i="1" dirty="0" err="1">
                <a:solidFill>
                  <a:schemeClr val="tx1">
                    <a:lumMod val="75000"/>
                  </a:schemeClr>
                </a:solidFill>
                <a:effectLst/>
                <a:latin typeface="+mn-lt"/>
              </a:rPr>
              <a:t>surface</a:t>
            </a:r>
            <a:r>
              <a:rPr lang="it-IT" i="1" dirty="0">
                <a:solidFill>
                  <a:schemeClr val="tx1">
                    <a:lumMod val="75000"/>
                  </a:schemeClr>
                </a:solidFill>
                <a:effectLst/>
                <a:latin typeface="+mn-lt"/>
              </a:rPr>
              <a:t> </a:t>
            </a:r>
            <a:r>
              <a:rPr lang="it-IT" i="1" dirty="0" err="1">
                <a:solidFill>
                  <a:schemeClr val="tx1">
                    <a:lumMod val="75000"/>
                  </a:schemeClr>
                </a:solidFill>
                <a:effectLst/>
                <a:latin typeface="+mn-lt"/>
              </a:rPr>
              <a:t>faulting</a:t>
            </a:r>
            <a:r>
              <a:rPr lang="it-IT" i="1" dirty="0">
                <a:solidFill>
                  <a:schemeClr val="tx1">
                    <a:lumMod val="75000"/>
                  </a:schemeClr>
                </a:solidFill>
                <a:effectLst/>
                <a:latin typeface="+mn-lt"/>
              </a:rPr>
              <a:t> </a:t>
            </a:r>
            <a:r>
              <a:rPr lang="it-IT" i="1" dirty="0" err="1">
                <a:solidFill>
                  <a:schemeClr val="tx1">
                    <a:lumMod val="75000"/>
                  </a:schemeClr>
                </a:solidFill>
                <a:effectLst/>
                <a:latin typeface="+mn-lt"/>
              </a:rPr>
              <a:t>events</a:t>
            </a:r>
            <a:r>
              <a:rPr lang="it-IT" i="1" dirty="0">
                <a:solidFill>
                  <a:schemeClr val="tx1">
                    <a:lumMod val="75000"/>
                  </a:schemeClr>
                </a:solidFill>
                <a:effectLst/>
                <a:latin typeface="+mn-lt"/>
              </a:rPr>
              <a:t>: </a:t>
            </a:r>
          </a:p>
          <a:p>
            <a:pPr algn="ctr" eaLnBrk="1" hangingPunct="1">
              <a:defRPr/>
            </a:pPr>
            <a:r>
              <a:rPr lang="it-IT" i="1" dirty="0">
                <a:solidFill>
                  <a:schemeClr val="tx1">
                    <a:lumMod val="75000"/>
                  </a:schemeClr>
                </a:solidFill>
                <a:effectLst/>
                <a:latin typeface="+mn-lt"/>
              </a:rPr>
              <a:t>10-13 </a:t>
            </a:r>
            <a:r>
              <a:rPr lang="it-IT" i="1" dirty="0" err="1">
                <a:solidFill>
                  <a:schemeClr val="tx1">
                    <a:lumMod val="75000"/>
                  </a:schemeClr>
                </a:solidFill>
                <a:effectLst/>
                <a:latin typeface="+mn-lt"/>
              </a:rPr>
              <a:t>events</a:t>
            </a:r>
            <a:r>
              <a:rPr lang="it-IT" i="1" dirty="0">
                <a:solidFill>
                  <a:schemeClr val="tx1">
                    <a:lumMod val="75000"/>
                  </a:schemeClr>
                </a:solidFill>
                <a:effectLst/>
                <a:latin typeface="+mn-lt"/>
              </a:rPr>
              <a:t> in 12 </a:t>
            </a:r>
            <a:r>
              <a:rPr lang="it-IT" i="1" dirty="0" err="1">
                <a:solidFill>
                  <a:schemeClr val="tx1">
                    <a:lumMod val="75000"/>
                  </a:schemeClr>
                </a:solidFill>
                <a:effectLst/>
                <a:latin typeface="+mn-lt"/>
              </a:rPr>
              <a:t>kyr</a:t>
            </a:r>
            <a:endParaRPr lang="it-IT" i="1" dirty="0">
              <a:solidFill>
                <a:schemeClr val="tx1">
                  <a:lumMod val="75000"/>
                </a:schemeClr>
              </a:solidFill>
              <a:effectLst/>
              <a:latin typeface="+mn-lt"/>
            </a:endParaRPr>
          </a:p>
        </p:txBody>
      </p:sp>
      <p:pic>
        <p:nvPicPr>
          <p:cNvPr id="108547"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134725" y="980728"/>
            <a:ext cx="2381250" cy="5667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Tree>
    <p:extLst>
      <p:ext uri="{BB962C8B-B14F-4D97-AF65-F5344CB8AC3E}">
        <p14:creationId xmlns="" xmlns:p14="http://schemas.microsoft.com/office/powerpoint/2010/main" val="4239954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L8zoom"/>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123204" y="584775"/>
            <a:ext cx="7848600" cy="5748337"/>
          </a:xfrm>
          <a:prstGeom prst="rect">
            <a:avLst/>
          </a:prstGeom>
          <a:noFill/>
          <a:extLst>
            <a:ext uri="{909E8E84-426E-40DD-AFC4-6F175D3DCCD1}">
              <a14:hiddenFill xmlns="" xmlns:a14="http://schemas.microsoft.com/office/drawing/2010/main">
                <a:solidFill>
                  <a:srgbClr val="FFFFFF"/>
                </a:solidFill>
              </a14:hiddenFill>
            </a:ext>
          </a:extLst>
        </p:spPr>
      </p:pic>
      <p:sp>
        <p:nvSpPr>
          <p:cNvPr id="31753" name="Text Box 9"/>
          <p:cNvSpPr txBox="1">
            <a:spLocks noChangeArrowheads="1"/>
          </p:cNvSpPr>
          <p:nvPr/>
        </p:nvSpPr>
        <p:spPr bwMode="auto">
          <a:xfrm>
            <a:off x="4572000" y="590970"/>
            <a:ext cx="139608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effectLst/>
                <a:latin typeface="+mn-lt"/>
              </a:rPr>
              <a:t>Wairau Fault</a:t>
            </a:r>
          </a:p>
        </p:txBody>
      </p:sp>
      <p:sp>
        <p:nvSpPr>
          <p:cNvPr id="12" name="CasellaDiTesto 11"/>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pic>
        <p:nvPicPr>
          <p:cNvPr id="31750" name="Picture 6" descr="Vernon zoom upper"/>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78863" y="3553303"/>
            <a:ext cx="3276600" cy="3130550"/>
          </a:xfrm>
          <a:prstGeom prst="rect">
            <a:avLst/>
          </a:prstGeom>
          <a:noFill/>
          <a:ln w="9525">
            <a:solidFill>
              <a:srgbClr val="A50021"/>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Text Box 10"/>
          <p:cNvSpPr txBox="1">
            <a:spLocks noChangeArrowheads="1"/>
          </p:cNvSpPr>
          <p:nvPr/>
        </p:nvSpPr>
        <p:spPr bwMode="auto">
          <a:xfrm>
            <a:off x="78863" y="3553303"/>
            <a:ext cx="140243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lumMod val="75000"/>
                    <a:lumOff val="25000"/>
                  </a:schemeClr>
                </a:solidFill>
                <a:effectLst/>
                <a:latin typeface="+mn-lt"/>
              </a:rPr>
              <a:t>Vernon Fault</a:t>
            </a:r>
          </a:p>
        </p:txBody>
      </p:sp>
      <p:sp>
        <p:nvSpPr>
          <p:cNvPr id="2" name="CasellaDiTesto 1"/>
          <p:cNvSpPr txBox="1"/>
          <p:nvPr/>
        </p:nvSpPr>
        <p:spPr>
          <a:xfrm>
            <a:off x="7021667" y="6375925"/>
            <a:ext cx="1935145" cy="338554"/>
          </a:xfrm>
          <a:prstGeom prst="rect">
            <a:avLst/>
          </a:prstGeom>
          <a:noFill/>
        </p:spPr>
        <p:txBody>
          <a:bodyPr wrap="none" rtlCol="0">
            <a:spAutoFit/>
          </a:bodyPr>
          <a:lstStyle/>
          <a:p>
            <a:r>
              <a:rPr lang="it-IT" sz="1600" dirty="0" err="1" smtClean="0">
                <a:solidFill>
                  <a:schemeClr val="tx1">
                    <a:lumMod val="95000"/>
                  </a:schemeClr>
                </a:solidFill>
                <a:effectLst/>
                <a:latin typeface="+mn-lt"/>
              </a:rPr>
              <a:t>Courtesy</a:t>
            </a:r>
            <a:r>
              <a:rPr lang="it-IT" sz="1600" dirty="0" smtClean="0">
                <a:solidFill>
                  <a:schemeClr val="tx1">
                    <a:lumMod val="95000"/>
                  </a:schemeClr>
                </a:solidFill>
                <a:effectLst/>
                <a:latin typeface="+mn-lt"/>
              </a:rPr>
              <a:t> of P. </a:t>
            </a:r>
            <a:r>
              <a:rPr lang="it-IT" sz="1600" dirty="0" err="1" smtClean="0">
                <a:solidFill>
                  <a:schemeClr val="tx1">
                    <a:lumMod val="95000"/>
                  </a:schemeClr>
                </a:solidFill>
                <a:effectLst/>
                <a:latin typeface="+mn-lt"/>
              </a:rPr>
              <a:t>Barnes</a:t>
            </a:r>
            <a:endParaRPr lang="it-IT" sz="1600" dirty="0">
              <a:solidFill>
                <a:schemeClr val="tx1">
                  <a:lumMod val="95000"/>
                </a:schemeClr>
              </a:solidFill>
              <a:effectLst/>
              <a:latin typeface="+mn-lt"/>
            </a:endParaRPr>
          </a:p>
        </p:txBody>
      </p:sp>
    </p:spTree>
    <p:extLst>
      <p:ext uri="{BB962C8B-B14F-4D97-AF65-F5344CB8AC3E}">
        <p14:creationId xmlns="" xmlns:p14="http://schemas.microsoft.com/office/powerpoint/2010/main" val="3135548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5181392" y="316468"/>
            <a:ext cx="342920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smtClean="0">
                <a:solidFill>
                  <a:schemeClr val="tx1">
                    <a:lumMod val="95000"/>
                  </a:schemeClr>
                </a:solidFill>
              </a:rPr>
              <a:t>Vertical </a:t>
            </a:r>
            <a:r>
              <a:rPr lang="en-US" sz="1800" b="1" dirty="0">
                <a:solidFill>
                  <a:schemeClr val="tx1">
                    <a:lumMod val="95000"/>
                  </a:schemeClr>
                </a:solidFill>
              </a:rPr>
              <a:t>Displacement History</a:t>
            </a:r>
          </a:p>
        </p:txBody>
      </p:sp>
      <p:pic>
        <p:nvPicPr>
          <p:cNvPr id="32774" name="Picture 6" descr="Fig"/>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304800" y="685800"/>
            <a:ext cx="8305800" cy="5907088"/>
          </a:xfrm>
          <a:prstGeom prst="rect">
            <a:avLst/>
          </a:prstGeom>
          <a:noFill/>
          <a:extLst>
            <a:ext uri="{909E8E84-426E-40DD-AFC4-6F175D3DCCD1}">
              <a14:hiddenFill xmlns="" xmlns:a14="http://schemas.microsoft.com/office/drawing/2010/main">
                <a:solidFill>
                  <a:srgbClr val="FFFFFF"/>
                </a:solidFill>
              </a14:hiddenFill>
            </a:ext>
          </a:extLst>
        </p:spPr>
      </p:pic>
      <p:pic>
        <p:nvPicPr>
          <p:cNvPr id="32777" name="Picture 9" descr="Fi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5486400" y="3395663"/>
            <a:ext cx="3505200" cy="1611312"/>
          </a:xfrm>
          <a:prstGeom prst="rect">
            <a:avLst/>
          </a:prstGeom>
          <a:noFill/>
          <a:ln w="2857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pic>
        <p:nvPicPr>
          <p:cNvPr id="32778" name="Picture 10" descr="niwa-colour"/>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7086600" y="6394450"/>
            <a:ext cx="1828800" cy="311150"/>
          </a:xfrm>
          <a:prstGeom prst="rect">
            <a:avLst/>
          </a:prstGeom>
          <a:noFill/>
          <a:extLst>
            <a:ext uri="{909E8E84-426E-40DD-AFC4-6F175D3DCCD1}">
              <a14:hiddenFill xmlns="" xmlns:a14="http://schemas.microsoft.com/office/drawing/2010/main">
                <a:solidFill>
                  <a:srgbClr val="FFFFFF"/>
                </a:solidFill>
              </a14:hiddenFill>
            </a:ext>
          </a:extLst>
        </p:spPr>
      </p:pic>
      <p:sp>
        <p:nvSpPr>
          <p:cNvPr id="32779" name="Text Box 11"/>
          <p:cNvSpPr txBox="1">
            <a:spLocks noChangeArrowheads="1"/>
          </p:cNvSpPr>
          <p:nvPr/>
        </p:nvSpPr>
        <p:spPr bwMode="auto">
          <a:xfrm>
            <a:off x="7092280" y="750888"/>
            <a:ext cx="1370013"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dirty="0">
                <a:solidFill>
                  <a:srgbClr val="990000"/>
                </a:solidFill>
              </a:rPr>
              <a:t>Wairau</a:t>
            </a:r>
          </a:p>
          <a:p>
            <a:pPr algn="ctr"/>
            <a:r>
              <a:rPr lang="en-US" sz="2800" b="1" dirty="0">
                <a:solidFill>
                  <a:srgbClr val="990000"/>
                </a:solidFill>
              </a:rPr>
              <a:t>Fault</a:t>
            </a:r>
          </a:p>
        </p:txBody>
      </p:sp>
      <p:sp>
        <p:nvSpPr>
          <p:cNvPr id="7" name="CasellaDiTesto 6"/>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
        <p:nvSpPr>
          <p:cNvPr id="8" name="CasellaDiTesto 7"/>
          <p:cNvSpPr txBox="1"/>
          <p:nvPr/>
        </p:nvSpPr>
        <p:spPr>
          <a:xfrm>
            <a:off x="304800" y="6254334"/>
            <a:ext cx="1935145" cy="338554"/>
          </a:xfrm>
          <a:prstGeom prst="rect">
            <a:avLst/>
          </a:prstGeom>
          <a:noFill/>
        </p:spPr>
        <p:txBody>
          <a:bodyPr wrap="none" rtlCol="0">
            <a:spAutoFit/>
          </a:bodyPr>
          <a:lstStyle/>
          <a:p>
            <a:r>
              <a:rPr lang="it-IT" sz="1600" dirty="0" err="1" smtClean="0">
                <a:solidFill>
                  <a:schemeClr val="bg1"/>
                </a:solidFill>
                <a:effectLst/>
                <a:latin typeface="+mn-lt"/>
              </a:rPr>
              <a:t>Courtesy</a:t>
            </a:r>
            <a:r>
              <a:rPr lang="it-IT" sz="1600" dirty="0" smtClean="0">
                <a:solidFill>
                  <a:schemeClr val="bg1"/>
                </a:solidFill>
                <a:effectLst/>
                <a:latin typeface="+mn-lt"/>
              </a:rPr>
              <a:t> of P. </a:t>
            </a:r>
            <a:r>
              <a:rPr lang="it-IT" sz="1600" dirty="0" err="1" smtClean="0">
                <a:solidFill>
                  <a:schemeClr val="bg1"/>
                </a:solidFill>
                <a:effectLst/>
                <a:latin typeface="+mn-lt"/>
              </a:rPr>
              <a:t>Barnes</a:t>
            </a:r>
            <a:endParaRPr lang="it-IT" sz="1600" dirty="0">
              <a:solidFill>
                <a:schemeClr val="bg1"/>
              </a:solidFill>
              <a:effectLst/>
              <a:latin typeface="+mn-lt"/>
            </a:endParaRPr>
          </a:p>
        </p:txBody>
      </p:sp>
    </p:spTree>
    <p:extLst>
      <p:ext uri="{BB962C8B-B14F-4D97-AF65-F5344CB8AC3E}">
        <p14:creationId xmlns="" xmlns:p14="http://schemas.microsoft.com/office/powerpoint/2010/main" val="3500701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572000" y="1699604"/>
            <a:ext cx="504056" cy="4389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059" name="Rectangle 3"/>
          <p:cNvSpPr>
            <a:spLocks noChangeArrowheads="1"/>
          </p:cNvSpPr>
          <p:nvPr/>
        </p:nvSpPr>
        <p:spPr bwMode="auto">
          <a:xfrm>
            <a:off x="5436096" y="6312843"/>
            <a:ext cx="39624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GB" sz="2000" dirty="0" err="1" smtClean="0">
                <a:solidFill>
                  <a:schemeClr val="tx1"/>
                </a:solidFill>
                <a:effectLst/>
                <a:latin typeface="+mn-lt"/>
              </a:rPr>
              <a:t>Hagstrum</a:t>
            </a:r>
            <a:r>
              <a:rPr lang="en-GB" sz="2000" dirty="0" smtClean="0">
                <a:solidFill>
                  <a:schemeClr val="tx1"/>
                </a:solidFill>
                <a:effectLst/>
                <a:latin typeface="+mn-lt"/>
              </a:rPr>
              <a:t> </a:t>
            </a:r>
            <a:r>
              <a:rPr lang="en-GB" sz="2000" dirty="0">
                <a:solidFill>
                  <a:schemeClr val="tx1"/>
                </a:solidFill>
                <a:effectLst/>
                <a:latin typeface="+mn-lt"/>
              </a:rPr>
              <a:t>et al., </a:t>
            </a:r>
            <a:r>
              <a:rPr lang="en-GB" sz="2000" dirty="0" smtClean="0">
                <a:solidFill>
                  <a:schemeClr val="tx1"/>
                </a:solidFill>
                <a:effectLst/>
                <a:latin typeface="+mn-lt"/>
              </a:rPr>
              <a:t>2004</a:t>
            </a:r>
            <a:endParaRPr lang="en-GB" sz="2000" dirty="0">
              <a:solidFill>
                <a:schemeClr val="tx1"/>
              </a:solidFill>
              <a:effectLst/>
              <a:latin typeface="+mn-lt"/>
            </a:endParaRPr>
          </a:p>
        </p:txBody>
      </p:sp>
      <p:pic>
        <p:nvPicPr>
          <p:cNvPr id="45060" name="Picture 4" descr="Hagstrum-fig2"/>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95250" y="921753"/>
            <a:ext cx="4476750" cy="5791200"/>
          </a:xfrm>
          <a:prstGeom prst="rect">
            <a:avLst/>
          </a:prstGeom>
          <a:noFill/>
          <a:extLst>
            <a:ext uri="{909E8E84-426E-40DD-AFC4-6F175D3DCCD1}">
              <a14:hiddenFill xmlns="" xmlns:a14="http://schemas.microsoft.com/office/drawing/2010/main">
                <a:solidFill>
                  <a:srgbClr val="FFFFFF"/>
                </a:solidFill>
              </a14:hiddenFill>
            </a:ext>
          </a:extLst>
        </p:spPr>
      </p:pic>
      <p:pic>
        <p:nvPicPr>
          <p:cNvPr id="45061" name="Picture 5" descr="hagstrum-fig3"/>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4710700" y="1699604"/>
            <a:ext cx="4419600" cy="43894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asellaDiTesto 1"/>
          <p:cNvSpPr txBox="1"/>
          <p:nvPr/>
        </p:nvSpPr>
        <p:spPr>
          <a:xfrm>
            <a:off x="4692463" y="1176384"/>
            <a:ext cx="4249112" cy="523220"/>
          </a:xfrm>
          <a:prstGeom prst="rect">
            <a:avLst/>
          </a:prstGeom>
          <a:noFill/>
        </p:spPr>
        <p:txBody>
          <a:bodyPr wrap="none" rtlCol="0">
            <a:spAutoFit/>
          </a:bodyPr>
          <a:lstStyle/>
          <a:p>
            <a:r>
              <a:rPr lang="it-IT" sz="2800" i="1" dirty="0" err="1" smtClean="0">
                <a:solidFill>
                  <a:schemeClr val="tx1">
                    <a:lumMod val="85000"/>
                  </a:schemeClr>
                </a:solidFill>
                <a:latin typeface="+mn-lt"/>
              </a:rPr>
              <a:t>Repeated</a:t>
            </a:r>
            <a:r>
              <a:rPr lang="it-IT" sz="2800" i="1" dirty="0" smtClean="0">
                <a:solidFill>
                  <a:schemeClr val="tx1">
                    <a:lumMod val="85000"/>
                  </a:schemeClr>
                </a:solidFill>
                <a:latin typeface="+mn-lt"/>
              </a:rPr>
              <a:t> </a:t>
            </a:r>
            <a:r>
              <a:rPr lang="it-IT" sz="2800" i="1" dirty="0" err="1" smtClean="0">
                <a:solidFill>
                  <a:schemeClr val="tx1">
                    <a:lumMod val="85000"/>
                  </a:schemeClr>
                </a:solidFill>
                <a:latin typeface="+mn-lt"/>
              </a:rPr>
              <a:t>subsidence</a:t>
            </a:r>
            <a:r>
              <a:rPr lang="it-IT" sz="2800" i="1" dirty="0" smtClean="0">
                <a:solidFill>
                  <a:schemeClr val="tx1">
                    <a:lumMod val="85000"/>
                  </a:schemeClr>
                </a:solidFill>
                <a:latin typeface="+mn-lt"/>
              </a:rPr>
              <a:t> </a:t>
            </a:r>
            <a:r>
              <a:rPr lang="it-IT" sz="2800" i="1" dirty="0" err="1" smtClean="0">
                <a:solidFill>
                  <a:schemeClr val="tx1">
                    <a:lumMod val="85000"/>
                  </a:schemeClr>
                </a:solidFill>
                <a:latin typeface="+mn-lt"/>
              </a:rPr>
              <a:t>events</a:t>
            </a:r>
            <a:endParaRPr lang="it-IT" sz="2800" i="1" dirty="0">
              <a:solidFill>
                <a:schemeClr val="tx1">
                  <a:lumMod val="85000"/>
                </a:schemeClr>
              </a:solidFill>
              <a:latin typeface="+mn-lt"/>
            </a:endParaRPr>
          </a:p>
        </p:txBody>
      </p:sp>
      <p:sp>
        <p:nvSpPr>
          <p:cNvPr id="7" name="CasellaDiTesto 6"/>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Tree>
    <p:extLst>
      <p:ext uri="{BB962C8B-B14F-4D97-AF65-F5344CB8AC3E}">
        <p14:creationId xmlns="" xmlns:p14="http://schemas.microsoft.com/office/powerpoint/2010/main" val="3575803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10" descr="profile 958"/>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3313113" y="214313"/>
            <a:ext cx="3179762" cy="2054225"/>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1924" name="Picture 11" descr="profile32a"/>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117475" y="4241800"/>
            <a:ext cx="4268788" cy="245586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1925" name="Picture 12" descr="profile 1"/>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430713" y="4073525"/>
            <a:ext cx="4527550" cy="262255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1926" name="Picture 13" descr="profile 41"/>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39700" y="2287588"/>
            <a:ext cx="3897313" cy="1946275"/>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1927" name="Picture 14" descr="kosmas on notch"/>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6223000" y="2286000"/>
            <a:ext cx="2763838" cy="1990725"/>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1928" name="Picture 15" descr="profiles11-15"/>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0" y="188913"/>
            <a:ext cx="3113088" cy="2060575"/>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1929" name="Picture 16" descr="Holocene uplift sites_Photos7AreaV2"/>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6529388" y="214313"/>
            <a:ext cx="2374900" cy="20574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1930" name="Picture 17" descr="profile 7"/>
          <p:cNvPicPr>
            <a:picLocks noChangeAspect="1" noChangeArrowheads="1"/>
          </p:cNvPicPr>
          <p:nvPr/>
        </p:nvPicPr>
        <p:blipFill>
          <a:blip r:embed="rId9" cstate="screen">
            <a:extLst>
              <a:ext uri="{28A0092B-C50C-407E-A947-70E740481C1C}">
                <a14:useLocalDpi xmlns="" xmlns:a14="http://schemas.microsoft.com/office/drawing/2010/main"/>
              </a:ext>
            </a:extLst>
          </a:blip>
          <a:srcRect/>
          <a:stretch>
            <a:fillRect/>
          </a:stretch>
        </p:blipFill>
        <p:spPr bwMode="auto">
          <a:xfrm>
            <a:off x="3078163" y="2284413"/>
            <a:ext cx="3084512" cy="1944687"/>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81931" name="Text Box 9"/>
          <p:cNvSpPr txBox="1">
            <a:spLocks noChangeArrowheads="1"/>
          </p:cNvSpPr>
          <p:nvPr/>
        </p:nvSpPr>
        <p:spPr bwMode="auto">
          <a:xfrm>
            <a:off x="6004614" y="0"/>
            <a:ext cx="3139386" cy="369332"/>
          </a:xfrm>
          <a:prstGeom prst="rect">
            <a:avLst/>
          </a:prstGeom>
          <a:solidFill>
            <a:schemeClr val="tx1"/>
          </a:solidFill>
          <a:ln>
            <a:noFill/>
          </a:ln>
          <a:effectLs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algn="ctr" eaLnBrk="1" hangingPunct="1"/>
            <a:r>
              <a:rPr lang="it-IT" sz="1800" i="1" dirty="0" err="1" smtClean="0">
                <a:solidFill>
                  <a:schemeClr val="bg2">
                    <a:lumMod val="75000"/>
                    <a:lumOff val="25000"/>
                  </a:schemeClr>
                </a:solidFill>
                <a:effectLst/>
                <a:latin typeface="+mn-lt"/>
              </a:rPr>
              <a:t>repeated</a:t>
            </a:r>
            <a:r>
              <a:rPr lang="it-IT" sz="1800" i="1" dirty="0" smtClean="0">
                <a:solidFill>
                  <a:schemeClr val="bg2">
                    <a:lumMod val="75000"/>
                    <a:lumOff val="25000"/>
                  </a:schemeClr>
                </a:solidFill>
                <a:effectLst/>
                <a:latin typeface="+mn-lt"/>
              </a:rPr>
              <a:t> </a:t>
            </a:r>
            <a:r>
              <a:rPr lang="it-IT" sz="1800" i="1" dirty="0" err="1">
                <a:solidFill>
                  <a:schemeClr val="bg2">
                    <a:lumMod val="75000"/>
                    <a:lumOff val="25000"/>
                  </a:schemeClr>
                </a:solidFill>
                <a:effectLst/>
                <a:latin typeface="+mn-lt"/>
              </a:rPr>
              <a:t>footwall</a:t>
            </a:r>
            <a:r>
              <a:rPr lang="it-IT" sz="1800" i="1" dirty="0">
                <a:solidFill>
                  <a:schemeClr val="bg2">
                    <a:lumMod val="75000"/>
                    <a:lumOff val="25000"/>
                  </a:schemeClr>
                </a:solidFill>
                <a:effectLst/>
                <a:latin typeface="+mn-lt"/>
              </a:rPr>
              <a:t> </a:t>
            </a:r>
            <a:r>
              <a:rPr lang="it-IT" sz="1800" i="1" dirty="0" err="1">
                <a:solidFill>
                  <a:schemeClr val="bg2">
                    <a:lumMod val="75000"/>
                    <a:lumOff val="25000"/>
                  </a:schemeClr>
                </a:solidFill>
                <a:effectLst/>
                <a:latin typeface="+mn-lt"/>
              </a:rPr>
              <a:t>uplift</a:t>
            </a:r>
            <a:r>
              <a:rPr lang="it-IT" sz="1800" i="1" dirty="0">
                <a:solidFill>
                  <a:schemeClr val="bg2">
                    <a:lumMod val="75000"/>
                    <a:lumOff val="25000"/>
                  </a:schemeClr>
                </a:solidFill>
                <a:effectLst/>
                <a:latin typeface="+mn-lt"/>
              </a:rPr>
              <a:t> </a:t>
            </a:r>
            <a:r>
              <a:rPr lang="it-IT" sz="1800" i="1" dirty="0" err="1">
                <a:solidFill>
                  <a:schemeClr val="bg2">
                    <a:lumMod val="75000"/>
                    <a:lumOff val="25000"/>
                  </a:schemeClr>
                </a:solidFill>
                <a:effectLst/>
                <a:latin typeface="+mn-lt"/>
              </a:rPr>
              <a:t>events</a:t>
            </a:r>
            <a:endParaRPr lang="it-IT" sz="1800" i="1" dirty="0">
              <a:solidFill>
                <a:schemeClr val="bg2">
                  <a:lumMod val="75000"/>
                  <a:lumOff val="25000"/>
                </a:schemeClr>
              </a:solidFill>
              <a:effectLst/>
              <a:latin typeface="+mn-lt"/>
            </a:endParaRPr>
          </a:p>
        </p:txBody>
      </p:sp>
      <p:sp>
        <p:nvSpPr>
          <p:cNvPr id="216082" name="Text Box 18"/>
          <p:cNvSpPr txBox="1">
            <a:spLocks noChangeArrowheads="1"/>
          </p:cNvSpPr>
          <p:nvPr/>
        </p:nvSpPr>
        <p:spPr bwMode="auto">
          <a:xfrm>
            <a:off x="139700" y="6379165"/>
            <a:ext cx="153856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400" dirty="0" err="1">
                <a:solidFill>
                  <a:schemeClr val="tx1"/>
                </a:solidFill>
                <a:effectLst>
                  <a:outerShdw blurRad="38100" dist="38100" dir="2700000" algn="tl">
                    <a:srgbClr val="000000"/>
                  </a:outerShdw>
                </a:effectLst>
                <a:latin typeface="+mn-lt"/>
              </a:rPr>
              <a:t>Palyvos</a:t>
            </a:r>
            <a:r>
              <a:rPr lang="it-IT" sz="1400" dirty="0">
                <a:solidFill>
                  <a:schemeClr val="tx1"/>
                </a:solidFill>
                <a:effectLst>
                  <a:outerShdw blurRad="38100" dist="38100" dir="2700000" algn="tl">
                    <a:srgbClr val="000000"/>
                  </a:outerShdw>
                </a:effectLst>
                <a:latin typeface="+mn-lt"/>
              </a:rPr>
              <a:t> et al. 2007</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567097" y="657882"/>
            <a:ext cx="8221413" cy="6166060"/>
          </a:xfrm>
          <a:prstGeom prst="rect">
            <a:avLst/>
          </a:prstGeom>
        </p:spPr>
      </p:pic>
      <p:pic>
        <p:nvPicPr>
          <p:cNvPr id="3" name="Immagine 2"/>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1141" y="4293096"/>
            <a:ext cx="3238422" cy="2428817"/>
          </a:xfrm>
          <a:prstGeom prst="rect">
            <a:avLst/>
          </a:prstGeom>
          <a:ln>
            <a:solidFill>
              <a:schemeClr val="bg1"/>
            </a:solidFill>
          </a:ln>
        </p:spPr>
      </p:pic>
      <p:sp>
        <p:nvSpPr>
          <p:cNvPr id="5" name="CasellaDiTesto 4"/>
          <p:cNvSpPr txBox="1"/>
          <p:nvPr/>
        </p:nvSpPr>
        <p:spPr>
          <a:xfrm>
            <a:off x="4677803" y="214657"/>
            <a:ext cx="3784882" cy="461665"/>
          </a:xfrm>
          <a:prstGeom prst="rect">
            <a:avLst/>
          </a:prstGeom>
          <a:noFill/>
        </p:spPr>
        <p:txBody>
          <a:bodyPr wrap="none" rtlCol="0">
            <a:spAutoFit/>
          </a:bodyPr>
          <a:lstStyle/>
          <a:p>
            <a:r>
              <a:rPr lang="it-IT" i="1" dirty="0" err="1" smtClean="0">
                <a:solidFill>
                  <a:schemeClr val="tx1">
                    <a:lumMod val="85000"/>
                  </a:schemeClr>
                </a:solidFill>
                <a:latin typeface="+mn-lt"/>
              </a:rPr>
              <a:t>Repeated</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liquefaction</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events</a:t>
            </a:r>
            <a:endParaRPr lang="it-IT" i="1" dirty="0">
              <a:solidFill>
                <a:schemeClr val="tx1">
                  <a:lumMod val="85000"/>
                </a:schemeClr>
              </a:solidFill>
              <a:latin typeface="+mn-lt"/>
            </a:endParaRPr>
          </a:p>
        </p:txBody>
      </p:sp>
      <p:sp>
        <p:nvSpPr>
          <p:cNvPr id="6" name="CasellaDiTesto 5"/>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
        <p:nvSpPr>
          <p:cNvPr id="2" name="CasellaDiTesto 1"/>
          <p:cNvSpPr txBox="1"/>
          <p:nvPr/>
        </p:nvSpPr>
        <p:spPr>
          <a:xfrm>
            <a:off x="6088732" y="6392574"/>
            <a:ext cx="2483437" cy="461665"/>
          </a:xfrm>
          <a:prstGeom prst="rect">
            <a:avLst/>
          </a:prstGeom>
          <a:noFill/>
        </p:spPr>
        <p:txBody>
          <a:bodyPr wrap="none" rtlCol="0">
            <a:spAutoFit/>
          </a:bodyPr>
          <a:lstStyle/>
          <a:p>
            <a:r>
              <a:rPr lang="it-IT" i="1" dirty="0" err="1" smtClean="0">
                <a:solidFill>
                  <a:schemeClr val="bg2">
                    <a:lumMod val="85000"/>
                    <a:lumOff val="15000"/>
                  </a:schemeClr>
                </a:solidFill>
                <a:effectLst/>
                <a:latin typeface="+mn-lt"/>
              </a:rPr>
              <a:t>Courtesy</a:t>
            </a:r>
            <a:r>
              <a:rPr lang="it-IT" i="1" dirty="0" smtClean="0">
                <a:solidFill>
                  <a:schemeClr val="bg2">
                    <a:lumMod val="85000"/>
                    <a:lumOff val="15000"/>
                  </a:schemeClr>
                </a:solidFill>
                <a:effectLst/>
                <a:latin typeface="+mn-lt"/>
              </a:rPr>
              <a:t> of Marco</a:t>
            </a:r>
            <a:endParaRPr lang="it-IT" i="1" dirty="0">
              <a:solidFill>
                <a:schemeClr val="bg2">
                  <a:lumMod val="85000"/>
                  <a:lumOff val="15000"/>
                </a:schemeClr>
              </a:solidFill>
              <a:effectLst/>
              <a:latin typeface="+mn-lt"/>
            </a:endParaRPr>
          </a:p>
        </p:txBody>
      </p:sp>
    </p:spTree>
    <p:extLst>
      <p:ext uri="{BB962C8B-B14F-4D97-AF65-F5344CB8AC3E}">
        <p14:creationId xmlns="" xmlns:p14="http://schemas.microsoft.com/office/powerpoint/2010/main" val="2848554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7241" y="620688"/>
            <a:ext cx="7263783" cy="1200329"/>
          </a:xfrm>
          <a:prstGeom prst="rect">
            <a:avLst/>
          </a:prstGeom>
          <a:noFill/>
        </p:spPr>
        <p:txBody>
          <a:bodyPr wrap="none" rtlCol="0">
            <a:spAutoFit/>
          </a:bodyPr>
          <a:lstStyle/>
          <a:p>
            <a:pPr algn="ctr"/>
            <a:r>
              <a:rPr lang="it-IT" i="1" dirty="0" smtClean="0">
                <a:solidFill>
                  <a:srgbClr val="FF9900"/>
                </a:solidFill>
                <a:effectLst/>
                <a:latin typeface="+mn-lt"/>
              </a:rPr>
              <a:t>Large </a:t>
            </a:r>
            <a:r>
              <a:rPr lang="it-IT" i="1" dirty="0" err="1" smtClean="0">
                <a:solidFill>
                  <a:srgbClr val="FF9900"/>
                </a:solidFill>
                <a:effectLst/>
                <a:latin typeface="+mn-lt"/>
              </a:rPr>
              <a:t>events</a:t>
            </a:r>
            <a:r>
              <a:rPr lang="it-IT" i="1" dirty="0" smtClean="0">
                <a:solidFill>
                  <a:srgbClr val="FF9900"/>
                </a:solidFill>
                <a:effectLst/>
                <a:latin typeface="+mn-lt"/>
              </a:rPr>
              <a:t> </a:t>
            </a:r>
            <a:r>
              <a:rPr lang="it-IT" i="1" dirty="0" err="1" smtClean="0">
                <a:solidFill>
                  <a:srgbClr val="FF9900"/>
                </a:solidFill>
                <a:effectLst/>
                <a:latin typeface="+mn-lt"/>
              </a:rPr>
              <a:t>such</a:t>
            </a:r>
            <a:r>
              <a:rPr lang="it-IT" i="1" dirty="0" smtClean="0">
                <a:solidFill>
                  <a:srgbClr val="FF9900"/>
                </a:solidFill>
                <a:effectLst/>
                <a:latin typeface="+mn-lt"/>
              </a:rPr>
              <a:t> </a:t>
            </a:r>
            <a:r>
              <a:rPr lang="it-IT" i="1" dirty="0" err="1" smtClean="0">
                <a:solidFill>
                  <a:srgbClr val="FF9900"/>
                </a:solidFill>
                <a:effectLst/>
                <a:latin typeface="+mn-lt"/>
              </a:rPr>
              <a:t>as</a:t>
            </a:r>
            <a:r>
              <a:rPr lang="it-IT" i="1" dirty="0" smtClean="0">
                <a:solidFill>
                  <a:srgbClr val="FF9900"/>
                </a:solidFill>
                <a:effectLst/>
                <a:latin typeface="+mn-lt"/>
              </a:rPr>
              <a:t> </a:t>
            </a:r>
            <a:r>
              <a:rPr lang="it-IT" i="1" dirty="0" err="1" smtClean="0">
                <a:solidFill>
                  <a:srgbClr val="FF9900"/>
                </a:solidFill>
                <a:effectLst/>
                <a:latin typeface="+mn-lt"/>
              </a:rPr>
              <a:t>earthquakes</a:t>
            </a:r>
            <a:r>
              <a:rPr lang="it-IT" i="1" dirty="0" smtClean="0">
                <a:solidFill>
                  <a:srgbClr val="FF9900"/>
                </a:solidFill>
                <a:effectLst/>
                <a:latin typeface="+mn-lt"/>
              </a:rPr>
              <a:t> and </a:t>
            </a:r>
            <a:r>
              <a:rPr lang="it-IT" i="1" dirty="0" err="1" smtClean="0">
                <a:solidFill>
                  <a:srgbClr val="FF9900"/>
                </a:solidFill>
                <a:effectLst/>
                <a:latin typeface="+mn-lt"/>
              </a:rPr>
              <a:t>tsunamis</a:t>
            </a:r>
            <a:r>
              <a:rPr lang="it-IT" i="1" dirty="0" smtClean="0">
                <a:solidFill>
                  <a:srgbClr val="FF9900"/>
                </a:solidFill>
                <a:effectLst/>
                <a:latin typeface="+mn-lt"/>
              </a:rPr>
              <a:t> are</a:t>
            </a:r>
          </a:p>
          <a:p>
            <a:pPr algn="ctr"/>
            <a:r>
              <a:rPr lang="it-IT" i="1" dirty="0" err="1" smtClean="0">
                <a:solidFill>
                  <a:srgbClr val="FF9900"/>
                </a:solidFill>
                <a:effectLst/>
                <a:latin typeface="+mn-lt"/>
              </a:rPr>
              <a:t>quite</a:t>
            </a:r>
            <a:r>
              <a:rPr lang="it-IT" i="1" dirty="0" smtClean="0">
                <a:solidFill>
                  <a:srgbClr val="FF9900"/>
                </a:solidFill>
                <a:effectLst/>
                <a:latin typeface="+mn-lt"/>
              </a:rPr>
              <a:t> rare so </a:t>
            </a:r>
            <a:r>
              <a:rPr lang="it-IT" i="1" dirty="0" err="1" smtClean="0">
                <a:solidFill>
                  <a:srgbClr val="FF9900"/>
                </a:solidFill>
                <a:effectLst/>
                <a:latin typeface="+mn-lt"/>
              </a:rPr>
              <a:t>limited</a:t>
            </a:r>
            <a:r>
              <a:rPr lang="it-IT" i="1" dirty="0" smtClean="0">
                <a:solidFill>
                  <a:srgbClr val="FF9900"/>
                </a:solidFill>
                <a:effectLst/>
                <a:latin typeface="+mn-lt"/>
              </a:rPr>
              <a:t> </a:t>
            </a:r>
            <a:r>
              <a:rPr lang="it-IT" i="1" dirty="0" err="1" smtClean="0">
                <a:solidFill>
                  <a:srgbClr val="FF9900"/>
                </a:solidFill>
                <a:effectLst/>
                <a:latin typeface="+mn-lt"/>
              </a:rPr>
              <a:t>experiences</a:t>
            </a:r>
            <a:r>
              <a:rPr lang="it-IT" i="1" dirty="0" smtClean="0">
                <a:solidFill>
                  <a:srgbClr val="FF9900"/>
                </a:solidFill>
                <a:effectLst/>
                <a:latin typeface="+mn-lt"/>
              </a:rPr>
              <a:t> are </a:t>
            </a:r>
            <a:r>
              <a:rPr lang="it-IT" i="1" dirty="0" err="1" smtClean="0">
                <a:solidFill>
                  <a:srgbClr val="FF9900"/>
                </a:solidFill>
                <a:effectLst/>
                <a:latin typeface="+mn-lt"/>
              </a:rPr>
              <a:t>available</a:t>
            </a:r>
            <a:r>
              <a:rPr lang="it-IT" i="1" dirty="0" smtClean="0">
                <a:solidFill>
                  <a:srgbClr val="FF9900"/>
                </a:solidFill>
                <a:effectLst/>
                <a:latin typeface="+mn-lt"/>
              </a:rPr>
              <a:t> </a:t>
            </a:r>
            <a:r>
              <a:rPr lang="it-IT" i="1" dirty="0" err="1" smtClean="0">
                <a:solidFill>
                  <a:srgbClr val="FF9900"/>
                </a:solidFill>
                <a:effectLst/>
                <a:latin typeface="+mn-lt"/>
              </a:rPr>
              <a:t>to</a:t>
            </a:r>
            <a:r>
              <a:rPr lang="it-IT" i="1" dirty="0" smtClean="0">
                <a:solidFill>
                  <a:srgbClr val="FF9900"/>
                </a:solidFill>
                <a:effectLst/>
                <a:latin typeface="+mn-lt"/>
              </a:rPr>
              <a:t> </a:t>
            </a:r>
            <a:r>
              <a:rPr lang="it-IT" i="1" dirty="0" err="1" smtClean="0">
                <a:solidFill>
                  <a:srgbClr val="FF9900"/>
                </a:solidFill>
                <a:effectLst/>
                <a:latin typeface="+mn-lt"/>
              </a:rPr>
              <a:t>develop</a:t>
            </a:r>
            <a:endParaRPr lang="it-IT" i="1" dirty="0" smtClean="0">
              <a:solidFill>
                <a:srgbClr val="FF9900"/>
              </a:solidFill>
              <a:effectLst/>
              <a:latin typeface="+mn-lt"/>
            </a:endParaRPr>
          </a:p>
          <a:p>
            <a:pPr algn="ctr"/>
            <a:r>
              <a:rPr lang="it-IT" i="1" dirty="0" err="1" smtClean="0">
                <a:solidFill>
                  <a:srgbClr val="FF9900"/>
                </a:solidFill>
                <a:effectLst/>
                <a:latin typeface="+mn-lt"/>
              </a:rPr>
              <a:t>our</a:t>
            </a:r>
            <a:r>
              <a:rPr lang="it-IT" i="1" dirty="0" smtClean="0">
                <a:solidFill>
                  <a:srgbClr val="FF9900"/>
                </a:solidFill>
                <a:effectLst/>
                <a:latin typeface="+mn-lt"/>
              </a:rPr>
              <a:t> </a:t>
            </a:r>
            <a:r>
              <a:rPr lang="it-IT" i="1" dirty="0" err="1" smtClean="0">
                <a:solidFill>
                  <a:srgbClr val="FF9900"/>
                </a:solidFill>
                <a:effectLst/>
                <a:latin typeface="+mn-lt"/>
              </a:rPr>
              <a:t>learning</a:t>
            </a:r>
            <a:r>
              <a:rPr lang="it-IT" i="1" dirty="0" smtClean="0">
                <a:solidFill>
                  <a:srgbClr val="FF9900"/>
                </a:solidFill>
                <a:effectLst/>
                <a:latin typeface="+mn-lt"/>
              </a:rPr>
              <a:t> </a:t>
            </a:r>
            <a:r>
              <a:rPr lang="it-IT" i="1" dirty="0" err="1" smtClean="0">
                <a:solidFill>
                  <a:srgbClr val="FF9900"/>
                </a:solidFill>
                <a:effectLst/>
                <a:latin typeface="+mn-lt"/>
              </a:rPr>
              <a:t>process</a:t>
            </a:r>
            <a:endParaRPr lang="it-IT" i="1" dirty="0">
              <a:solidFill>
                <a:srgbClr val="FF9900"/>
              </a:solidFill>
              <a:effectLst/>
              <a:latin typeface="+mn-lt"/>
            </a:endParaRPr>
          </a:p>
        </p:txBody>
      </p:sp>
      <p:sp>
        <p:nvSpPr>
          <p:cNvPr id="3" name="Rettangolo 2"/>
          <p:cNvSpPr/>
          <p:nvPr/>
        </p:nvSpPr>
        <p:spPr>
          <a:xfrm>
            <a:off x="1403648" y="2198807"/>
            <a:ext cx="6226950" cy="1077218"/>
          </a:xfrm>
          <a:prstGeom prst="rect">
            <a:avLst/>
          </a:prstGeom>
        </p:spPr>
        <p:txBody>
          <a:bodyPr wrap="square">
            <a:spAutoFit/>
          </a:bodyPr>
          <a:lstStyle/>
          <a:p>
            <a:pPr marL="1588" indent="12700" algn="ctr" eaLnBrk="1" hangingPunct="1">
              <a:buFontTx/>
              <a:buNone/>
            </a:pPr>
            <a:r>
              <a:rPr lang="en-US" sz="3200" dirty="0" smtClean="0">
                <a:solidFill>
                  <a:schemeClr val="tx1"/>
                </a:solidFill>
                <a:latin typeface="+mn-lt"/>
              </a:rPr>
              <a:t>this is why the </a:t>
            </a:r>
            <a:r>
              <a:rPr lang="en-US" sz="3200" b="1" dirty="0" smtClean="0">
                <a:solidFill>
                  <a:schemeClr val="tx1"/>
                </a:solidFill>
                <a:latin typeface="+mn-lt"/>
              </a:rPr>
              <a:t>past</a:t>
            </a:r>
            <a:r>
              <a:rPr lang="en-US" sz="3200" dirty="0" smtClean="0">
                <a:solidFill>
                  <a:schemeClr val="tx1"/>
                </a:solidFill>
                <a:latin typeface="+mn-lt"/>
              </a:rPr>
              <a:t> is a key to </a:t>
            </a:r>
          </a:p>
          <a:p>
            <a:pPr marL="1588" indent="12700" algn="ctr" eaLnBrk="1" hangingPunct="1">
              <a:buFontTx/>
              <a:buNone/>
            </a:pPr>
            <a:r>
              <a:rPr lang="en-US" sz="3200" dirty="0" smtClean="0">
                <a:solidFill>
                  <a:schemeClr val="tx1"/>
                </a:solidFill>
                <a:latin typeface="+mn-lt"/>
              </a:rPr>
              <a:t>forecast the </a:t>
            </a:r>
            <a:r>
              <a:rPr lang="en-US" sz="3200" b="1" dirty="0" smtClean="0">
                <a:solidFill>
                  <a:schemeClr val="tx1"/>
                </a:solidFill>
                <a:latin typeface="+mn-lt"/>
              </a:rPr>
              <a:t>future</a:t>
            </a:r>
          </a:p>
        </p:txBody>
      </p:sp>
      <p:grpSp>
        <p:nvGrpSpPr>
          <p:cNvPr id="64" name="Gruppo 63"/>
          <p:cNvGrpSpPr/>
          <p:nvPr/>
        </p:nvGrpSpPr>
        <p:grpSpPr>
          <a:xfrm>
            <a:off x="111446" y="3860884"/>
            <a:ext cx="8997058" cy="1803975"/>
            <a:chOff x="107504" y="3860884"/>
            <a:chExt cx="8997058" cy="1803975"/>
          </a:xfrm>
        </p:grpSpPr>
        <p:grpSp>
          <p:nvGrpSpPr>
            <p:cNvPr id="7" name="Gruppo 6"/>
            <p:cNvGrpSpPr/>
            <p:nvPr/>
          </p:nvGrpSpPr>
          <p:grpSpPr>
            <a:xfrm>
              <a:off x="107504" y="3860884"/>
              <a:ext cx="7777858" cy="584775"/>
              <a:chOff x="3816413" y="1683821"/>
              <a:chExt cx="7777858" cy="584775"/>
            </a:xfrm>
          </p:grpSpPr>
          <p:sp>
            <p:nvSpPr>
              <p:cNvPr id="8" name="CasellaDiTesto 7"/>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9" name="CasellaDiTesto 8"/>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10" name="CasellaDiTesto 9"/>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11" name="Gruppo 10"/>
            <p:cNvGrpSpPr/>
            <p:nvPr/>
          </p:nvGrpSpPr>
          <p:grpSpPr>
            <a:xfrm>
              <a:off x="259904" y="4013284"/>
              <a:ext cx="7777858" cy="584775"/>
              <a:chOff x="3816413" y="1683821"/>
              <a:chExt cx="7777858" cy="584775"/>
            </a:xfrm>
          </p:grpSpPr>
          <p:sp>
            <p:nvSpPr>
              <p:cNvPr id="12" name="CasellaDiTesto 11"/>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13" name="CasellaDiTesto 12"/>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14" name="CasellaDiTesto 13"/>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15" name="Gruppo 14"/>
            <p:cNvGrpSpPr/>
            <p:nvPr/>
          </p:nvGrpSpPr>
          <p:grpSpPr>
            <a:xfrm>
              <a:off x="412304" y="4165684"/>
              <a:ext cx="7777858" cy="584775"/>
              <a:chOff x="3816413" y="1683821"/>
              <a:chExt cx="7777858" cy="584775"/>
            </a:xfrm>
          </p:grpSpPr>
          <p:sp>
            <p:nvSpPr>
              <p:cNvPr id="16" name="CasellaDiTesto 15"/>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17" name="CasellaDiTesto 16"/>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18" name="CasellaDiTesto 17"/>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19" name="Gruppo 18"/>
            <p:cNvGrpSpPr/>
            <p:nvPr/>
          </p:nvGrpSpPr>
          <p:grpSpPr>
            <a:xfrm>
              <a:off x="564704" y="4318084"/>
              <a:ext cx="7777858" cy="584775"/>
              <a:chOff x="3816413" y="1683821"/>
              <a:chExt cx="7777858" cy="584775"/>
            </a:xfrm>
          </p:grpSpPr>
          <p:sp>
            <p:nvSpPr>
              <p:cNvPr id="20" name="CasellaDiTesto 19"/>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21" name="CasellaDiTesto 20"/>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22" name="CasellaDiTesto 21"/>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44" name="Gruppo 43"/>
            <p:cNvGrpSpPr/>
            <p:nvPr/>
          </p:nvGrpSpPr>
          <p:grpSpPr>
            <a:xfrm>
              <a:off x="717104" y="4470484"/>
              <a:ext cx="7777858" cy="584775"/>
              <a:chOff x="3816413" y="1683821"/>
              <a:chExt cx="7777858" cy="584775"/>
            </a:xfrm>
          </p:grpSpPr>
          <p:sp>
            <p:nvSpPr>
              <p:cNvPr id="45" name="CasellaDiTesto 44"/>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46" name="CasellaDiTesto 45"/>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47" name="CasellaDiTesto 46"/>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48" name="Gruppo 47"/>
            <p:cNvGrpSpPr/>
            <p:nvPr/>
          </p:nvGrpSpPr>
          <p:grpSpPr>
            <a:xfrm>
              <a:off x="869504" y="4622884"/>
              <a:ext cx="7777858" cy="584775"/>
              <a:chOff x="3816413" y="1683821"/>
              <a:chExt cx="7777858" cy="584775"/>
            </a:xfrm>
          </p:grpSpPr>
          <p:sp>
            <p:nvSpPr>
              <p:cNvPr id="49" name="CasellaDiTesto 48"/>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50" name="CasellaDiTesto 49"/>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51" name="CasellaDiTesto 50"/>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52" name="Gruppo 51"/>
            <p:cNvGrpSpPr/>
            <p:nvPr/>
          </p:nvGrpSpPr>
          <p:grpSpPr>
            <a:xfrm>
              <a:off x="1021904" y="4775284"/>
              <a:ext cx="7777858" cy="584775"/>
              <a:chOff x="3816413" y="1683821"/>
              <a:chExt cx="7777858" cy="584775"/>
            </a:xfrm>
          </p:grpSpPr>
          <p:sp>
            <p:nvSpPr>
              <p:cNvPr id="53" name="CasellaDiTesto 52"/>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54" name="CasellaDiTesto 53"/>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55" name="CasellaDiTesto 54"/>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56" name="Gruppo 55"/>
            <p:cNvGrpSpPr/>
            <p:nvPr/>
          </p:nvGrpSpPr>
          <p:grpSpPr>
            <a:xfrm>
              <a:off x="1174304" y="4927684"/>
              <a:ext cx="7777858" cy="584775"/>
              <a:chOff x="3816413" y="1683821"/>
              <a:chExt cx="7777858" cy="584775"/>
            </a:xfrm>
          </p:grpSpPr>
          <p:sp>
            <p:nvSpPr>
              <p:cNvPr id="57" name="CasellaDiTesto 56"/>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58" name="CasellaDiTesto 57"/>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59" name="CasellaDiTesto 58"/>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nvGrpSpPr>
            <p:cNvPr id="60" name="Gruppo 59"/>
            <p:cNvGrpSpPr/>
            <p:nvPr/>
          </p:nvGrpSpPr>
          <p:grpSpPr>
            <a:xfrm>
              <a:off x="1326704" y="5080084"/>
              <a:ext cx="7777858" cy="584775"/>
              <a:chOff x="3816413" y="1683821"/>
              <a:chExt cx="7777858" cy="584775"/>
            </a:xfrm>
          </p:grpSpPr>
          <p:sp>
            <p:nvSpPr>
              <p:cNvPr id="61" name="CasellaDiTesto 60"/>
              <p:cNvSpPr txBox="1"/>
              <p:nvPr/>
            </p:nvSpPr>
            <p:spPr>
              <a:xfrm>
                <a:off x="3816413" y="1683821"/>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62" name="CasellaDiTesto 61"/>
              <p:cNvSpPr txBox="1"/>
              <p:nvPr/>
            </p:nvSpPr>
            <p:spPr>
              <a:xfrm>
                <a:off x="6085162" y="168382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63" name="CasellaDiTesto 62"/>
              <p:cNvSpPr txBox="1"/>
              <p:nvPr/>
            </p:nvSpPr>
            <p:spPr>
              <a:xfrm>
                <a:off x="8461426" y="1683821"/>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grpSp>
    </p:spTree>
    <p:extLst>
      <p:ext uri="{BB962C8B-B14F-4D97-AF65-F5344CB8AC3E}">
        <p14:creationId xmlns="" xmlns:p14="http://schemas.microsoft.com/office/powerpoint/2010/main" val="3957668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683568" y="908720"/>
            <a:ext cx="2908300" cy="5816600"/>
          </a:xfrm>
          <a:prstGeom prst="rect">
            <a:avLst/>
          </a:prstGeom>
        </p:spPr>
      </p:pic>
      <p:pic>
        <p:nvPicPr>
          <p:cNvPr id="3" name="Picture 7" descr="DSCF1765"/>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963667" y="4087266"/>
            <a:ext cx="3568400" cy="2366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0" descr="campagna marzo 013"/>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931990" y="1100410"/>
            <a:ext cx="360045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sellaDiTesto 4"/>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
        <p:nvSpPr>
          <p:cNvPr id="6" name="CasellaDiTesto 5"/>
          <p:cNvSpPr txBox="1"/>
          <p:nvPr/>
        </p:nvSpPr>
        <p:spPr>
          <a:xfrm>
            <a:off x="4722690" y="649900"/>
            <a:ext cx="4139275" cy="461665"/>
          </a:xfrm>
          <a:prstGeom prst="rect">
            <a:avLst/>
          </a:prstGeom>
          <a:noFill/>
        </p:spPr>
        <p:txBody>
          <a:bodyPr wrap="none" rtlCol="0">
            <a:spAutoFit/>
          </a:bodyPr>
          <a:lstStyle/>
          <a:p>
            <a:r>
              <a:rPr lang="it-IT" i="1" dirty="0" err="1" smtClean="0">
                <a:solidFill>
                  <a:schemeClr val="tx1">
                    <a:lumMod val="85000"/>
                  </a:schemeClr>
                </a:solidFill>
                <a:latin typeface="+mn-lt"/>
              </a:rPr>
              <a:t>paleotsunami</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deposits</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research</a:t>
            </a:r>
            <a:endParaRPr lang="it-IT" i="1" dirty="0">
              <a:solidFill>
                <a:schemeClr val="tx1">
                  <a:lumMod val="85000"/>
                </a:schemeClr>
              </a:solidFill>
              <a:latin typeface="+mn-lt"/>
            </a:endParaRPr>
          </a:p>
        </p:txBody>
      </p:sp>
    </p:spTree>
    <p:extLst>
      <p:ext uri="{BB962C8B-B14F-4D97-AF65-F5344CB8AC3E}">
        <p14:creationId xmlns="" xmlns:p14="http://schemas.microsoft.com/office/powerpoint/2010/main" val="1141597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5" descr="paoAll"/>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50825" y="620713"/>
            <a:ext cx="8640763" cy="334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8"/>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323850" y="4076700"/>
            <a:ext cx="8534400"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5"/>
          <p:cNvSpPr txBox="1"/>
          <p:nvPr/>
        </p:nvSpPr>
        <p:spPr>
          <a:xfrm>
            <a:off x="451432" y="123110"/>
            <a:ext cx="2531462" cy="461665"/>
          </a:xfrm>
          <a:prstGeom prst="rect">
            <a:avLst/>
          </a:prstGeom>
          <a:noFill/>
        </p:spPr>
        <p:txBody>
          <a:bodyPr wrap="none" rtlCol="0">
            <a:spAutoFit/>
          </a:bodyPr>
          <a:lstStyle/>
          <a:p>
            <a:r>
              <a:rPr lang="en-US" i="1" dirty="0" smtClean="0">
                <a:solidFill>
                  <a:srgbClr val="FFCC66"/>
                </a:solidFill>
              </a:rPr>
              <a:t>When? How big?</a:t>
            </a:r>
            <a:endParaRPr lang="it-IT" dirty="0"/>
          </a:p>
        </p:txBody>
      </p:sp>
      <p:sp>
        <p:nvSpPr>
          <p:cNvPr id="7" name="CasellaDiTesto 6"/>
          <p:cNvSpPr txBox="1"/>
          <p:nvPr/>
        </p:nvSpPr>
        <p:spPr>
          <a:xfrm>
            <a:off x="4752313" y="159023"/>
            <a:ext cx="4139275" cy="461665"/>
          </a:xfrm>
          <a:prstGeom prst="rect">
            <a:avLst/>
          </a:prstGeom>
          <a:noFill/>
        </p:spPr>
        <p:txBody>
          <a:bodyPr wrap="none" rtlCol="0">
            <a:spAutoFit/>
          </a:bodyPr>
          <a:lstStyle/>
          <a:p>
            <a:r>
              <a:rPr lang="it-IT" i="1" dirty="0" err="1" smtClean="0">
                <a:solidFill>
                  <a:schemeClr val="tx1">
                    <a:lumMod val="85000"/>
                  </a:schemeClr>
                </a:solidFill>
                <a:latin typeface="+mn-lt"/>
              </a:rPr>
              <a:t>paleotsunami</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deposits</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research</a:t>
            </a:r>
            <a:endParaRPr lang="it-IT" i="1" dirty="0">
              <a:solidFill>
                <a:schemeClr val="tx1">
                  <a:lumMod val="85000"/>
                </a:schemeClr>
              </a:solidFill>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3" name="Group 2"/>
          <p:cNvGrpSpPr>
            <a:grpSpLocks/>
          </p:cNvGrpSpPr>
          <p:nvPr/>
        </p:nvGrpSpPr>
        <p:grpSpPr bwMode="auto">
          <a:xfrm>
            <a:off x="381000" y="304800"/>
            <a:ext cx="1752600" cy="6324600"/>
            <a:chOff x="1762" y="144"/>
            <a:chExt cx="1417" cy="4970"/>
          </a:xfrm>
        </p:grpSpPr>
        <p:pic>
          <p:nvPicPr>
            <p:cNvPr id="71695" name="Picture 3" descr="OSA_S6_pag1"/>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1762" y="144"/>
              <a:ext cx="1406" cy="2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96" name="Picture 4" descr="OSA_S6_pag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764" y="2400"/>
              <a:ext cx="1415" cy="2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1684" name="Text Box 5"/>
          <p:cNvSpPr txBox="1">
            <a:spLocks noChangeArrowheads="1"/>
          </p:cNvSpPr>
          <p:nvPr/>
        </p:nvSpPr>
        <p:spPr bwMode="auto">
          <a:xfrm>
            <a:off x="2411413" y="739775"/>
            <a:ext cx="2438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spcBef>
                <a:spcPct val="50000"/>
              </a:spcBef>
            </a:pPr>
            <a:r>
              <a:rPr lang="it-IT" b="1" dirty="0">
                <a:solidFill>
                  <a:srgbClr val="FFFF66"/>
                </a:solidFill>
                <a:effectLst/>
                <a:latin typeface="Comic Sans MS" pitchFamily="66" charset="0"/>
              </a:rPr>
              <a:t>Augusta site</a:t>
            </a:r>
          </a:p>
        </p:txBody>
      </p:sp>
      <p:grpSp>
        <p:nvGrpSpPr>
          <p:cNvPr id="71685" name="Group 6"/>
          <p:cNvGrpSpPr>
            <a:grpSpLocks/>
          </p:cNvGrpSpPr>
          <p:nvPr/>
        </p:nvGrpSpPr>
        <p:grpSpPr bwMode="auto">
          <a:xfrm>
            <a:off x="381000" y="1828800"/>
            <a:ext cx="6376988" cy="4953000"/>
            <a:chOff x="240" y="1152"/>
            <a:chExt cx="4017" cy="3120"/>
          </a:xfrm>
        </p:grpSpPr>
        <p:pic>
          <p:nvPicPr>
            <p:cNvPr id="71691" name="Picture 7" descr="OSA_S6zoom_pag2mod"/>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680" y="1154"/>
              <a:ext cx="2577" cy="3118"/>
            </a:xfrm>
            <a:prstGeom prst="rect">
              <a:avLst/>
            </a:prstGeom>
            <a:noFill/>
            <a:ln w="381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46440" name="Line 8"/>
            <p:cNvSpPr>
              <a:spLocks noChangeShapeType="1"/>
            </p:cNvSpPr>
            <p:nvPr/>
          </p:nvSpPr>
          <p:spPr bwMode="auto">
            <a:xfrm flipH="1">
              <a:off x="1344" y="1152"/>
              <a:ext cx="336" cy="1968"/>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146441" name="Line 9"/>
            <p:cNvSpPr>
              <a:spLocks noChangeShapeType="1"/>
            </p:cNvSpPr>
            <p:nvPr/>
          </p:nvSpPr>
          <p:spPr bwMode="auto">
            <a:xfrm>
              <a:off x="1344" y="4176"/>
              <a:ext cx="336" cy="96"/>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146442" name="Rectangle 10"/>
            <p:cNvSpPr>
              <a:spLocks noChangeArrowheads="1"/>
            </p:cNvSpPr>
            <p:nvPr/>
          </p:nvSpPr>
          <p:spPr bwMode="auto">
            <a:xfrm>
              <a:off x="240" y="3120"/>
              <a:ext cx="1104" cy="1056"/>
            </a:xfrm>
            <a:prstGeom prst="rect">
              <a:avLst/>
            </a:prstGeom>
            <a:noFill/>
            <a:ln w="2857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grpSp>
      <p:grpSp>
        <p:nvGrpSpPr>
          <p:cNvPr id="71686" name="Group 11"/>
          <p:cNvGrpSpPr>
            <a:grpSpLocks/>
          </p:cNvGrpSpPr>
          <p:nvPr/>
        </p:nvGrpSpPr>
        <p:grpSpPr bwMode="auto">
          <a:xfrm>
            <a:off x="6781800" y="457200"/>
            <a:ext cx="2011363" cy="6324600"/>
            <a:chOff x="4272" y="288"/>
            <a:chExt cx="1267" cy="3984"/>
          </a:xfrm>
        </p:grpSpPr>
        <p:pic>
          <p:nvPicPr>
            <p:cNvPr id="71688" name="Picture 12" descr="OSA_S6_Photo"/>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4656" y="288"/>
              <a:ext cx="883" cy="3936"/>
            </a:xfrm>
            <a:prstGeom prst="rect">
              <a:avLst/>
            </a:prstGeom>
            <a:noFill/>
            <a:ln w="28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46445" name="Line 13"/>
            <p:cNvSpPr>
              <a:spLocks noChangeShapeType="1"/>
            </p:cNvSpPr>
            <p:nvPr/>
          </p:nvSpPr>
          <p:spPr bwMode="auto">
            <a:xfrm flipH="1">
              <a:off x="4272" y="288"/>
              <a:ext cx="384" cy="864"/>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sp>
          <p:nvSpPr>
            <p:cNvPr id="146446" name="Line 14"/>
            <p:cNvSpPr>
              <a:spLocks noChangeShapeType="1"/>
            </p:cNvSpPr>
            <p:nvPr/>
          </p:nvSpPr>
          <p:spPr bwMode="auto">
            <a:xfrm flipV="1">
              <a:off x="4272" y="4224"/>
              <a:ext cx="384" cy="48"/>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it-IT"/>
            </a:p>
          </p:txBody>
        </p:sp>
      </p:grpSp>
      <p:sp>
        <p:nvSpPr>
          <p:cNvPr id="71687" name="Text Box 15"/>
          <p:cNvSpPr txBox="1">
            <a:spLocks noChangeArrowheads="1"/>
          </p:cNvSpPr>
          <p:nvPr/>
        </p:nvSpPr>
        <p:spPr bwMode="auto">
          <a:xfrm>
            <a:off x="2411413" y="1196975"/>
            <a:ext cx="48958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spcBef>
                <a:spcPct val="50000"/>
              </a:spcBef>
              <a:buFontTx/>
              <a:buChar char="•"/>
            </a:pPr>
            <a:r>
              <a:rPr lang="en-US" sz="1800">
                <a:solidFill>
                  <a:srgbClr val="FFFF66"/>
                </a:solidFill>
                <a:effectLst/>
                <a:latin typeface="Comic Sans MS" pitchFamily="66" charset="0"/>
              </a:rPr>
              <a:t>clay to silt deposits with few gravel and bioclastic layers</a:t>
            </a:r>
          </a:p>
        </p:txBody>
      </p:sp>
      <p:sp>
        <p:nvSpPr>
          <p:cNvPr id="16" name="CasellaDiTesto 15"/>
          <p:cNvSpPr txBox="1"/>
          <p:nvPr/>
        </p:nvSpPr>
        <p:spPr>
          <a:xfrm>
            <a:off x="4752313" y="-4465"/>
            <a:ext cx="4139275" cy="461665"/>
          </a:xfrm>
          <a:prstGeom prst="rect">
            <a:avLst/>
          </a:prstGeom>
          <a:noFill/>
        </p:spPr>
        <p:txBody>
          <a:bodyPr wrap="none" rtlCol="0">
            <a:spAutoFit/>
          </a:bodyPr>
          <a:lstStyle/>
          <a:p>
            <a:r>
              <a:rPr lang="it-IT" i="1" dirty="0" err="1" smtClean="0">
                <a:solidFill>
                  <a:schemeClr val="tx1">
                    <a:lumMod val="85000"/>
                  </a:schemeClr>
                </a:solidFill>
                <a:latin typeface="+mn-lt"/>
              </a:rPr>
              <a:t>paleotsunami</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deposits</a:t>
            </a:r>
            <a:r>
              <a:rPr lang="it-IT" i="1" dirty="0" smtClean="0">
                <a:solidFill>
                  <a:schemeClr val="tx1">
                    <a:lumMod val="85000"/>
                  </a:schemeClr>
                </a:solidFill>
                <a:latin typeface="+mn-lt"/>
              </a:rPr>
              <a:t> </a:t>
            </a:r>
            <a:r>
              <a:rPr lang="it-IT" i="1" dirty="0" err="1" smtClean="0">
                <a:solidFill>
                  <a:schemeClr val="tx1">
                    <a:lumMod val="85000"/>
                  </a:schemeClr>
                </a:solidFill>
                <a:latin typeface="+mn-lt"/>
              </a:rPr>
              <a:t>research</a:t>
            </a:r>
            <a:endParaRPr lang="it-IT" i="1" dirty="0">
              <a:solidFill>
                <a:schemeClr val="tx1">
                  <a:lumMod val="85000"/>
                </a:schemeClr>
              </a:solidFill>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PR_S11_ALL2"/>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1219200" y="342900"/>
            <a:ext cx="1995488"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243" name="Group 34"/>
          <p:cNvGrpSpPr>
            <a:grpSpLocks/>
          </p:cNvGrpSpPr>
          <p:nvPr/>
        </p:nvGrpSpPr>
        <p:grpSpPr bwMode="auto">
          <a:xfrm>
            <a:off x="838200" y="3543300"/>
            <a:ext cx="533400" cy="1066800"/>
            <a:chOff x="528" y="2208"/>
            <a:chExt cx="336" cy="672"/>
          </a:xfrm>
        </p:grpSpPr>
        <p:sp>
          <p:nvSpPr>
            <p:cNvPr id="10287" name="Line 25"/>
            <p:cNvSpPr>
              <a:spLocks noChangeShapeType="1"/>
            </p:cNvSpPr>
            <p:nvPr/>
          </p:nvSpPr>
          <p:spPr bwMode="auto">
            <a:xfrm flipH="1" flipV="1">
              <a:off x="528" y="2736"/>
              <a:ext cx="336" cy="144"/>
            </a:xfrm>
            <a:prstGeom prst="line">
              <a:avLst/>
            </a:prstGeom>
            <a:noFill/>
            <a:ln w="28575">
              <a:solidFill>
                <a:srgbClr val="008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0288" name="Line 26"/>
            <p:cNvSpPr>
              <a:spLocks noChangeShapeType="1"/>
            </p:cNvSpPr>
            <p:nvPr/>
          </p:nvSpPr>
          <p:spPr bwMode="auto">
            <a:xfrm flipH="1" flipV="1">
              <a:off x="528" y="2448"/>
              <a:ext cx="336" cy="96"/>
            </a:xfrm>
            <a:prstGeom prst="line">
              <a:avLst/>
            </a:prstGeom>
            <a:noFill/>
            <a:ln w="28575">
              <a:solidFill>
                <a:srgbClr val="008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0289" name="Line 27"/>
            <p:cNvSpPr>
              <a:spLocks noChangeShapeType="1"/>
            </p:cNvSpPr>
            <p:nvPr/>
          </p:nvSpPr>
          <p:spPr bwMode="auto">
            <a:xfrm flipH="1" flipV="1">
              <a:off x="528" y="2208"/>
              <a:ext cx="336" cy="96"/>
            </a:xfrm>
            <a:prstGeom prst="line">
              <a:avLst/>
            </a:prstGeom>
            <a:noFill/>
            <a:ln w="28575">
              <a:solidFill>
                <a:srgbClr val="008000"/>
              </a:solidFill>
              <a:round/>
              <a:headEnd/>
              <a:tailEnd/>
            </a:ln>
            <a:extLst>
              <a:ext uri="{909E8E84-426E-40DD-AFC4-6F175D3DCCD1}">
                <a14:hiddenFill xmlns="" xmlns:a14="http://schemas.microsoft.com/office/drawing/2010/main">
                  <a:noFill/>
                </a14:hiddenFill>
              </a:ext>
            </a:extLst>
          </p:spPr>
          <p:txBody>
            <a:bodyPr/>
            <a:lstStyle/>
            <a:p>
              <a:endParaRPr lang="it-IT"/>
            </a:p>
          </p:txBody>
        </p:sp>
      </p:grpSp>
      <p:grpSp>
        <p:nvGrpSpPr>
          <p:cNvPr id="10244" name="Group 33"/>
          <p:cNvGrpSpPr>
            <a:grpSpLocks/>
          </p:cNvGrpSpPr>
          <p:nvPr/>
        </p:nvGrpSpPr>
        <p:grpSpPr bwMode="auto">
          <a:xfrm>
            <a:off x="838200" y="2095500"/>
            <a:ext cx="533400" cy="457200"/>
            <a:chOff x="528" y="1296"/>
            <a:chExt cx="336" cy="288"/>
          </a:xfrm>
        </p:grpSpPr>
        <p:sp>
          <p:nvSpPr>
            <p:cNvPr id="10285" name="Line 28"/>
            <p:cNvSpPr>
              <a:spLocks noChangeShapeType="1"/>
            </p:cNvSpPr>
            <p:nvPr/>
          </p:nvSpPr>
          <p:spPr bwMode="auto">
            <a:xfrm flipH="1">
              <a:off x="528" y="1584"/>
              <a:ext cx="336" cy="0"/>
            </a:xfrm>
            <a:prstGeom prst="line">
              <a:avLst/>
            </a:prstGeom>
            <a:noFill/>
            <a:ln w="28575">
              <a:solidFill>
                <a:srgbClr val="FF33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0286" name="Line 29"/>
            <p:cNvSpPr>
              <a:spLocks noChangeShapeType="1"/>
            </p:cNvSpPr>
            <p:nvPr/>
          </p:nvSpPr>
          <p:spPr bwMode="auto">
            <a:xfrm flipH="1">
              <a:off x="528" y="1296"/>
              <a:ext cx="336" cy="96"/>
            </a:xfrm>
            <a:prstGeom prst="line">
              <a:avLst/>
            </a:prstGeom>
            <a:noFill/>
            <a:ln w="28575">
              <a:solidFill>
                <a:srgbClr val="FF3300"/>
              </a:solidFill>
              <a:round/>
              <a:headEnd/>
              <a:tailEnd/>
            </a:ln>
            <a:extLst>
              <a:ext uri="{909E8E84-426E-40DD-AFC4-6F175D3DCCD1}">
                <a14:hiddenFill xmlns="" xmlns:a14="http://schemas.microsoft.com/office/drawing/2010/main">
                  <a:noFill/>
                </a14:hiddenFill>
              </a:ext>
            </a:extLst>
          </p:spPr>
          <p:txBody>
            <a:bodyPr/>
            <a:lstStyle/>
            <a:p>
              <a:endParaRPr lang="it-IT"/>
            </a:p>
          </p:txBody>
        </p:sp>
      </p:grpSp>
      <p:sp>
        <p:nvSpPr>
          <p:cNvPr id="291862" name="Text Box 30"/>
          <p:cNvSpPr txBox="1">
            <a:spLocks noChangeArrowheads="1"/>
          </p:cNvSpPr>
          <p:nvPr/>
        </p:nvSpPr>
        <p:spPr bwMode="auto">
          <a:xfrm>
            <a:off x="1042988" y="0"/>
            <a:ext cx="2755900" cy="396875"/>
          </a:xfrm>
          <a:prstGeom prst="rect">
            <a:avLst/>
          </a:prstGeom>
          <a:noFill/>
          <a:ln w="9525">
            <a:noFill/>
            <a:miter lim="800000"/>
            <a:headEnd/>
            <a:tailEnd/>
          </a:ln>
        </p:spPr>
        <p:txBody>
          <a:bodyPr>
            <a:spAutoFit/>
          </a:bodyPr>
          <a:lstStyle/>
          <a:p>
            <a:pPr>
              <a:spcBef>
                <a:spcPct val="50000"/>
              </a:spcBef>
              <a:defRPr/>
            </a:pPr>
            <a:r>
              <a:rPr lang="en-US" sz="2000" dirty="0">
                <a:solidFill>
                  <a:schemeClr val="tx1">
                    <a:lumMod val="95000"/>
                  </a:schemeClr>
                </a:solidFill>
                <a:effectLst>
                  <a:outerShdw blurRad="38100" dist="38100" dir="2700000" algn="tl">
                    <a:srgbClr val="000000"/>
                  </a:outerShdw>
                </a:effectLst>
                <a:latin typeface="Comic Sans MS" pitchFamily="66" charset="0"/>
                <a:cs typeface="Arial" charset="0"/>
              </a:rPr>
              <a:t>OPR-S11 core</a:t>
            </a:r>
          </a:p>
        </p:txBody>
      </p:sp>
      <p:pic>
        <p:nvPicPr>
          <p:cNvPr id="10246" name="Picture 3" descr="OPR_S11_RX_ALL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304800" y="647700"/>
            <a:ext cx="53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6" name="Text Box 40"/>
          <p:cNvSpPr txBox="1">
            <a:spLocks noChangeArrowheads="1"/>
          </p:cNvSpPr>
          <p:nvPr/>
        </p:nvSpPr>
        <p:spPr bwMode="auto">
          <a:xfrm>
            <a:off x="100013" y="295275"/>
            <a:ext cx="904415" cy="400110"/>
          </a:xfrm>
          <a:prstGeom prst="rect">
            <a:avLst/>
          </a:prstGeom>
          <a:noFill/>
          <a:ln w="9525">
            <a:noFill/>
            <a:miter lim="800000"/>
            <a:headEnd/>
            <a:tailEnd/>
          </a:ln>
        </p:spPr>
        <p:txBody>
          <a:bodyPr wrap="none">
            <a:spAutoFit/>
          </a:bodyPr>
          <a:lstStyle/>
          <a:p>
            <a:pPr>
              <a:defRPr/>
            </a:pPr>
            <a:r>
              <a:rPr lang="en-GB" sz="2000" dirty="0">
                <a:solidFill>
                  <a:schemeClr val="tx1">
                    <a:lumMod val="95000"/>
                  </a:schemeClr>
                </a:solidFill>
                <a:effectLst>
                  <a:outerShdw blurRad="38100" dist="38100" dir="2700000" algn="tl">
                    <a:srgbClr val="000000">
                      <a:alpha val="43137"/>
                    </a:srgbClr>
                  </a:outerShdw>
                </a:effectLst>
                <a:latin typeface="Comic Sans MS" pitchFamily="66" charset="0"/>
                <a:cs typeface="Arial" charset="0"/>
              </a:rPr>
              <a:t>X-Ray</a:t>
            </a:r>
          </a:p>
        </p:txBody>
      </p:sp>
      <p:grpSp>
        <p:nvGrpSpPr>
          <p:cNvPr id="4" name="Gruppo 49"/>
          <p:cNvGrpSpPr>
            <a:grpSpLocks/>
          </p:cNvGrpSpPr>
          <p:nvPr/>
        </p:nvGrpSpPr>
        <p:grpSpPr bwMode="auto">
          <a:xfrm>
            <a:off x="1187450" y="333375"/>
            <a:ext cx="5616575" cy="6524625"/>
            <a:chOff x="1187450" y="333375"/>
            <a:chExt cx="5616575" cy="6524625"/>
          </a:xfrm>
        </p:grpSpPr>
        <p:grpSp>
          <p:nvGrpSpPr>
            <p:cNvPr id="10275" name="Group 48"/>
            <p:cNvGrpSpPr>
              <a:grpSpLocks/>
            </p:cNvGrpSpPr>
            <p:nvPr/>
          </p:nvGrpSpPr>
          <p:grpSpPr bwMode="auto">
            <a:xfrm>
              <a:off x="3276600" y="4800600"/>
              <a:ext cx="3363913" cy="1981200"/>
              <a:chOff x="2064" y="3024"/>
              <a:chExt cx="2119" cy="1248"/>
            </a:xfrm>
          </p:grpSpPr>
          <p:grpSp>
            <p:nvGrpSpPr>
              <p:cNvPr id="10281" name="Group 35"/>
              <p:cNvGrpSpPr>
                <a:grpSpLocks/>
              </p:cNvGrpSpPr>
              <p:nvPr/>
            </p:nvGrpSpPr>
            <p:grpSpPr bwMode="auto">
              <a:xfrm>
                <a:off x="2208" y="3312"/>
                <a:ext cx="1975" cy="960"/>
                <a:chOff x="2249" y="3312"/>
                <a:chExt cx="1975" cy="960"/>
              </a:xfrm>
            </p:grpSpPr>
            <p:pic>
              <p:nvPicPr>
                <p:cNvPr id="10283" name="Picture 14" descr="Ammoniasp3_OPRS11_5"/>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49" y="3358"/>
                  <a:ext cx="960" cy="914"/>
                </a:xfrm>
                <a:prstGeom prst="rect">
                  <a:avLst/>
                </a:prstGeom>
                <a:noFill/>
                <a:ln w="38100">
                  <a:solidFill>
                    <a:srgbClr val="00CC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84" name="Picture 19" descr="Hgermanica_OPRS11_B5"/>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353" y="3312"/>
                  <a:ext cx="871" cy="960"/>
                </a:xfrm>
                <a:prstGeom prst="rect">
                  <a:avLst/>
                </a:prstGeom>
                <a:noFill/>
                <a:ln w="38100" algn="ctr">
                  <a:solidFill>
                    <a:srgbClr val="00CC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0282" name="AutoShape 46"/>
              <p:cNvSpPr>
                <a:spLocks noChangeArrowheads="1"/>
              </p:cNvSpPr>
              <p:nvPr/>
            </p:nvSpPr>
            <p:spPr bwMode="auto">
              <a:xfrm rot="-5400000">
                <a:off x="2136" y="2952"/>
                <a:ext cx="288" cy="4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75 w 21600"/>
                  <a:gd name="T25" fmla="*/ 12350 h 21600"/>
                  <a:gd name="T26" fmla="*/ 18525 w 21600"/>
                  <a:gd name="T27" fmla="*/ 185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rgbClr val="00CC00"/>
              </a:solidFill>
              <a:ln w="9525">
                <a:solidFill>
                  <a:srgbClr val="00CC00"/>
                </a:solidFill>
                <a:miter lim="800000"/>
                <a:headEnd/>
                <a:tailEnd/>
              </a:ln>
            </p:spPr>
            <p:txBody>
              <a:bodyPr wrap="none" anchor="ctr"/>
              <a:lstStyle/>
              <a:p>
                <a:endParaRPr lang="it-IT"/>
              </a:p>
            </p:txBody>
          </p:sp>
        </p:grpSp>
        <p:sp>
          <p:nvSpPr>
            <p:cNvPr id="10276" name="Text Box 20"/>
            <p:cNvSpPr txBox="1">
              <a:spLocks noChangeArrowheads="1"/>
            </p:cNvSpPr>
            <p:nvPr/>
          </p:nvSpPr>
          <p:spPr bwMode="auto">
            <a:xfrm>
              <a:off x="3340100" y="5661025"/>
              <a:ext cx="3463925" cy="457200"/>
            </a:xfrm>
            <a:prstGeom prst="rect">
              <a:avLst/>
            </a:prstGeom>
            <a:solidFill>
              <a:schemeClr val="tx1">
                <a:alpha val="5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sz="2400" b="1">
                  <a:solidFill>
                    <a:srgbClr val="33CC33"/>
                  </a:solidFill>
                  <a:latin typeface="Comic Sans MS" pitchFamily="66" charset="0"/>
                  <a:cs typeface="Arial" pitchFamily="34" charset="0"/>
                </a:rPr>
                <a:t>lagoonal environment</a:t>
              </a:r>
            </a:p>
          </p:txBody>
        </p:sp>
        <p:grpSp>
          <p:nvGrpSpPr>
            <p:cNvPr id="10277" name="Group 34"/>
            <p:cNvGrpSpPr>
              <a:grpSpLocks/>
            </p:cNvGrpSpPr>
            <p:nvPr/>
          </p:nvGrpSpPr>
          <p:grpSpPr bwMode="auto">
            <a:xfrm>
              <a:off x="1187450" y="333375"/>
              <a:ext cx="2016125" cy="6524625"/>
              <a:chOff x="748" y="210"/>
              <a:chExt cx="1270" cy="4110"/>
            </a:xfrm>
          </p:grpSpPr>
          <p:sp>
            <p:nvSpPr>
              <p:cNvPr id="10278" name="Rectangle 35"/>
              <p:cNvSpPr>
                <a:spLocks noChangeArrowheads="1"/>
              </p:cNvSpPr>
              <p:nvPr/>
            </p:nvSpPr>
            <p:spPr bwMode="auto">
              <a:xfrm>
                <a:off x="748" y="2931"/>
                <a:ext cx="1270" cy="1389"/>
              </a:xfrm>
              <a:prstGeom prst="rect">
                <a:avLst/>
              </a:prstGeom>
              <a:solidFill>
                <a:srgbClr val="00CC00">
                  <a:alpha val="36862"/>
                </a:srgbClr>
              </a:solidFill>
              <a:ln w="9525">
                <a:solidFill>
                  <a:srgbClr val="00CC00"/>
                </a:solidFill>
                <a:miter lim="800000"/>
                <a:headEnd/>
                <a:tailEnd/>
              </a:ln>
            </p:spPr>
            <p:txBody>
              <a:bodyPr wrap="none" anchor="ctr"/>
              <a:lstStyle/>
              <a:p>
                <a:endParaRPr lang="it-IT"/>
              </a:p>
            </p:txBody>
          </p:sp>
          <p:sp>
            <p:nvSpPr>
              <p:cNvPr id="10279" name="Rectangle 36"/>
              <p:cNvSpPr>
                <a:spLocks noChangeArrowheads="1"/>
              </p:cNvSpPr>
              <p:nvPr/>
            </p:nvSpPr>
            <p:spPr bwMode="auto">
              <a:xfrm>
                <a:off x="748" y="1570"/>
                <a:ext cx="1270" cy="771"/>
              </a:xfrm>
              <a:prstGeom prst="rect">
                <a:avLst/>
              </a:prstGeom>
              <a:solidFill>
                <a:srgbClr val="00CC00">
                  <a:alpha val="36862"/>
                </a:srgbClr>
              </a:solidFill>
              <a:ln w="9525">
                <a:solidFill>
                  <a:srgbClr val="00CC00"/>
                </a:solidFill>
                <a:miter lim="800000"/>
                <a:headEnd/>
                <a:tailEnd/>
              </a:ln>
            </p:spPr>
            <p:txBody>
              <a:bodyPr wrap="none" anchor="ctr"/>
              <a:lstStyle/>
              <a:p>
                <a:endParaRPr lang="it-IT"/>
              </a:p>
            </p:txBody>
          </p:sp>
          <p:sp>
            <p:nvSpPr>
              <p:cNvPr id="10280" name="Rectangle 37"/>
              <p:cNvSpPr>
                <a:spLocks noChangeArrowheads="1"/>
              </p:cNvSpPr>
              <p:nvPr/>
            </p:nvSpPr>
            <p:spPr bwMode="auto">
              <a:xfrm>
                <a:off x="748" y="210"/>
                <a:ext cx="1270" cy="1134"/>
              </a:xfrm>
              <a:prstGeom prst="rect">
                <a:avLst/>
              </a:prstGeom>
              <a:solidFill>
                <a:srgbClr val="00CC00">
                  <a:alpha val="36862"/>
                </a:srgbClr>
              </a:solidFill>
              <a:ln w="9525">
                <a:solidFill>
                  <a:srgbClr val="00CC00"/>
                </a:solidFill>
                <a:miter lim="800000"/>
                <a:headEnd/>
                <a:tailEnd/>
              </a:ln>
            </p:spPr>
            <p:txBody>
              <a:bodyPr wrap="none" anchor="ctr"/>
              <a:lstStyle/>
              <a:p>
                <a:endParaRPr lang="it-IT"/>
              </a:p>
            </p:txBody>
          </p:sp>
        </p:grpSp>
      </p:grpSp>
      <p:grpSp>
        <p:nvGrpSpPr>
          <p:cNvPr id="8" name="Gruppo 50"/>
          <p:cNvGrpSpPr>
            <a:grpSpLocks/>
          </p:cNvGrpSpPr>
          <p:nvPr/>
        </p:nvGrpSpPr>
        <p:grpSpPr bwMode="auto">
          <a:xfrm>
            <a:off x="1187450" y="404813"/>
            <a:ext cx="7869238" cy="6376987"/>
            <a:chOff x="1187450" y="404813"/>
            <a:chExt cx="7869238" cy="6376987"/>
          </a:xfrm>
        </p:grpSpPr>
        <p:grpSp>
          <p:nvGrpSpPr>
            <p:cNvPr id="10251" name="Group 37"/>
            <p:cNvGrpSpPr>
              <a:grpSpLocks/>
            </p:cNvGrpSpPr>
            <p:nvPr/>
          </p:nvGrpSpPr>
          <p:grpSpPr bwMode="auto">
            <a:xfrm>
              <a:off x="4159250" y="404813"/>
              <a:ext cx="4832350" cy="2895600"/>
              <a:chOff x="2620" y="272"/>
              <a:chExt cx="3044" cy="1824"/>
            </a:xfrm>
          </p:grpSpPr>
          <p:pic>
            <p:nvPicPr>
              <p:cNvPr id="10269" name="Picture 8" descr="Bigenerina_B2_3bis"/>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5033" y="272"/>
                <a:ext cx="631" cy="1824"/>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70" name="Picture 9" descr="Ast_mariae_B2_3"/>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2873" y="1376"/>
                <a:ext cx="705" cy="720"/>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71" name="Picture 10" descr="Clobatulus_B2_3"/>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3396" y="328"/>
                <a:ext cx="676" cy="816"/>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72" name="Picture 12" descr="Nlucifuga_B2_3"/>
              <p:cNvPicPr>
                <a:picLocks noChangeAspect="1" noChangeArrowheads="1"/>
              </p:cNvPicPr>
              <p:nvPr/>
            </p:nvPicPr>
            <p:blipFill>
              <a:blip r:embed="rId9" cstate="screen">
                <a:extLst>
                  <a:ext uri="{28A0092B-C50C-407E-A947-70E740481C1C}">
                    <a14:useLocalDpi xmlns="" xmlns:a14="http://schemas.microsoft.com/office/drawing/2010/main"/>
                  </a:ext>
                </a:extLst>
              </a:blip>
              <a:srcRect/>
              <a:stretch>
                <a:fillRect/>
              </a:stretch>
            </p:blipFill>
            <p:spPr bwMode="auto">
              <a:xfrm>
                <a:off x="3785" y="1245"/>
                <a:ext cx="1104" cy="851"/>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73" name="Picture 13" descr="Adelosina_B2_3"/>
              <p:cNvPicPr>
                <a:picLocks noChangeAspect="1" noChangeArrowheads="1"/>
              </p:cNvPicPr>
              <p:nvPr/>
            </p:nvPicPr>
            <p:blipFill>
              <a:blip r:embed="rId10" cstate="screen">
                <a:extLst>
                  <a:ext uri="{28A0092B-C50C-407E-A947-70E740481C1C}">
                    <a14:useLocalDpi xmlns="" xmlns:a14="http://schemas.microsoft.com/office/drawing/2010/main"/>
                  </a:ext>
                </a:extLst>
              </a:blip>
              <a:srcRect/>
              <a:stretch>
                <a:fillRect/>
              </a:stretch>
            </p:blipFill>
            <p:spPr bwMode="auto">
              <a:xfrm>
                <a:off x="2620" y="288"/>
                <a:ext cx="692" cy="1008"/>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74" name="Picture 17" descr="Triloculina_B2_3B"/>
              <p:cNvPicPr>
                <a:picLocks noChangeAspect="1" noChangeArrowheads="1"/>
              </p:cNvPicPr>
              <p:nvPr/>
            </p:nvPicPr>
            <p:blipFill>
              <a:blip r:embed="rId11" cstate="screen">
                <a:extLst>
                  <a:ext uri="{28A0092B-C50C-407E-A947-70E740481C1C}">
                    <a14:useLocalDpi xmlns="" xmlns:a14="http://schemas.microsoft.com/office/drawing/2010/main"/>
                  </a:ext>
                </a:extLst>
              </a:blip>
              <a:srcRect/>
              <a:stretch>
                <a:fillRect/>
              </a:stretch>
            </p:blipFill>
            <p:spPr bwMode="auto">
              <a:xfrm>
                <a:off x="4168" y="320"/>
                <a:ext cx="756" cy="864"/>
              </a:xfrm>
              <a:prstGeom prst="rect">
                <a:avLst/>
              </a:prstGeom>
              <a:noFill/>
              <a:ln w="38100" algn="ctr">
                <a:solidFill>
                  <a:srgbClr val="FF3300"/>
                </a:solidFill>
                <a:miter lim="800000"/>
                <a:headEnd/>
                <a:tailEnd/>
              </a:ln>
              <a:extLst>
                <a:ext uri="{909E8E84-426E-40DD-AFC4-6F175D3DCCD1}">
                  <a14:hiddenFill xmlns="" xmlns:a14="http://schemas.microsoft.com/office/drawing/2010/main">
                    <a:solidFill>
                      <a:srgbClr val="FFFFFF"/>
                    </a:solidFill>
                  </a14:hiddenFill>
                </a:ext>
              </a:extLst>
            </p:spPr>
          </p:pic>
        </p:grpSp>
        <p:grpSp>
          <p:nvGrpSpPr>
            <p:cNvPr id="10252" name="Group 36"/>
            <p:cNvGrpSpPr>
              <a:grpSpLocks/>
            </p:cNvGrpSpPr>
            <p:nvPr/>
          </p:nvGrpSpPr>
          <p:grpSpPr bwMode="auto">
            <a:xfrm>
              <a:off x="4724400" y="3429000"/>
              <a:ext cx="4332288" cy="3352800"/>
              <a:chOff x="2976" y="2160"/>
              <a:chExt cx="2729" cy="2112"/>
            </a:xfrm>
          </p:grpSpPr>
          <p:pic>
            <p:nvPicPr>
              <p:cNvPr id="10265" name="Picture 4" descr="Clobatulus_OPRS11_5"/>
              <p:cNvPicPr>
                <a:picLocks noChangeAspect="1" noChangeArrowheads="1"/>
              </p:cNvPicPr>
              <p:nvPr/>
            </p:nvPicPr>
            <p:blipFill>
              <a:blip r:embed="rId12" cstate="screen">
                <a:extLst>
                  <a:ext uri="{28A0092B-C50C-407E-A947-70E740481C1C}">
                    <a14:useLocalDpi xmlns="" xmlns:a14="http://schemas.microsoft.com/office/drawing/2010/main"/>
                  </a:ext>
                </a:extLst>
              </a:blip>
              <a:srcRect/>
              <a:stretch>
                <a:fillRect/>
              </a:stretch>
            </p:blipFill>
            <p:spPr bwMode="auto">
              <a:xfrm>
                <a:off x="4848" y="2160"/>
                <a:ext cx="834" cy="927"/>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66" name="Picture 6" descr="Ppertusus_OPRS11_6"/>
              <p:cNvPicPr>
                <a:picLocks noChangeAspect="1" noChangeArrowheads="1"/>
              </p:cNvPicPr>
              <p:nvPr/>
            </p:nvPicPr>
            <p:blipFill>
              <a:blip r:embed="rId13" cstate="screen">
                <a:extLst>
                  <a:ext uri="{28A0092B-C50C-407E-A947-70E740481C1C}">
                    <a14:useLocalDpi xmlns="" xmlns:a14="http://schemas.microsoft.com/office/drawing/2010/main"/>
                  </a:ext>
                </a:extLst>
              </a:blip>
              <a:srcRect/>
              <a:stretch>
                <a:fillRect/>
              </a:stretch>
            </p:blipFill>
            <p:spPr bwMode="auto">
              <a:xfrm>
                <a:off x="2976" y="2208"/>
                <a:ext cx="915" cy="1014"/>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67" name="Picture 7" descr="Quinqueloc_OPRS11_6"/>
              <p:cNvPicPr>
                <a:picLocks noChangeAspect="1" noChangeArrowheads="1"/>
              </p:cNvPicPr>
              <p:nvPr/>
            </p:nvPicPr>
            <p:blipFill>
              <a:blip r:embed="rId14" cstate="screen">
                <a:extLst>
                  <a:ext uri="{28A0092B-C50C-407E-A947-70E740481C1C}">
                    <a14:useLocalDpi xmlns="" xmlns:a14="http://schemas.microsoft.com/office/drawing/2010/main"/>
                  </a:ext>
                </a:extLst>
              </a:blip>
              <a:srcRect/>
              <a:stretch>
                <a:fillRect/>
              </a:stretch>
            </p:blipFill>
            <p:spPr bwMode="auto">
              <a:xfrm>
                <a:off x="4017" y="2168"/>
                <a:ext cx="703" cy="1056"/>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68" name="Picture 18" descr="Ecrispum_OPRS11_6B"/>
              <p:cNvPicPr>
                <a:picLocks noChangeAspect="1" noChangeArrowheads="1"/>
              </p:cNvPicPr>
              <p:nvPr/>
            </p:nvPicPr>
            <p:blipFill>
              <a:blip r:embed="rId15" cstate="screen">
                <a:extLst>
                  <a:ext uri="{28A0092B-C50C-407E-A947-70E740481C1C}">
                    <a14:useLocalDpi xmlns="" xmlns:a14="http://schemas.microsoft.com/office/drawing/2010/main"/>
                  </a:ext>
                </a:extLst>
              </a:blip>
              <a:srcRect/>
              <a:stretch>
                <a:fillRect/>
              </a:stretch>
            </p:blipFill>
            <p:spPr bwMode="auto">
              <a:xfrm>
                <a:off x="4896" y="3272"/>
                <a:ext cx="809" cy="1000"/>
              </a:xfrm>
              <a:prstGeom prst="rect">
                <a:avLst/>
              </a:prstGeom>
              <a:noFill/>
              <a:ln w="38100" algn="ctr">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0253" name="Text Box 22"/>
            <p:cNvSpPr txBox="1">
              <a:spLocks noChangeArrowheads="1"/>
            </p:cNvSpPr>
            <p:nvPr/>
          </p:nvSpPr>
          <p:spPr bwMode="auto">
            <a:xfrm>
              <a:off x="5292725" y="692150"/>
              <a:ext cx="3232150" cy="822325"/>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sz="2400" b="1">
                  <a:solidFill>
                    <a:srgbClr val="FF3300"/>
                  </a:solidFill>
                  <a:latin typeface="Comic Sans MS" pitchFamily="66" charset="0"/>
                  <a:cs typeface="Arial" pitchFamily="34" charset="0"/>
                </a:rPr>
                <a:t>high </a:t>
              </a:r>
              <a:r>
                <a:rPr lang="en-US" sz="2400" b="1">
                  <a:solidFill>
                    <a:srgbClr val="FF3300"/>
                  </a:solidFill>
                  <a:latin typeface="Comic Sans MS" pitchFamily="66" charset="0"/>
                  <a:cs typeface="Arial" pitchFamily="34" charset="0"/>
                </a:rPr>
                <a:t>energy event with a marine inlet</a:t>
              </a:r>
            </a:p>
          </p:txBody>
        </p:sp>
        <p:sp>
          <p:nvSpPr>
            <p:cNvPr id="10254" name="Text Box 22"/>
            <p:cNvSpPr txBox="1">
              <a:spLocks noChangeArrowheads="1"/>
            </p:cNvSpPr>
            <p:nvPr/>
          </p:nvSpPr>
          <p:spPr bwMode="auto">
            <a:xfrm>
              <a:off x="5148263" y="3789363"/>
              <a:ext cx="3600450" cy="822325"/>
            </a:xfrm>
            <a:prstGeom prst="rect">
              <a:avLst/>
            </a:prstGeom>
            <a:solidFill>
              <a:schemeClr val="tx1">
                <a:alpha val="5098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sz="2400" b="1">
                  <a:solidFill>
                    <a:srgbClr val="FFFF00"/>
                  </a:solidFill>
                  <a:latin typeface="Comic Sans MS" pitchFamily="66" charset="0"/>
                  <a:cs typeface="Arial" pitchFamily="34" charset="0"/>
                </a:rPr>
                <a:t>high </a:t>
              </a:r>
              <a:r>
                <a:rPr lang="en-US" sz="2400" b="1">
                  <a:solidFill>
                    <a:srgbClr val="FFFF00"/>
                  </a:solidFill>
                  <a:latin typeface="Comic Sans MS" pitchFamily="66" charset="0"/>
                  <a:cs typeface="Arial" pitchFamily="34" charset="0"/>
                </a:rPr>
                <a:t>energy event </a:t>
              </a:r>
            </a:p>
            <a:p>
              <a:pPr algn="ctr" eaLnBrk="1" hangingPunct="1"/>
              <a:r>
                <a:rPr lang="en-US" sz="2400" b="1">
                  <a:solidFill>
                    <a:srgbClr val="FFFF00"/>
                  </a:solidFill>
                  <a:latin typeface="Comic Sans MS" pitchFamily="66" charset="0"/>
                  <a:cs typeface="Arial" pitchFamily="34" charset="0"/>
                </a:rPr>
                <a:t>(few reworked forams)</a:t>
              </a:r>
            </a:p>
          </p:txBody>
        </p:sp>
        <p:grpSp>
          <p:nvGrpSpPr>
            <p:cNvPr id="10255" name="Group 38"/>
            <p:cNvGrpSpPr>
              <a:grpSpLocks/>
            </p:cNvGrpSpPr>
            <p:nvPr/>
          </p:nvGrpSpPr>
          <p:grpSpPr bwMode="auto">
            <a:xfrm>
              <a:off x="1187450" y="2060575"/>
              <a:ext cx="3435350" cy="2592388"/>
              <a:chOff x="748" y="1298"/>
              <a:chExt cx="2164" cy="1633"/>
            </a:xfrm>
          </p:grpSpPr>
          <p:grpSp>
            <p:nvGrpSpPr>
              <p:cNvPr id="10256" name="Group 38"/>
              <p:cNvGrpSpPr>
                <a:grpSpLocks/>
              </p:cNvGrpSpPr>
              <p:nvPr/>
            </p:nvGrpSpPr>
            <p:grpSpPr bwMode="auto">
              <a:xfrm>
                <a:off x="1791" y="1298"/>
                <a:ext cx="997" cy="312"/>
                <a:chOff x="2121" y="1296"/>
                <a:chExt cx="327" cy="312"/>
              </a:xfrm>
            </p:grpSpPr>
            <p:sp>
              <p:nvSpPr>
                <p:cNvPr id="10263" name="AutoShape 20"/>
                <p:cNvSpPr>
                  <a:spLocks/>
                </p:cNvSpPr>
                <p:nvPr/>
              </p:nvSpPr>
              <p:spPr bwMode="auto">
                <a:xfrm>
                  <a:off x="2121" y="1296"/>
                  <a:ext cx="96" cy="288"/>
                </a:xfrm>
                <a:prstGeom prst="rightBrace">
                  <a:avLst>
                    <a:gd name="adj1" fmla="val 25000"/>
                    <a:gd name="adj2" fmla="val 50000"/>
                  </a:avLst>
                </a:prstGeom>
                <a:noFill/>
                <a:ln w="381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it-IT" sz="2400">
                    <a:solidFill>
                      <a:schemeClr val="accent2"/>
                    </a:solidFill>
                    <a:cs typeface="Arial" pitchFamily="34" charset="0"/>
                  </a:endParaRPr>
                </a:p>
              </p:txBody>
            </p:sp>
            <p:sp>
              <p:nvSpPr>
                <p:cNvPr id="10264" name="Text Box 21"/>
                <p:cNvSpPr txBox="1">
                  <a:spLocks noChangeArrowheads="1"/>
                </p:cNvSpPr>
                <p:nvPr/>
              </p:nvSpPr>
              <p:spPr bwMode="auto">
                <a:xfrm>
                  <a:off x="2208" y="1296"/>
                  <a:ext cx="240" cy="312"/>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a:solidFill>
                        <a:srgbClr val="FF3300"/>
                      </a:solidFill>
                      <a:latin typeface="Comic Sans MS" pitchFamily="66" charset="0"/>
                      <a:cs typeface="Arial" pitchFamily="34" charset="0"/>
                    </a:rPr>
                    <a:t>PR 01</a:t>
                  </a:r>
                </a:p>
              </p:txBody>
            </p:sp>
          </p:grpSp>
          <p:grpSp>
            <p:nvGrpSpPr>
              <p:cNvPr id="10257" name="Group 39"/>
              <p:cNvGrpSpPr>
                <a:grpSpLocks/>
              </p:cNvGrpSpPr>
              <p:nvPr/>
            </p:nvGrpSpPr>
            <p:grpSpPr bwMode="auto">
              <a:xfrm>
                <a:off x="1927" y="2341"/>
                <a:ext cx="985" cy="576"/>
                <a:chOff x="2121" y="2304"/>
                <a:chExt cx="327" cy="576"/>
              </a:xfrm>
            </p:grpSpPr>
            <p:sp>
              <p:nvSpPr>
                <p:cNvPr id="10261" name="AutoShape 22"/>
                <p:cNvSpPr>
                  <a:spLocks/>
                </p:cNvSpPr>
                <p:nvPr/>
              </p:nvSpPr>
              <p:spPr bwMode="auto">
                <a:xfrm>
                  <a:off x="2121" y="2304"/>
                  <a:ext cx="96" cy="576"/>
                </a:xfrm>
                <a:prstGeom prst="rightBrace">
                  <a:avLst>
                    <a:gd name="adj1" fmla="val 50000"/>
                    <a:gd name="adj2" fmla="val 50000"/>
                  </a:avLst>
                </a:pr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solidFill>
                      <a:srgbClr val="FFFF00"/>
                    </a:solidFill>
                    <a:cs typeface="Arial" pitchFamily="34" charset="0"/>
                  </a:endParaRPr>
                </a:p>
              </p:txBody>
            </p:sp>
            <p:sp>
              <p:nvSpPr>
                <p:cNvPr id="10262" name="Text Box 23"/>
                <p:cNvSpPr txBox="1">
                  <a:spLocks noChangeArrowheads="1"/>
                </p:cNvSpPr>
                <p:nvPr/>
              </p:nvSpPr>
              <p:spPr bwMode="auto">
                <a:xfrm>
                  <a:off x="2208" y="2448"/>
                  <a:ext cx="240" cy="312"/>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a:solidFill>
                        <a:srgbClr val="FFFF00"/>
                      </a:solidFill>
                      <a:latin typeface="Comic Sans MS" pitchFamily="66" charset="0"/>
                      <a:cs typeface="Arial" pitchFamily="34" charset="0"/>
                    </a:rPr>
                    <a:t>PR 02</a:t>
                  </a:r>
                </a:p>
              </p:txBody>
            </p:sp>
          </p:grpSp>
          <p:grpSp>
            <p:nvGrpSpPr>
              <p:cNvPr id="10258" name="Group 45"/>
              <p:cNvGrpSpPr>
                <a:grpSpLocks/>
              </p:cNvGrpSpPr>
              <p:nvPr/>
            </p:nvGrpSpPr>
            <p:grpSpPr bwMode="auto">
              <a:xfrm>
                <a:off x="748" y="1344"/>
                <a:ext cx="1270" cy="1587"/>
                <a:chOff x="748" y="1344"/>
                <a:chExt cx="1270" cy="1587"/>
              </a:xfrm>
            </p:grpSpPr>
            <p:sp>
              <p:nvSpPr>
                <p:cNvPr id="10259" name="Rectangle 46"/>
                <p:cNvSpPr>
                  <a:spLocks noChangeArrowheads="1"/>
                </p:cNvSpPr>
                <p:nvPr/>
              </p:nvSpPr>
              <p:spPr bwMode="auto">
                <a:xfrm>
                  <a:off x="748" y="2341"/>
                  <a:ext cx="1270" cy="590"/>
                </a:xfrm>
                <a:prstGeom prst="rect">
                  <a:avLst/>
                </a:prstGeom>
                <a:solidFill>
                  <a:srgbClr val="FFFF00">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it-IT"/>
                </a:p>
              </p:txBody>
            </p:sp>
            <p:sp>
              <p:nvSpPr>
                <p:cNvPr id="10260" name="Rectangle 47"/>
                <p:cNvSpPr>
                  <a:spLocks noChangeArrowheads="1"/>
                </p:cNvSpPr>
                <p:nvPr/>
              </p:nvSpPr>
              <p:spPr bwMode="auto">
                <a:xfrm>
                  <a:off x="748" y="1344"/>
                  <a:ext cx="1270" cy="226"/>
                </a:xfrm>
                <a:prstGeom prst="rect">
                  <a:avLst/>
                </a:prstGeom>
                <a:solidFill>
                  <a:srgbClr val="FF3300">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it-IT"/>
                </a:p>
              </p:txBody>
            </p:sp>
          </p:grpSp>
        </p:grpSp>
      </p:grpSp>
      <p:sp>
        <p:nvSpPr>
          <p:cNvPr id="291888" name="Text Box 2"/>
          <p:cNvSpPr txBox="1">
            <a:spLocks noChangeArrowheads="1"/>
          </p:cNvSpPr>
          <p:nvPr/>
        </p:nvSpPr>
        <p:spPr bwMode="auto">
          <a:xfrm>
            <a:off x="5387975" y="0"/>
            <a:ext cx="2232025" cy="488950"/>
          </a:xfrm>
          <a:prstGeom prst="rect">
            <a:avLst/>
          </a:prstGeom>
          <a:noFill/>
          <a:ln w="9525">
            <a:noFill/>
            <a:miter lim="800000"/>
            <a:headEnd/>
            <a:tailEnd/>
          </a:ln>
        </p:spPr>
        <p:txBody>
          <a:bodyPr>
            <a:spAutoFit/>
          </a:bodyPr>
          <a:lstStyle/>
          <a:p>
            <a:pPr>
              <a:spcBef>
                <a:spcPct val="50000"/>
              </a:spcBef>
              <a:defRPr/>
            </a:pPr>
            <a:r>
              <a:rPr lang="it-IT" sz="2600">
                <a:solidFill>
                  <a:schemeClr val="tx1">
                    <a:lumMod val="95000"/>
                  </a:schemeClr>
                </a:solidFill>
                <a:effectLst>
                  <a:outerShdw blurRad="38100" dist="38100" dir="2700000" algn="tl">
                    <a:srgbClr val="000000"/>
                  </a:outerShdw>
                </a:effectLst>
                <a:latin typeface="Tahoma" pitchFamily="34" charset="0"/>
                <a:cs typeface="Arial" charset="0"/>
              </a:rPr>
              <a:t>Priolo site</a:t>
            </a:r>
          </a:p>
        </p:txBody>
      </p:sp>
    </p:spTree>
    <p:extLst>
      <p:ext uri="{BB962C8B-B14F-4D97-AF65-F5344CB8AC3E}">
        <p14:creationId xmlns="" xmlns:p14="http://schemas.microsoft.com/office/powerpoint/2010/main" val="2478329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PlotFC-06"/>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467544" y="425047"/>
            <a:ext cx="6032377" cy="4590782"/>
          </a:xfrm>
          <a:prstGeom prst="rect">
            <a:avLst/>
          </a:prstGeom>
          <a:ln>
            <a:noFill/>
          </a:ln>
          <a:effectLst>
            <a:outerShdw blurRad="190500" algn="tl" rotWithShape="0">
              <a:srgbClr val="000000">
                <a:alpha val="70000"/>
              </a:srgbClr>
            </a:outerShdw>
          </a:effectLst>
        </p:spPr>
      </p:pic>
      <p:pic>
        <p:nvPicPr>
          <p:cNvPr id="18" name="Picture 9"/>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3160713" y="3629025"/>
            <a:ext cx="5691187" cy="296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asellaDiTesto 3"/>
          <p:cNvSpPr txBox="1"/>
          <p:nvPr/>
        </p:nvSpPr>
        <p:spPr>
          <a:xfrm>
            <a:off x="4283968" y="0"/>
            <a:ext cx="4253665" cy="461665"/>
          </a:xfrm>
          <a:prstGeom prst="rect">
            <a:avLst/>
          </a:prstGeom>
          <a:noFill/>
        </p:spPr>
        <p:txBody>
          <a:bodyPr wrap="none" rtlCol="0">
            <a:spAutoFit/>
          </a:bodyPr>
          <a:lstStyle/>
          <a:p>
            <a:r>
              <a:rPr lang="it-IT" dirty="0" err="1" smtClean="0">
                <a:solidFill>
                  <a:schemeClr val="tx1">
                    <a:lumMod val="75000"/>
                  </a:schemeClr>
                </a:solidFill>
                <a:latin typeface="+mn-lt"/>
              </a:rPr>
              <a:t>Physical</a:t>
            </a:r>
            <a:r>
              <a:rPr lang="it-IT" dirty="0" smtClean="0">
                <a:solidFill>
                  <a:schemeClr val="tx1">
                    <a:lumMod val="75000"/>
                  </a:schemeClr>
                </a:solidFill>
                <a:latin typeface="+mn-lt"/>
              </a:rPr>
              <a:t> and </a:t>
            </a:r>
            <a:r>
              <a:rPr lang="it-IT" dirty="0" err="1" smtClean="0">
                <a:solidFill>
                  <a:schemeClr val="tx1">
                    <a:lumMod val="75000"/>
                  </a:schemeClr>
                </a:solidFill>
                <a:latin typeface="+mn-lt"/>
              </a:rPr>
              <a:t>chemical</a:t>
            </a:r>
            <a:r>
              <a:rPr lang="it-IT" dirty="0" smtClean="0">
                <a:solidFill>
                  <a:schemeClr val="tx1">
                    <a:lumMod val="75000"/>
                  </a:schemeClr>
                </a:solidFill>
                <a:latin typeface="+mn-lt"/>
              </a:rPr>
              <a:t> </a:t>
            </a:r>
            <a:r>
              <a:rPr lang="it-IT" dirty="0" err="1" smtClean="0">
                <a:solidFill>
                  <a:schemeClr val="tx1">
                    <a:lumMod val="75000"/>
                  </a:schemeClr>
                </a:solidFill>
                <a:latin typeface="+mn-lt"/>
              </a:rPr>
              <a:t>properties</a:t>
            </a:r>
            <a:endParaRPr lang="it-IT" dirty="0">
              <a:solidFill>
                <a:schemeClr val="tx1">
                  <a:lumMod val="75000"/>
                </a:schemeClr>
              </a:solidFill>
              <a:latin typeface="+mn-lt"/>
            </a:endParaRPr>
          </a:p>
        </p:txBody>
      </p:sp>
    </p:spTree>
    <p:extLst>
      <p:ext uri="{BB962C8B-B14F-4D97-AF65-F5344CB8AC3E}">
        <p14:creationId xmlns="" xmlns:p14="http://schemas.microsoft.com/office/powerpoint/2010/main" val="1038752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ChangeArrowheads="1"/>
          </p:cNvSpPr>
          <p:nvPr>
            <p:ph type="title" idx="4294967295"/>
          </p:nvPr>
        </p:nvSpPr>
        <p:spPr bwMode="auto">
          <a:xfrm>
            <a:off x="446856" y="332656"/>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it-IT" dirty="0" err="1" smtClean="0">
                <a:solidFill>
                  <a:schemeClr val="tx1">
                    <a:lumMod val="65000"/>
                  </a:schemeClr>
                </a:solidFill>
              </a:rPr>
              <a:t>Dating</a:t>
            </a:r>
            <a:endParaRPr lang="it-IT" dirty="0" smtClean="0">
              <a:solidFill>
                <a:schemeClr val="tx1">
                  <a:lumMod val="65000"/>
                </a:schemeClr>
              </a:solidFill>
            </a:endParaRPr>
          </a:p>
        </p:txBody>
      </p:sp>
      <p:sp>
        <p:nvSpPr>
          <p:cNvPr id="171010" name="Text Box 2"/>
          <p:cNvSpPr txBox="1">
            <a:spLocks noChangeArrowheads="1"/>
          </p:cNvSpPr>
          <p:nvPr/>
        </p:nvSpPr>
        <p:spPr bwMode="auto">
          <a:xfrm>
            <a:off x="611188" y="977930"/>
            <a:ext cx="8137525"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it-IT" dirty="0" err="1">
                <a:solidFill>
                  <a:schemeClr val="tx1"/>
                </a:solidFill>
                <a:effectLst/>
                <a:latin typeface="+mn-lt"/>
              </a:rPr>
              <a:t>Isotopic</a:t>
            </a:r>
            <a:r>
              <a:rPr lang="it-IT" dirty="0">
                <a:solidFill>
                  <a:schemeClr val="tx1"/>
                </a:solidFill>
                <a:effectLst/>
                <a:latin typeface="+mn-lt"/>
              </a:rPr>
              <a:t> </a:t>
            </a:r>
            <a:r>
              <a:rPr lang="it-IT" dirty="0" err="1">
                <a:solidFill>
                  <a:schemeClr val="tx1"/>
                </a:solidFill>
                <a:effectLst/>
                <a:latin typeface="+mn-lt"/>
              </a:rPr>
              <a:t>methods</a:t>
            </a:r>
            <a:r>
              <a:rPr lang="it-IT" dirty="0">
                <a:solidFill>
                  <a:schemeClr val="tx1"/>
                </a:solidFill>
                <a:effectLst/>
                <a:latin typeface="+mn-lt"/>
              </a:rPr>
              <a:t> are the </a:t>
            </a:r>
            <a:r>
              <a:rPr lang="it-IT" dirty="0" err="1">
                <a:solidFill>
                  <a:schemeClr val="tx1"/>
                </a:solidFill>
                <a:effectLst/>
                <a:latin typeface="+mn-lt"/>
              </a:rPr>
              <a:t>most</a:t>
            </a:r>
            <a:r>
              <a:rPr lang="it-IT" dirty="0">
                <a:solidFill>
                  <a:schemeClr val="tx1"/>
                </a:solidFill>
                <a:effectLst/>
                <a:latin typeface="+mn-lt"/>
              </a:rPr>
              <a:t> </a:t>
            </a:r>
            <a:r>
              <a:rPr lang="it-IT" dirty="0" err="1">
                <a:solidFill>
                  <a:schemeClr val="tx1"/>
                </a:solidFill>
                <a:effectLst/>
                <a:latin typeface="+mn-lt"/>
              </a:rPr>
              <a:t>commonly</a:t>
            </a:r>
            <a:r>
              <a:rPr lang="it-IT" dirty="0">
                <a:solidFill>
                  <a:schemeClr val="tx1"/>
                </a:solidFill>
                <a:effectLst/>
                <a:latin typeface="+mn-lt"/>
              </a:rPr>
              <a:t> </a:t>
            </a:r>
            <a:r>
              <a:rPr lang="it-IT" dirty="0" err="1">
                <a:solidFill>
                  <a:schemeClr val="tx1"/>
                </a:solidFill>
                <a:effectLst/>
                <a:latin typeface="+mn-lt"/>
              </a:rPr>
              <a:t>used</a:t>
            </a:r>
            <a:endParaRPr lang="it-IT" dirty="0">
              <a:solidFill>
                <a:schemeClr val="tx1"/>
              </a:solidFill>
              <a:effectLst/>
              <a:latin typeface="+mn-lt"/>
            </a:endParaRPr>
          </a:p>
          <a:p>
            <a:pPr marL="342900" indent="-342900" eaLnBrk="1" hangingPunct="1">
              <a:buFont typeface="Arial" pitchFamily="34" charset="0"/>
              <a:buChar char="•"/>
              <a:defRPr/>
            </a:pPr>
            <a:endParaRPr lang="it-IT" dirty="0">
              <a:solidFill>
                <a:schemeClr val="tx1"/>
              </a:solidFill>
              <a:effectLst/>
              <a:latin typeface="+mn-lt"/>
            </a:endParaRPr>
          </a:p>
          <a:p>
            <a:pPr marL="342900" indent="-342900" eaLnBrk="1" hangingPunct="1">
              <a:buFont typeface="Arial" pitchFamily="34" charset="0"/>
              <a:buChar char="•"/>
              <a:defRPr/>
            </a:pPr>
            <a:r>
              <a:rPr lang="it-IT" i="1" dirty="0" err="1" smtClean="0">
                <a:solidFill>
                  <a:schemeClr val="tx1"/>
                </a:solidFill>
                <a:effectLst>
                  <a:outerShdw blurRad="38100" dist="38100" dir="2700000" algn="tl">
                    <a:srgbClr val="000000"/>
                  </a:outerShdw>
                </a:effectLst>
                <a:latin typeface="+mn-lt"/>
              </a:rPr>
              <a:t>Radiocarbon</a:t>
            </a:r>
            <a:endParaRPr lang="it-IT" i="1" dirty="0">
              <a:solidFill>
                <a:schemeClr val="tx1"/>
              </a:solidFill>
              <a:effectLst>
                <a:outerShdw blurRad="38100" dist="38100" dir="2700000" algn="tl">
                  <a:srgbClr val="000000"/>
                </a:outerShdw>
              </a:effectLst>
              <a:latin typeface="+mn-lt"/>
            </a:endParaRPr>
          </a:p>
          <a:p>
            <a:pPr marL="342900" indent="-342900" eaLnBrk="1" hangingPunct="1">
              <a:buFont typeface="Arial" pitchFamily="34" charset="0"/>
              <a:buChar char="•"/>
              <a:defRPr/>
            </a:pPr>
            <a:r>
              <a:rPr lang="it-IT" i="1" dirty="0" err="1" smtClean="0">
                <a:solidFill>
                  <a:schemeClr val="tx1"/>
                </a:solidFill>
                <a:effectLst/>
                <a:latin typeface="+mn-lt"/>
              </a:rPr>
              <a:t>Cosmonucleides</a:t>
            </a:r>
            <a:endParaRPr lang="it-IT" i="1" dirty="0">
              <a:solidFill>
                <a:schemeClr val="tx1"/>
              </a:solidFill>
              <a:effectLst/>
              <a:latin typeface="+mn-lt"/>
            </a:endParaRPr>
          </a:p>
          <a:p>
            <a:pPr marL="342900" indent="-342900" eaLnBrk="1" hangingPunct="1">
              <a:buFont typeface="Arial" pitchFamily="34" charset="0"/>
              <a:buChar char="•"/>
              <a:defRPr/>
            </a:pPr>
            <a:r>
              <a:rPr lang="it-IT" i="1" dirty="0">
                <a:solidFill>
                  <a:schemeClr val="tx1"/>
                </a:solidFill>
                <a:effectLst/>
                <a:latin typeface="+mn-lt"/>
              </a:rPr>
              <a:t>K/</a:t>
            </a:r>
            <a:r>
              <a:rPr lang="it-IT" i="1" dirty="0" err="1">
                <a:solidFill>
                  <a:schemeClr val="tx1"/>
                </a:solidFill>
                <a:effectLst/>
                <a:latin typeface="+mn-lt"/>
              </a:rPr>
              <a:t>Ar</a:t>
            </a:r>
            <a:endParaRPr lang="it-IT" i="1" dirty="0">
              <a:solidFill>
                <a:schemeClr val="tx1"/>
              </a:solidFill>
              <a:effectLst/>
              <a:latin typeface="+mn-lt"/>
            </a:endParaRPr>
          </a:p>
          <a:p>
            <a:pPr marL="342900" indent="-342900" eaLnBrk="1" hangingPunct="1">
              <a:buFont typeface="Arial" pitchFamily="34" charset="0"/>
              <a:buChar char="•"/>
              <a:defRPr/>
            </a:pPr>
            <a:r>
              <a:rPr lang="it-IT" i="1" dirty="0">
                <a:solidFill>
                  <a:schemeClr val="tx1"/>
                </a:solidFill>
                <a:effectLst/>
                <a:latin typeface="+mn-lt"/>
              </a:rPr>
              <a:t>U </a:t>
            </a:r>
            <a:r>
              <a:rPr lang="it-IT" i="1" dirty="0" err="1">
                <a:solidFill>
                  <a:schemeClr val="tx1"/>
                </a:solidFill>
                <a:effectLst/>
                <a:latin typeface="+mn-lt"/>
              </a:rPr>
              <a:t>series</a:t>
            </a:r>
            <a:endParaRPr lang="it-IT" i="1" dirty="0">
              <a:solidFill>
                <a:schemeClr val="tx1"/>
              </a:solidFill>
              <a:effectLst/>
              <a:latin typeface="+mn-lt"/>
            </a:endParaRPr>
          </a:p>
          <a:p>
            <a:pPr marL="342900" indent="-342900" eaLnBrk="1" hangingPunct="1">
              <a:buFont typeface="Arial" pitchFamily="34" charset="0"/>
              <a:buChar char="•"/>
              <a:defRPr/>
            </a:pPr>
            <a:r>
              <a:rPr lang="it-IT" i="1" dirty="0" smtClean="0">
                <a:solidFill>
                  <a:schemeClr val="tx1"/>
                </a:solidFill>
                <a:effectLst/>
                <a:latin typeface="+mn-lt"/>
              </a:rPr>
              <a:t>Pb210 </a:t>
            </a:r>
            <a:r>
              <a:rPr lang="it-IT" i="1" dirty="0">
                <a:solidFill>
                  <a:schemeClr val="tx1"/>
                </a:solidFill>
                <a:effectLst/>
                <a:latin typeface="+mn-lt"/>
              </a:rPr>
              <a:t>and </a:t>
            </a:r>
            <a:r>
              <a:rPr lang="it-IT" i="1" dirty="0" smtClean="0">
                <a:solidFill>
                  <a:schemeClr val="tx1"/>
                </a:solidFill>
                <a:effectLst/>
                <a:latin typeface="+mn-lt"/>
              </a:rPr>
              <a:t>Cs137</a:t>
            </a:r>
          </a:p>
          <a:p>
            <a:pPr eaLnBrk="1" hangingPunct="1">
              <a:buFontTx/>
              <a:buChar char="•"/>
              <a:defRPr/>
            </a:pPr>
            <a:endParaRPr lang="it-IT" i="1" dirty="0">
              <a:solidFill>
                <a:schemeClr val="tx1"/>
              </a:solidFill>
              <a:effectLst/>
              <a:latin typeface="+mn-lt"/>
            </a:endParaRPr>
          </a:p>
          <a:p>
            <a:pPr eaLnBrk="1" hangingPunct="1">
              <a:defRPr/>
            </a:pPr>
            <a:r>
              <a:rPr lang="it-IT" i="1" dirty="0" err="1" smtClean="0">
                <a:solidFill>
                  <a:schemeClr val="tx1"/>
                </a:solidFill>
                <a:effectLst/>
                <a:latin typeface="+mn-lt"/>
              </a:rPr>
              <a:t>But</a:t>
            </a:r>
            <a:r>
              <a:rPr lang="it-IT" i="1" dirty="0" smtClean="0">
                <a:solidFill>
                  <a:schemeClr val="tx1"/>
                </a:solidFill>
                <a:effectLst/>
                <a:latin typeface="+mn-lt"/>
              </a:rPr>
              <a:t> </a:t>
            </a:r>
            <a:r>
              <a:rPr lang="it-IT" i="1" dirty="0" err="1" smtClean="0">
                <a:solidFill>
                  <a:schemeClr val="tx1"/>
                </a:solidFill>
                <a:effectLst/>
                <a:latin typeface="+mn-lt"/>
              </a:rPr>
              <a:t>also</a:t>
            </a:r>
            <a:endParaRPr lang="it-IT" i="1" dirty="0" smtClean="0">
              <a:solidFill>
                <a:schemeClr val="tx1"/>
              </a:solidFill>
              <a:effectLst/>
              <a:latin typeface="+mn-lt"/>
            </a:endParaRPr>
          </a:p>
          <a:p>
            <a:pPr eaLnBrk="1" hangingPunct="1">
              <a:defRPr/>
            </a:pPr>
            <a:r>
              <a:rPr lang="it-IT" i="1" dirty="0" smtClean="0">
                <a:solidFill>
                  <a:schemeClr val="tx1"/>
                </a:solidFill>
                <a:effectLst/>
                <a:latin typeface="+mn-lt"/>
              </a:rPr>
              <a:t> </a:t>
            </a:r>
          </a:p>
          <a:p>
            <a:pPr marL="342900" indent="-342900" eaLnBrk="1" hangingPunct="1">
              <a:buFont typeface="Arial" pitchFamily="34" charset="0"/>
              <a:buChar char="•"/>
              <a:defRPr/>
            </a:pPr>
            <a:r>
              <a:rPr lang="it-IT" i="1" dirty="0" err="1" smtClean="0">
                <a:solidFill>
                  <a:schemeClr val="tx1"/>
                </a:solidFill>
                <a:effectLst/>
                <a:latin typeface="+mn-lt"/>
              </a:rPr>
              <a:t>Tephrochronology</a:t>
            </a:r>
            <a:endParaRPr lang="it-IT" i="1" dirty="0" smtClean="0">
              <a:solidFill>
                <a:schemeClr val="tx1"/>
              </a:solidFill>
              <a:effectLst/>
              <a:latin typeface="+mn-lt"/>
            </a:endParaRPr>
          </a:p>
          <a:p>
            <a:pPr marL="342900" indent="-342900" eaLnBrk="1" hangingPunct="1">
              <a:buFont typeface="Arial" pitchFamily="34" charset="0"/>
              <a:buChar char="•"/>
              <a:defRPr/>
            </a:pPr>
            <a:r>
              <a:rPr lang="it-IT" i="1" dirty="0" err="1" smtClean="0">
                <a:solidFill>
                  <a:schemeClr val="tx1"/>
                </a:solidFill>
                <a:effectLst/>
                <a:latin typeface="+mn-lt"/>
              </a:rPr>
              <a:t>Magnetostratigraphy</a:t>
            </a:r>
            <a:endParaRPr lang="it-IT" i="1" dirty="0" smtClean="0">
              <a:solidFill>
                <a:schemeClr val="tx1"/>
              </a:solidFill>
              <a:effectLst/>
              <a:latin typeface="+mn-lt"/>
            </a:endParaRPr>
          </a:p>
          <a:p>
            <a:pPr marL="342900" indent="-342900" eaLnBrk="1" hangingPunct="1">
              <a:buFont typeface="Arial" pitchFamily="34" charset="0"/>
              <a:buChar char="•"/>
              <a:defRPr/>
            </a:pPr>
            <a:r>
              <a:rPr lang="it-IT" i="1" dirty="0" err="1" smtClean="0">
                <a:solidFill>
                  <a:schemeClr val="tx1"/>
                </a:solidFill>
                <a:effectLst/>
                <a:latin typeface="+mn-lt"/>
              </a:rPr>
              <a:t>Lichenometry</a:t>
            </a:r>
            <a:endParaRPr lang="it-IT" i="1" dirty="0" smtClean="0">
              <a:solidFill>
                <a:schemeClr val="tx1"/>
              </a:solidFill>
              <a:effectLst/>
              <a:latin typeface="+mn-lt"/>
            </a:endParaRPr>
          </a:p>
          <a:p>
            <a:pPr marL="342900" indent="-342900" eaLnBrk="1" hangingPunct="1">
              <a:buFont typeface="Arial" pitchFamily="34" charset="0"/>
              <a:buChar char="•"/>
              <a:defRPr/>
            </a:pPr>
            <a:r>
              <a:rPr lang="it-IT" i="1" dirty="0" err="1" smtClean="0">
                <a:solidFill>
                  <a:schemeClr val="tx1"/>
                </a:solidFill>
                <a:effectLst/>
                <a:latin typeface="+mn-lt"/>
              </a:rPr>
              <a:t>Dendrochronology</a:t>
            </a:r>
            <a:endParaRPr lang="it-IT" i="1" dirty="0" smtClean="0">
              <a:solidFill>
                <a:schemeClr val="tx1"/>
              </a:solidFill>
              <a:effectLst/>
              <a:latin typeface="+mn-lt"/>
            </a:endParaRPr>
          </a:p>
          <a:p>
            <a:pPr marL="342900" indent="-342900" eaLnBrk="1" hangingPunct="1">
              <a:buFont typeface="Arial" pitchFamily="34" charset="0"/>
              <a:buChar char="•"/>
              <a:defRPr/>
            </a:pPr>
            <a:r>
              <a:rPr lang="it-IT" i="1" dirty="0" err="1" smtClean="0">
                <a:solidFill>
                  <a:schemeClr val="tx1"/>
                </a:solidFill>
                <a:effectLst/>
                <a:latin typeface="+mn-lt"/>
              </a:rPr>
              <a:t>Archaeology</a:t>
            </a:r>
            <a:endParaRPr lang="it-IT" i="1" dirty="0">
              <a:solidFill>
                <a:schemeClr val="tx1"/>
              </a:solidFill>
              <a:effectLst/>
              <a:latin typeface="+mn-lt"/>
            </a:endParaRPr>
          </a:p>
        </p:txBody>
      </p:sp>
      <p:sp>
        <p:nvSpPr>
          <p:cNvPr id="86020" name="Text Box 3"/>
          <p:cNvSpPr txBox="1">
            <a:spLocks noChangeArrowheads="1"/>
          </p:cNvSpPr>
          <p:nvPr/>
        </p:nvSpPr>
        <p:spPr bwMode="auto">
          <a:xfrm>
            <a:off x="519113" y="2873375"/>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endParaRPr lang="en-US" sz="1800">
              <a:solidFill>
                <a:schemeClr val="tx1"/>
              </a:solidFill>
              <a:effectLst/>
            </a:endParaRPr>
          </a:p>
        </p:txBody>
      </p:sp>
      <p:sp>
        <p:nvSpPr>
          <p:cNvPr id="2" name="Rettangolo 1"/>
          <p:cNvSpPr/>
          <p:nvPr/>
        </p:nvSpPr>
        <p:spPr>
          <a:xfrm>
            <a:off x="468313" y="260648"/>
            <a:ext cx="1245854" cy="461665"/>
          </a:xfrm>
          <a:prstGeom prst="rect">
            <a:avLst/>
          </a:prstGeom>
        </p:spPr>
        <p:txBody>
          <a:bodyPr wrap="none">
            <a:spAutoFit/>
          </a:bodyPr>
          <a:lstStyle/>
          <a:p>
            <a:r>
              <a:rPr lang="en-US" i="1" dirty="0">
                <a:solidFill>
                  <a:srgbClr val="FFCC66"/>
                </a:solidFill>
              </a:rPr>
              <a:t>When? </a:t>
            </a:r>
            <a:endParaRPr lang="it-IT" dirty="0"/>
          </a:p>
        </p:txBody>
      </p:sp>
      <p:pic>
        <p:nvPicPr>
          <p:cNvPr id="7" name="Picture 3"/>
          <p:cNvPicPr>
            <a:picLocks noChangeAspect="1" noChangeArrowheads="1"/>
          </p:cNvPicPr>
          <p:nvPr/>
        </p:nvPicPr>
        <p:blipFill>
          <a:blip r:embed="rId2" cstate="screen"/>
          <a:srcRect/>
          <a:stretch>
            <a:fillRect/>
          </a:stretch>
        </p:blipFill>
        <p:spPr bwMode="auto">
          <a:xfrm>
            <a:off x="4492625" y="2924944"/>
            <a:ext cx="3200400" cy="2082800"/>
          </a:xfrm>
          <a:prstGeom prst="rect">
            <a:avLst/>
          </a:prstGeom>
          <a:noFill/>
          <a:ln w="9525">
            <a:noFill/>
            <a:miter lim="800000"/>
            <a:headEnd/>
            <a:tailEnd/>
          </a:ln>
        </p:spPr>
      </p:pic>
      <p:sp>
        <p:nvSpPr>
          <p:cNvPr id="8" name="Text Box 4"/>
          <p:cNvSpPr txBox="1">
            <a:spLocks noChangeArrowheads="1"/>
          </p:cNvSpPr>
          <p:nvPr/>
        </p:nvSpPr>
        <p:spPr bwMode="auto">
          <a:xfrm rot="19938860">
            <a:off x="7669875" y="4027936"/>
            <a:ext cx="1450975" cy="457200"/>
          </a:xfrm>
          <a:prstGeom prst="rect">
            <a:avLst/>
          </a:prstGeom>
          <a:noFill/>
          <a:ln w="9525">
            <a:noFill/>
            <a:miter lim="800000"/>
            <a:headEnd/>
            <a:tailEnd/>
          </a:ln>
        </p:spPr>
        <p:txBody>
          <a:bodyPr wrap="none">
            <a:spAutoFit/>
          </a:bodyPr>
          <a:lstStyle/>
          <a:p>
            <a:r>
              <a:rPr lang="it-IT" b="1" dirty="0">
                <a:solidFill>
                  <a:srgbClr val="FFE817"/>
                </a:solidFill>
                <a:effectLst/>
                <a:latin typeface="Comic Sans MS" pitchFamily="66" charset="0"/>
              </a:rPr>
              <a:t> </a:t>
            </a:r>
            <a:r>
              <a:rPr lang="it-IT" b="1" dirty="0" err="1">
                <a:solidFill>
                  <a:srgbClr val="FFE817"/>
                </a:solidFill>
                <a:effectLst/>
              </a:rPr>
              <a:t>event</a:t>
            </a:r>
            <a:r>
              <a:rPr lang="it-IT" b="1" dirty="0">
                <a:solidFill>
                  <a:srgbClr val="FFE817"/>
                </a:solidFill>
                <a:effectLst/>
              </a:rPr>
              <a:t> 1 </a:t>
            </a:r>
          </a:p>
        </p:txBody>
      </p:sp>
      <p:sp>
        <p:nvSpPr>
          <p:cNvPr id="9" name="Text Box 5"/>
          <p:cNvSpPr txBox="1">
            <a:spLocks noChangeArrowheads="1"/>
          </p:cNvSpPr>
          <p:nvPr/>
        </p:nvSpPr>
        <p:spPr bwMode="auto">
          <a:xfrm rot="19947765">
            <a:off x="7669527" y="3306465"/>
            <a:ext cx="1450975" cy="457200"/>
          </a:xfrm>
          <a:prstGeom prst="rect">
            <a:avLst/>
          </a:prstGeom>
          <a:noFill/>
          <a:ln w="9525">
            <a:noFill/>
            <a:miter lim="800000"/>
            <a:headEnd/>
            <a:tailEnd/>
          </a:ln>
        </p:spPr>
        <p:txBody>
          <a:bodyPr wrap="none">
            <a:spAutoFit/>
          </a:bodyPr>
          <a:lstStyle/>
          <a:p>
            <a:r>
              <a:rPr lang="it-IT" b="1" dirty="0">
                <a:solidFill>
                  <a:srgbClr val="FF2EEE"/>
                </a:solidFill>
                <a:effectLst/>
                <a:latin typeface="Comic Sans MS" pitchFamily="66" charset="0"/>
              </a:rPr>
              <a:t> </a:t>
            </a:r>
            <a:r>
              <a:rPr lang="it-IT" b="1" dirty="0" err="1">
                <a:solidFill>
                  <a:srgbClr val="FF2EEE"/>
                </a:solidFill>
                <a:effectLst/>
              </a:rPr>
              <a:t>event</a:t>
            </a:r>
            <a:r>
              <a:rPr lang="it-IT" b="1" dirty="0">
                <a:solidFill>
                  <a:srgbClr val="FF2EEE"/>
                </a:solidFill>
                <a:effectLst/>
              </a:rPr>
              <a:t> 2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a:blip r:embed="rId2" cstate="screen">
            <a:lum contrast="18000"/>
            <a:extLst>
              <a:ext uri="{28A0092B-C50C-407E-A947-70E740481C1C}">
                <a14:useLocalDpi xmlns="" xmlns:a14="http://schemas.microsoft.com/office/drawing/2010/main"/>
              </a:ext>
            </a:extLst>
          </a:blip>
          <a:srcRect l="-18"/>
          <a:stretch>
            <a:fillRect/>
          </a:stretch>
        </p:blipFill>
        <p:spPr bwMode="auto">
          <a:xfrm>
            <a:off x="0" y="1916113"/>
            <a:ext cx="4737100"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4" name="Picture 5" descr="pecten"/>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889508" y="580867"/>
            <a:ext cx="4211637" cy="371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8" name="Rectangle 6"/>
          <p:cNvSpPr>
            <a:spLocks noChangeArrowheads="1"/>
          </p:cNvSpPr>
          <p:nvPr/>
        </p:nvSpPr>
        <p:spPr bwMode="auto">
          <a:xfrm>
            <a:off x="971550" y="1196975"/>
            <a:ext cx="1944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b="1" i="1" dirty="0" err="1">
                <a:solidFill>
                  <a:schemeClr val="tx1"/>
                </a:solidFill>
                <a:effectLst>
                  <a:outerShdw blurRad="38100" dist="38100" dir="2700000" algn="tl">
                    <a:srgbClr val="000000"/>
                  </a:outerShdw>
                </a:effectLst>
              </a:rPr>
              <a:t>radiocarbon</a:t>
            </a:r>
            <a:endParaRPr lang="it-IT" b="1" i="1" dirty="0">
              <a:solidFill>
                <a:schemeClr val="tx1"/>
              </a:solidFill>
              <a:effectLst>
                <a:outerShdw blurRad="38100" dist="38100" dir="2700000" algn="tl">
                  <a:srgbClr val="000000"/>
                </a:outerShdw>
              </a:effectLst>
            </a:endParaRPr>
          </a:p>
        </p:txBody>
      </p:sp>
      <p:sp>
        <p:nvSpPr>
          <p:cNvPr id="2" name="CasellaDiTesto 1"/>
          <p:cNvSpPr txBox="1"/>
          <p:nvPr/>
        </p:nvSpPr>
        <p:spPr>
          <a:xfrm>
            <a:off x="467544" y="5116475"/>
            <a:ext cx="2581156" cy="707886"/>
          </a:xfrm>
          <a:prstGeom prst="rect">
            <a:avLst/>
          </a:prstGeom>
          <a:noFill/>
        </p:spPr>
        <p:txBody>
          <a:bodyPr wrap="none" rtlCol="0">
            <a:spAutoFit/>
          </a:bodyPr>
          <a:lstStyle/>
          <a:p>
            <a:r>
              <a:rPr lang="it-IT" sz="2000" dirty="0" smtClean="0">
                <a:solidFill>
                  <a:schemeClr val="tx1"/>
                </a:solidFill>
                <a:effectLst/>
                <a:latin typeface="+mn-lt"/>
              </a:rPr>
              <a:t>AMS 20 </a:t>
            </a:r>
            <a:r>
              <a:rPr lang="it-IT" sz="2000" dirty="0" err="1" smtClean="0">
                <a:solidFill>
                  <a:schemeClr val="tx1"/>
                </a:solidFill>
                <a:effectLst/>
                <a:latin typeface="+mn-lt"/>
              </a:rPr>
              <a:t>mgr</a:t>
            </a:r>
            <a:endParaRPr lang="it-IT" sz="2000" dirty="0" smtClean="0">
              <a:solidFill>
                <a:schemeClr val="tx1"/>
              </a:solidFill>
              <a:effectLst/>
              <a:latin typeface="+mn-lt"/>
            </a:endParaRPr>
          </a:p>
          <a:p>
            <a:r>
              <a:rPr lang="it-IT" sz="2000" dirty="0" err="1" smtClean="0">
                <a:solidFill>
                  <a:schemeClr val="tx1"/>
                </a:solidFill>
                <a:effectLst/>
                <a:latin typeface="+mn-lt"/>
              </a:rPr>
              <a:t>conventional</a:t>
            </a:r>
            <a:r>
              <a:rPr lang="it-IT" sz="2000" dirty="0" smtClean="0">
                <a:solidFill>
                  <a:schemeClr val="tx1"/>
                </a:solidFill>
                <a:effectLst/>
                <a:latin typeface="+mn-lt"/>
              </a:rPr>
              <a:t> 10-100 gr</a:t>
            </a:r>
            <a:endParaRPr lang="it-IT" sz="2000" dirty="0">
              <a:solidFill>
                <a:schemeClr val="tx1"/>
              </a:solidFill>
              <a:effectLst/>
              <a:latin typeface="+mn-lt"/>
            </a:endParaRPr>
          </a:p>
        </p:txBody>
      </p:sp>
      <p:pic>
        <p:nvPicPr>
          <p:cNvPr id="112642" name="Picture 2" descr="D:\progetti\selianitika_strada\foto luglio 2011\DSC_3463.JPG"/>
          <p:cNvPicPr>
            <a:picLocks noChangeAspect="1" noChangeArrowheads="1"/>
          </p:cNvPicPr>
          <p:nvPr/>
        </p:nvPicPr>
        <p:blipFill rotWithShape="1">
          <a:blip r:embed="rId4" cstate="screen">
            <a:extLst>
              <a:ext uri="{28A0092B-C50C-407E-A947-70E740481C1C}">
                <a14:useLocalDpi xmlns="" xmlns:a14="http://schemas.microsoft.com/office/drawing/2010/main"/>
              </a:ext>
            </a:extLst>
          </a:blip>
          <a:srcRect/>
          <a:stretch/>
        </p:blipFill>
        <p:spPr bwMode="auto">
          <a:xfrm>
            <a:off x="5580112" y="4322785"/>
            <a:ext cx="3146961" cy="25413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p:cNvSpPr>
            <a:spLocks noGrp="1" noChangeArrowheads="1"/>
          </p:cNvSpPr>
          <p:nvPr>
            <p:ph type="title" idx="4294967295"/>
          </p:nvPr>
        </p:nvSpPr>
        <p:spPr bwMode="auto">
          <a:xfrm>
            <a:off x="436233" y="9367"/>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it-IT" dirty="0" err="1" smtClean="0">
                <a:solidFill>
                  <a:schemeClr val="tx1">
                    <a:lumMod val="65000"/>
                  </a:schemeClr>
                </a:solidFill>
              </a:rPr>
              <a:t>Dating</a:t>
            </a:r>
            <a:endParaRPr lang="it-IT" dirty="0" smtClean="0">
              <a:solidFill>
                <a:schemeClr val="tx1">
                  <a:lumMod val="65000"/>
                </a:schemeClr>
              </a:solidFill>
            </a:endParaRPr>
          </a:p>
        </p:txBody>
      </p:sp>
      <p:sp>
        <p:nvSpPr>
          <p:cNvPr id="8" name="Rettangolo 7"/>
          <p:cNvSpPr/>
          <p:nvPr/>
        </p:nvSpPr>
        <p:spPr>
          <a:xfrm>
            <a:off x="468313" y="260648"/>
            <a:ext cx="1245854" cy="461665"/>
          </a:xfrm>
          <a:prstGeom prst="rect">
            <a:avLst/>
          </a:prstGeom>
        </p:spPr>
        <p:txBody>
          <a:bodyPr wrap="none">
            <a:spAutoFit/>
          </a:bodyPr>
          <a:lstStyle/>
          <a:p>
            <a:r>
              <a:rPr lang="en-US" i="1" dirty="0">
                <a:solidFill>
                  <a:srgbClr val="FFCC66"/>
                </a:solidFill>
              </a:rPr>
              <a:t>When? </a:t>
            </a:r>
            <a:endParaRPr lang="it-IT"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2" descr="lista"/>
          <p:cNvPicPr>
            <a:picLocks noGrp="1" noChangeAspect="1" noChangeArrowheads="1"/>
          </p:cNvPicPr>
          <p:nvPr>
            <p:ph/>
          </p:nvPr>
        </p:nvPicPr>
        <p:blipFill>
          <a:blip r:embed="rId2" cstate="print">
            <a:extLst>
              <a:ext uri="{28A0092B-C50C-407E-A947-70E740481C1C}">
                <a14:useLocalDpi xmlns="" xmlns:a14="http://schemas.microsoft.com/office/drawing/2010/main"/>
              </a:ext>
            </a:extLst>
          </a:blip>
          <a:srcRect/>
          <a:stretch>
            <a:fillRect/>
          </a:stretch>
        </p:blipFill>
        <p:spPr>
          <a:xfrm>
            <a:off x="755650" y="765175"/>
            <a:ext cx="7505700" cy="58515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8068" name="Picture 4" descr="esempio curve"/>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2627313" y="1557338"/>
            <a:ext cx="6275387" cy="437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5"/>
          <p:cNvSpPr txBox="1">
            <a:spLocks noChangeArrowheads="1"/>
          </p:cNvSpPr>
          <p:nvPr/>
        </p:nvSpPr>
        <p:spPr bwMode="auto">
          <a:xfrm>
            <a:off x="446856" y="54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it-IT" dirty="0" err="1" smtClean="0">
                <a:solidFill>
                  <a:schemeClr val="tx1">
                    <a:lumMod val="65000"/>
                  </a:schemeClr>
                </a:solidFill>
              </a:rPr>
              <a:t>Dating</a:t>
            </a:r>
            <a:endParaRPr lang="it-IT" dirty="0" smtClean="0">
              <a:solidFill>
                <a:schemeClr val="tx1">
                  <a:lumMod val="65000"/>
                </a:schemeClr>
              </a:solidFill>
            </a:endParaRPr>
          </a:p>
        </p:txBody>
      </p:sp>
      <p:sp>
        <p:nvSpPr>
          <p:cNvPr id="5" name="Rettangolo 4"/>
          <p:cNvSpPr/>
          <p:nvPr/>
        </p:nvSpPr>
        <p:spPr>
          <a:xfrm>
            <a:off x="468313" y="260648"/>
            <a:ext cx="1245854" cy="461665"/>
          </a:xfrm>
          <a:prstGeom prst="rect">
            <a:avLst/>
          </a:prstGeom>
        </p:spPr>
        <p:txBody>
          <a:bodyPr wrap="none">
            <a:spAutoFit/>
          </a:bodyPr>
          <a:lstStyle/>
          <a:p>
            <a:r>
              <a:rPr lang="en-US" i="1" dirty="0">
                <a:solidFill>
                  <a:srgbClr val="FFCC66"/>
                </a:solidFill>
              </a:rPr>
              <a:t>When? </a:t>
            </a:r>
            <a:endParaRPr lang="it-IT"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descr="Fig.8.tif"/>
          <p:cNvPicPr>
            <a:picLocks noChangeAspect="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468313" y="833941"/>
            <a:ext cx="48180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5"/>
          <p:cNvSpPr txBox="1">
            <a:spLocks noChangeArrowheads="1"/>
          </p:cNvSpPr>
          <p:nvPr/>
        </p:nvSpPr>
        <p:spPr bwMode="auto">
          <a:xfrm>
            <a:off x="446856" y="54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it-IT" dirty="0" err="1" smtClean="0">
                <a:solidFill>
                  <a:schemeClr val="tx1">
                    <a:lumMod val="65000"/>
                  </a:schemeClr>
                </a:solidFill>
              </a:rPr>
              <a:t>Dating</a:t>
            </a:r>
            <a:endParaRPr lang="it-IT" dirty="0" smtClean="0">
              <a:solidFill>
                <a:schemeClr val="tx1">
                  <a:lumMod val="65000"/>
                </a:schemeClr>
              </a:solidFill>
            </a:endParaRPr>
          </a:p>
        </p:txBody>
      </p:sp>
      <p:sp>
        <p:nvSpPr>
          <p:cNvPr id="5" name="Rettangolo 4"/>
          <p:cNvSpPr/>
          <p:nvPr/>
        </p:nvSpPr>
        <p:spPr>
          <a:xfrm>
            <a:off x="468313" y="260648"/>
            <a:ext cx="1245854" cy="461665"/>
          </a:xfrm>
          <a:prstGeom prst="rect">
            <a:avLst/>
          </a:prstGeom>
        </p:spPr>
        <p:txBody>
          <a:bodyPr wrap="none">
            <a:spAutoFit/>
          </a:bodyPr>
          <a:lstStyle/>
          <a:p>
            <a:r>
              <a:rPr lang="en-US" i="1" dirty="0">
                <a:solidFill>
                  <a:srgbClr val="FFCC66"/>
                </a:solidFill>
              </a:rPr>
              <a:t>When? </a:t>
            </a:r>
            <a:endParaRPr lang="it-IT" dirty="0"/>
          </a:p>
        </p:txBody>
      </p:sp>
      <p:sp>
        <p:nvSpPr>
          <p:cNvPr id="2" name="CasellaDiTesto 1"/>
          <p:cNvSpPr txBox="1"/>
          <p:nvPr/>
        </p:nvSpPr>
        <p:spPr>
          <a:xfrm>
            <a:off x="5325050" y="5761877"/>
            <a:ext cx="3346557" cy="1015663"/>
          </a:xfrm>
          <a:prstGeom prst="rect">
            <a:avLst/>
          </a:prstGeom>
          <a:noFill/>
        </p:spPr>
        <p:txBody>
          <a:bodyPr wrap="none" rtlCol="0">
            <a:spAutoFit/>
          </a:bodyPr>
          <a:lstStyle/>
          <a:p>
            <a:r>
              <a:rPr lang="it-IT" sz="2000" i="1" dirty="0" err="1" smtClean="0">
                <a:solidFill>
                  <a:schemeClr val="tx1"/>
                </a:solidFill>
                <a:effectLst/>
                <a:latin typeface="+mn-lt"/>
              </a:rPr>
              <a:t>Repeated</a:t>
            </a:r>
            <a:r>
              <a:rPr lang="it-IT" sz="2000" i="1" dirty="0" smtClean="0">
                <a:solidFill>
                  <a:schemeClr val="tx1"/>
                </a:solidFill>
                <a:effectLst/>
                <a:latin typeface="+mn-lt"/>
              </a:rPr>
              <a:t> tsunami </a:t>
            </a:r>
            <a:r>
              <a:rPr lang="it-IT" sz="2000" i="1" dirty="0" err="1" smtClean="0">
                <a:solidFill>
                  <a:schemeClr val="tx1"/>
                </a:solidFill>
                <a:effectLst/>
                <a:latin typeface="+mn-lt"/>
              </a:rPr>
              <a:t>inundations</a:t>
            </a:r>
            <a:endParaRPr lang="it-IT" sz="2000" i="1" dirty="0" smtClean="0">
              <a:solidFill>
                <a:schemeClr val="tx1"/>
              </a:solidFill>
              <a:effectLst/>
              <a:latin typeface="+mn-lt"/>
            </a:endParaRPr>
          </a:p>
          <a:p>
            <a:r>
              <a:rPr lang="it-IT" sz="2000" i="1" dirty="0" smtClean="0">
                <a:solidFill>
                  <a:schemeClr val="tx1"/>
                </a:solidFill>
                <a:effectLst/>
                <a:latin typeface="+mn-lt"/>
              </a:rPr>
              <a:t>in the Augusta </a:t>
            </a:r>
            <a:r>
              <a:rPr lang="it-IT" sz="2000" i="1" dirty="0" err="1" smtClean="0">
                <a:solidFill>
                  <a:schemeClr val="tx1"/>
                </a:solidFill>
                <a:effectLst/>
                <a:latin typeface="+mn-lt"/>
              </a:rPr>
              <a:t>bay</a:t>
            </a:r>
            <a:r>
              <a:rPr lang="it-IT" sz="2000" i="1" dirty="0" smtClean="0">
                <a:solidFill>
                  <a:schemeClr val="tx1"/>
                </a:solidFill>
                <a:effectLst/>
                <a:latin typeface="+mn-lt"/>
              </a:rPr>
              <a:t> from </a:t>
            </a:r>
          </a:p>
          <a:p>
            <a:r>
              <a:rPr lang="it-IT" sz="2000" i="1" dirty="0" err="1" smtClean="0">
                <a:solidFill>
                  <a:schemeClr val="tx1"/>
                </a:solidFill>
                <a:effectLst/>
                <a:latin typeface="+mn-lt"/>
              </a:rPr>
              <a:t>Smedile</a:t>
            </a:r>
            <a:r>
              <a:rPr lang="it-IT" sz="2000" i="1" dirty="0" smtClean="0">
                <a:solidFill>
                  <a:schemeClr val="tx1"/>
                </a:solidFill>
                <a:effectLst/>
                <a:latin typeface="+mn-lt"/>
              </a:rPr>
              <a:t> et al. 211</a:t>
            </a:r>
            <a:endParaRPr lang="it-IT" sz="2000" i="1" dirty="0">
              <a:solidFill>
                <a:schemeClr val="tx1"/>
              </a:solidFill>
              <a:effectLst/>
              <a:latin typeface="+mn-lt"/>
            </a:endParaRPr>
          </a:p>
        </p:txBody>
      </p:sp>
    </p:spTree>
    <p:extLst>
      <p:ext uri="{BB962C8B-B14F-4D97-AF65-F5344CB8AC3E}">
        <p14:creationId xmlns="" xmlns:p14="http://schemas.microsoft.com/office/powerpoint/2010/main" val="4802551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data 3"/>
          <p:cNvSpPr>
            <a:spLocks noGrp="1"/>
          </p:cNvSpPr>
          <p:nvPr>
            <p:ph type="dt" sz="half" idx="10"/>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endParaRPr lang="it-IT" sz="1200" smtClean="0">
              <a:solidFill>
                <a:srgbClr val="FFCC99"/>
              </a:solidFill>
            </a:endParaRPr>
          </a:p>
          <a:p>
            <a:r>
              <a:rPr lang="it-IT" sz="1200" smtClean="0">
                <a:solidFill>
                  <a:srgbClr val="FFCC99"/>
                </a:solidFill>
              </a:rPr>
              <a:t>VII Congreso Geologico de Espa</a:t>
            </a:r>
            <a:r>
              <a:rPr lang="en-US" sz="1200" smtClean="0">
                <a:solidFill>
                  <a:srgbClr val="FFCC99"/>
                </a:solidFill>
                <a:cs typeface="Arial" charset="0"/>
              </a:rPr>
              <a:t>ñ</a:t>
            </a:r>
            <a:r>
              <a:rPr lang="it-IT" sz="1200" smtClean="0">
                <a:solidFill>
                  <a:srgbClr val="FFCC99"/>
                </a:solidFill>
              </a:rPr>
              <a:t>a Las Palmas 11-18 July 2008</a:t>
            </a:r>
          </a:p>
        </p:txBody>
      </p:sp>
      <p:sp>
        <p:nvSpPr>
          <p:cNvPr id="152581"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IT"/>
          </a:p>
        </p:txBody>
      </p:sp>
      <p:pic>
        <p:nvPicPr>
          <p:cNvPr id="99332" name="Picture 4"/>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0" y="233363"/>
            <a:ext cx="5210175" cy="662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9333" name="Rectangle 6"/>
          <p:cNvSpPr>
            <a:spLocks noChangeArrowheads="1"/>
          </p:cNvSpPr>
          <p:nvPr/>
        </p:nvSpPr>
        <p:spPr bwMode="auto">
          <a:xfrm>
            <a:off x="4643438" y="6021388"/>
            <a:ext cx="4222694" cy="369332"/>
          </a:xfrm>
          <a:prstGeom prst="rect">
            <a:avLst/>
          </a:prstGeom>
          <a:solidFill>
            <a:schemeClr val="bg1"/>
          </a:solidFill>
          <a:ln w="28575">
            <a:solidFill>
              <a:srgbClr val="EE1115"/>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sz="1800" b="1" dirty="0" err="1">
                <a:solidFill>
                  <a:schemeClr val="tx1"/>
                </a:solidFill>
                <a:effectLst/>
              </a:rPr>
              <a:t>average</a:t>
            </a:r>
            <a:r>
              <a:rPr lang="it-IT" sz="1800" b="1" dirty="0">
                <a:solidFill>
                  <a:schemeClr val="tx1"/>
                </a:solidFill>
                <a:effectLst/>
              </a:rPr>
              <a:t> </a:t>
            </a:r>
            <a:r>
              <a:rPr lang="it-IT" sz="1800" b="1" dirty="0" err="1" smtClean="0">
                <a:solidFill>
                  <a:schemeClr val="tx1"/>
                </a:solidFill>
                <a:effectLst/>
              </a:rPr>
              <a:t>recurrence</a:t>
            </a:r>
            <a:r>
              <a:rPr lang="it-IT" sz="1800" b="1" dirty="0" smtClean="0">
                <a:solidFill>
                  <a:schemeClr val="tx1"/>
                </a:solidFill>
                <a:effectLst/>
              </a:rPr>
              <a:t> </a:t>
            </a:r>
            <a:r>
              <a:rPr lang="it-IT" sz="1800" b="1" dirty="0">
                <a:solidFill>
                  <a:schemeClr val="tx1"/>
                </a:solidFill>
                <a:effectLst/>
              </a:rPr>
              <a:t>time:1127</a:t>
            </a:r>
            <a:r>
              <a:rPr lang="en-US" sz="1800" b="1" dirty="0">
                <a:solidFill>
                  <a:schemeClr val="tx1"/>
                </a:solidFill>
                <a:effectLst/>
                <a:cs typeface="Arial" charset="0"/>
              </a:rPr>
              <a:t>±</a:t>
            </a:r>
            <a:r>
              <a:rPr lang="it-IT" sz="1800" b="1" dirty="0">
                <a:solidFill>
                  <a:schemeClr val="tx1"/>
                </a:solidFill>
                <a:effectLst/>
              </a:rPr>
              <a:t>135 </a:t>
            </a:r>
            <a:r>
              <a:rPr lang="it-IT" sz="1800" b="1" dirty="0" err="1">
                <a:solidFill>
                  <a:schemeClr val="tx1"/>
                </a:solidFill>
                <a:effectLst/>
              </a:rPr>
              <a:t>yr</a:t>
            </a:r>
            <a:endParaRPr lang="it-IT" sz="1800" b="1" dirty="0">
              <a:solidFill>
                <a:schemeClr val="tx1"/>
              </a:solidFill>
              <a:effectLst/>
            </a:endParaRPr>
          </a:p>
        </p:txBody>
      </p:sp>
      <p:sp>
        <p:nvSpPr>
          <p:cNvPr id="99334" name="Text Box 7"/>
          <p:cNvSpPr txBox="1">
            <a:spLocks noChangeArrowheads="1"/>
          </p:cNvSpPr>
          <p:nvPr/>
        </p:nvSpPr>
        <p:spPr bwMode="auto">
          <a:xfrm>
            <a:off x="7308850" y="5516563"/>
            <a:ext cx="1592263"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1400" i="1">
                <a:solidFill>
                  <a:schemeClr val="tx1"/>
                </a:solidFill>
                <a:effectLst/>
              </a:rPr>
              <a:t>Dearon et al 2007</a:t>
            </a:r>
          </a:p>
        </p:txBody>
      </p:sp>
      <p:pic>
        <p:nvPicPr>
          <p:cNvPr id="99335" name="Picture 8"/>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5105400" y="476250"/>
            <a:ext cx="4038600" cy="5040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9336" name="Text Box 9"/>
          <p:cNvSpPr txBox="1">
            <a:spLocks noChangeArrowheads="1"/>
          </p:cNvSpPr>
          <p:nvPr/>
        </p:nvSpPr>
        <p:spPr bwMode="auto">
          <a:xfrm>
            <a:off x="6372225" y="116632"/>
            <a:ext cx="2546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1800" b="1" dirty="0" err="1">
                <a:solidFill>
                  <a:schemeClr val="tx1"/>
                </a:solidFill>
                <a:effectLst/>
              </a:rPr>
              <a:t>Levant</a:t>
            </a:r>
            <a:r>
              <a:rPr lang="it-IT" sz="1800" b="1" dirty="0">
                <a:solidFill>
                  <a:schemeClr val="tx1"/>
                </a:solidFill>
                <a:effectLst/>
              </a:rPr>
              <a:t> fault, Lebanon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4294967295"/>
          </p:nvPr>
        </p:nvSpPr>
        <p:spPr>
          <a:xfrm>
            <a:off x="29716" y="80962"/>
            <a:ext cx="8229600" cy="2232025"/>
          </a:xfrm>
        </p:spPr>
        <p:txBody>
          <a:bodyPr/>
          <a:lstStyle/>
          <a:p>
            <a:pPr marL="1588" indent="12700" eaLnBrk="1" hangingPunct="1">
              <a:buFontTx/>
              <a:buNone/>
            </a:pPr>
            <a:r>
              <a:rPr lang="en-US" sz="2800" i="1" dirty="0" smtClean="0">
                <a:solidFill>
                  <a:srgbClr val="FF9900"/>
                </a:solidFill>
              </a:rPr>
              <a:t>Traditionally we learn about events of the past from:</a:t>
            </a:r>
          </a:p>
          <a:p>
            <a:pPr marL="458788" indent="-457200" eaLnBrk="1" hangingPunct="1">
              <a:buFont typeface="Wingdings" pitchFamily="2" charset="2"/>
              <a:buChar char="v"/>
            </a:pPr>
            <a:r>
              <a:rPr lang="en-US" sz="2800" b="1" dirty="0" smtClean="0"/>
              <a:t> instrumental</a:t>
            </a:r>
            <a:r>
              <a:rPr lang="en-US" sz="2800" dirty="0" smtClean="0"/>
              <a:t> data </a:t>
            </a:r>
          </a:p>
        </p:txBody>
      </p:sp>
      <p:pic>
        <p:nvPicPr>
          <p:cNvPr id="16" name="Segnaposto contenuto 3" descr="world.jpg"/>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1456" y="3841931"/>
            <a:ext cx="5682659" cy="289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2"/>
          <p:cNvGrpSpPr>
            <a:grpSpLocks/>
          </p:cNvGrpSpPr>
          <p:nvPr/>
        </p:nvGrpSpPr>
        <p:grpSpPr bwMode="auto">
          <a:xfrm>
            <a:off x="91180" y="1427176"/>
            <a:ext cx="3249774" cy="2001823"/>
            <a:chOff x="473" y="587"/>
            <a:chExt cx="5278" cy="3750"/>
          </a:xfrm>
        </p:grpSpPr>
        <p:pic>
          <p:nvPicPr>
            <p:cNvPr id="22" name="Picture 4" descr="2_7_01"/>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73" y="587"/>
              <a:ext cx="5278" cy="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8"/>
            <p:cNvSpPr>
              <a:spLocks noChangeArrowheads="1"/>
            </p:cNvSpPr>
            <p:nvPr/>
          </p:nvSpPr>
          <p:spPr bwMode="auto">
            <a:xfrm>
              <a:off x="2849" y="1922"/>
              <a:ext cx="528" cy="1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it-IT" altLang="it-IT" sz="1200" b="1">
                <a:solidFill>
                  <a:srgbClr val="181512"/>
                </a:solidFill>
                <a:latin typeface="Comic Sans MS" pitchFamily="66" charset="0"/>
              </a:endParaRPr>
            </a:p>
          </p:txBody>
        </p:sp>
        <p:sp>
          <p:nvSpPr>
            <p:cNvPr id="20" name="Rectangle 9"/>
            <p:cNvSpPr>
              <a:spLocks noChangeArrowheads="1"/>
            </p:cNvSpPr>
            <p:nvPr/>
          </p:nvSpPr>
          <p:spPr bwMode="auto">
            <a:xfrm>
              <a:off x="3785" y="3083"/>
              <a:ext cx="528" cy="1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it-IT" altLang="it-IT" sz="1200" b="1">
                <a:solidFill>
                  <a:srgbClr val="181512"/>
                </a:solidFill>
                <a:latin typeface="Comic Sans MS" pitchFamily="66" charset="0"/>
              </a:endParaRPr>
            </a:p>
          </p:txBody>
        </p:sp>
        <p:sp>
          <p:nvSpPr>
            <p:cNvPr id="21" name="Rectangle 10"/>
            <p:cNvSpPr>
              <a:spLocks noChangeArrowheads="1"/>
            </p:cNvSpPr>
            <p:nvPr/>
          </p:nvSpPr>
          <p:spPr bwMode="auto">
            <a:xfrm>
              <a:off x="3785" y="731"/>
              <a:ext cx="528" cy="1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it-IT" altLang="it-IT" sz="1200" b="1">
                <a:solidFill>
                  <a:srgbClr val="181512"/>
                </a:solidFill>
                <a:latin typeface="Comic Sans MS" pitchFamily="66" charset="0"/>
              </a:endParaRPr>
            </a:p>
          </p:txBody>
        </p:sp>
      </p:grpSp>
      <p:pic>
        <p:nvPicPr>
          <p:cNvPr id="26" name="Picture 6" descr="bj_map_May_02bw"/>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5798217" y="2420888"/>
            <a:ext cx="3313084"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3502096" y="571391"/>
            <a:ext cx="2139807" cy="3136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35847" y="612086"/>
            <a:ext cx="6026968" cy="6153303"/>
          </a:xfrm>
          <a:prstGeom prst="rect">
            <a:avLst/>
          </a:prstGeom>
          <a:noFill/>
          <a:ln>
            <a:noFill/>
          </a:ln>
          <a:effectLst/>
          <a:extLst>
            <a:ext uri="{909E8E84-426E-40DD-AFC4-6F175D3DCCD1}">
              <a14:hiddenFill xmlns="" xmlns:a14="http://schemas.microsoft.com/office/drawing/2010/main">
                <a:solidFill>
                  <a:schemeClr val="accent1">
                    <a:alpha val="50195"/>
                  </a:schemeClr>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5"/>
          <p:cNvSpPr txBox="1">
            <a:spLocks noChangeArrowheads="1"/>
          </p:cNvSpPr>
          <p:nvPr/>
        </p:nvSpPr>
        <p:spPr bwMode="auto">
          <a:xfrm>
            <a:off x="446856" y="54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it-IT" dirty="0" err="1" smtClean="0">
                <a:solidFill>
                  <a:schemeClr val="tx1">
                    <a:lumMod val="65000"/>
                  </a:schemeClr>
                </a:solidFill>
              </a:rPr>
              <a:t>Dating</a:t>
            </a:r>
            <a:endParaRPr lang="it-IT" dirty="0" smtClean="0">
              <a:solidFill>
                <a:schemeClr val="tx1">
                  <a:lumMod val="65000"/>
                </a:schemeClr>
              </a:solidFill>
            </a:endParaRPr>
          </a:p>
        </p:txBody>
      </p:sp>
      <p:sp>
        <p:nvSpPr>
          <p:cNvPr id="6" name="Rettangolo 5"/>
          <p:cNvSpPr/>
          <p:nvPr/>
        </p:nvSpPr>
        <p:spPr>
          <a:xfrm>
            <a:off x="468313" y="260648"/>
            <a:ext cx="1245854" cy="461665"/>
          </a:xfrm>
          <a:prstGeom prst="rect">
            <a:avLst/>
          </a:prstGeom>
        </p:spPr>
        <p:txBody>
          <a:bodyPr wrap="none">
            <a:spAutoFit/>
          </a:bodyPr>
          <a:lstStyle/>
          <a:p>
            <a:r>
              <a:rPr lang="en-US" i="1" dirty="0">
                <a:solidFill>
                  <a:srgbClr val="FFCC66"/>
                </a:solidFill>
              </a:rPr>
              <a:t>When? </a:t>
            </a:r>
            <a:endParaRPr lang="it-IT" dirty="0"/>
          </a:p>
        </p:txBody>
      </p:sp>
      <p:sp>
        <p:nvSpPr>
          <p:cNvPr id="7" name="CasellaDiTesto 6"/>
          <p:cNvSpPr txBox="1"/>
          <p:nvPr/>
        </p:nvSpPr>
        <p:spPr>
          <a:xfrm>
            <a:off x="6216359" y="5705956"/>
            <a:ext cx="2826799" cy="1015663"/>
          </a:xfrm>
          <a:prstGeom prst="rect">
            <a:avLst/>
          </a:prstGeom>
          <a:noFill/>
        </p:spPr>
        <p:txBody>
          <a:bodyPr wrap="none" rtlCol="0">
            <a:spAutoFit/>
          </a:bodyPr>
          <a:lstStyle/>
          <a:p>
            <a:r>
              <a:rPr lang="it-IT" sz="2000" i="1" dirty="0" err="1" smtClean="0">
                <a:solidFill>
                  <a:schemeClr val="tx1"/>
                </a:solidFill>
                <a:effectLst/>
                <a:latin typeface="+mn-lt"/>
              </a:rPr>
              <a:t>Repeated</a:t>
            </a:r>
            <a:r>
              <a:rPr lang="it-IT" sz="2000" i="1" dirty="0" smtClean="0">
                <a:solidFill>
                  <a:schemeClr val="tx1"/>
                </a:solidFill>
                <a:effectLst/>
                <a:latin typeface="+mn-lt"/>
              </a:rPr>
              <a:t>  fault </a:t>
            </a:r>
            <a:r>
              <a:rPr lang="it-IT" sz="2000" i="1" dirty="0" err="1" smtClean="0">
                <a:solidFill>
                  <a:schemeClr val="tx1"/>
                </a:solidFill>
                <a:effectLst/>
                <a:latin typeface="+mn-lt"/>
              </a:rPr>
              <a:t>damming</a:t>
            </a:r>
            <a:endParaRPr lang="it-IT" sz="2000" i="1" dirty="0" smtClean="0">
              <a:solidFill>
                <a:schemeClr val="tx1"/>
              </a:solidFill>
              <a:effectLst/>
              <a:latin typeface="+mn-lt"/>
            </a:endParaRPr>
          </a:p>
          <a:p>
            <a:r>
              <a:rPr lang="it-IT" sz="2000" i="1" dirty="0" err="1" smtClean="0">
                <a:solidFill>
                  <a:schemeClr val="tx1"/>
                </a:solidFill>
                <a:effectLst/>
                <a:latin typeface="+mn-lt"/>
              </a:rPr>
              <a:t>Events</a:t>
            </a:r>
            <a:r>
              <a:rPr lang="it-IT" sz="2000" i="1" dirty="0" smtClean="0">
                <a:solidFill>
                  <a:schemeClr val="tx1"/>
                </a:solidFill>
                <a:effectLst/>
                <a:latin typeface="+mn-lt"/>
              </a:rPr>
              <a:t> in </a:t>
            </a:r>
            <a:r>
              <a:rPr lang="it-IT" sz="2000" i="1" dirty="0" err="1" smtClean="0">
                <a:solidFill>
                  <a:schemeClr val="tx1"/>
                </a:solidFill>
                <a:effectLst/>
                <a:latin typeface="+mn-lt"/>
              </a:rPr>
              <a:t>Hokuri</a:t>
            </a:r>
            <a:r>
              <a:rPr lang="it-IT" sz="2000" i="1" dirty="0" smtClean="0">
                <a:solidFill>
                  <a:schemeClr val="tx1"/>
                </a:solidFill>
                <a:effectLst/>
                <a:latin typeface="+mn-lt"/>
              </a:rPr>
              <a:t> Creek NZ</a:t>
            </a:r>
          </a:p>
          <a:p>
            <a:r>
              <a:rPr lang="it-IT" sz="2000" i="1" dirty="0" err="1" smtClean="0">
                <a:solidFill>
                  <a:schemeClr val="tx1"/>
                </a:solidFill>
                <a:effectLst/>
                <a:latin typeface="+mn-lt"/>
              </a:rPr>
              <a:t>Berryman</a:t>
            </a:r>
            <a:r>
              <a:rPr lang="it-IT" sz="2000" i="1" dirty="0" smtClean="0">
                <a:solidFill>
                  <a:schemeClr val="tx1"/>
                </a:solidFill>
                <a:effectLst/>
                <a:latin typeface="+mn-lt"/>
              </a:rPr>
              <a:t> et al. In </a:t>
            </a:r>
            <a:r>
              <a:rPr lang="it-IT" sz="2000" i="1" dirty="0" err="1" smtClean="0">
                <a:solidFill>
                  <a:schemeClr val="tx1"/>
                </a:solidFill>
                <a:effectLst/>
                <a:latin typeface="+mn-lt"/>
              </a:rPr>
              <a:t>prep</a:t>
            </a:r>
            <a:endParaRPr lang="it-IT" sz="2000" i="1" dirty="0">
              <a:solidFill>
                <a:schemeClr val="tx1"/>
              </a:solidFill>
              <a:effectLst/>
              <a:latin typeface="+mn-lt"/>
            </a:endParaRPr>
          </a:p>
        </p:txBody>
      </p:sp>
    </p:spTree>
    <p:extLst>
      <p:ext uri="{BB962C8B-B14F-4D97-AF65-F5344CB8AC3E}">
        <p14:creationId xmlns="" xmlns:p14="http://schemas.microsoft.com/office/powerpoint/2010/main" val="27026700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ChangeArrowheads="1"/>
          </p:cNvSpPr>
          <p:nvPr/>
        </p:nvSpPr>
        <p:spPr bwMode="auto">
          <a:xfrm>
            <a:off x="323850" y="1341438"/>
            <a:ext cx="8496300" cy="3473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20000"/>
              </a:spcBef>
            </a:pPr>
            <a:r>
              <a:rPr lang="en-US" sz="3200" i="1" dirty="0" smtClean="0">
                <a:solidFill>
                  <a:srgbClr val="FFC000"/>
                </a:solidFill>
                <a:effectLst/>
              </a:rPr>
              <a:t>What we learn from </a:t>
            </a:r>
            <a:r>
              <a:rPr lang="en-US" sz="3200" i="1" dirty="0" err="1" smtClean="0">
                <a:solidFill>
                  <a:srgbClr val="FFC000"/>
                </a:solidFill>
                <a:effectLst/>
              </a:rPr>
              <a:t>paleoseismology</a:t>
            </a:r>
            <a:endParaRPr lang="en-US" sz="3200" i="1" dirty="0" smtClean="0">
              <a:solidFill>
                <a:srgbClr val="FFC000"/>
              </a:solidFill>
              <a:effectLst/>
            </a:endParaRPr>
          </a:p>
          <a:p>
            <a:pPr algn="ctr" eaLnBrk="1" hangingPunct="1">
              <a:spcBef>
                <a:spcPct val="20000"/>
              </a:spcBef>
            </a:pPr>
            <a:r>
              <a:rPr lang="en-US" sz="3200" i="1" dirty="0">
                <a:solidFill>
                  <a:srgbClr val="FFC000"/>
                </a:solidFill>
                <a:effectLst/>
              </a:rPr>
              <a:t>a</a:t>
            </a:r>
            <a:r>
              <a:rPr lang="en-US" sz="3200" i="1" dirty="0" smtClean="0">
                <a:solidFill>
                  <a:srgbClr val="FFC000"/>
                </a:solidFill>
                <a:effectLst/>
              </a:rPr>
              <a:t>bout </a:t>
            </a:r>
            <a:r>
              <a:rPr lang="en-US" sz="3200" i="1" dirty="0">
                <a:solidFill>
                  <a:srgbClr val="FFC000"/>
                </a:solidFill>
              </a:rPr>
              <a:t>Where, When, How Big?</a:t>
            </a:r>
          </a:p>
          <a:p>
            <a:pPr algn="ctr" eaLnBrk="1" hangingPunct="1">
              <a:spcBef>
                <a:spcPct val="20000"/>
              </a:spcBef>
            </a:pPr>
            <a:r>
              <a:rPr lang="en-US" sz="3200" i="1" dirty="0" smtClean="0">
                <a:solidFill>
                  <a:srgbClr val="FFC000"/>
                </a:solidFill>
                <a:effectLst/>
              </a:rPr>
              <a:t> </a:t>
            </a:r>
            <a:endParaRPr lang="en-US" sz="3200" i="1" dirty="0">
              <a:solidFill>
                <a:srgbClr val="FFC000"/>
              </a:solidFill>
              <a:effectLst/>
            </a:endParaRPr>
          </a:p>
          <a:p>
            <a:pPr algn="ctr" eaLnBrk="1" hangingPunct="1">
              <a:spcBef>
                <a:spcPct val="20000"/>
              </a:spcBef>
            </a:pPr>
            <a:endParaRPr lang="en-US" sz="2800" b="1" i="1" dirty="0">
              <a:solidFill>
                <a:srgbClr val="FFFF99"/>
              </a:solidFill>
              <a:effectLst/>
            </a:endParaRPr>
          </a:p>
          <a:p>
            <a:pPr algn="ctr" eaLnBrk="1" hangingPunct="1">
              <a:spcBef>
                <a:spcPct val="20000"/>
              </a:spcBef>
            </a:pPr>
            <a:r>
              <a:rPr lang="en-US" sz="2800" i="1" dirty="0" smtClean="0">
                <a:solidFill>
                  <a:schemeClr val="bg1"/>
                </a:solidFill>
                <a:effectLst/>
              </a:rPr>
              <a:t>.</a:t>
            </a:r>
            <a:endParaRPr lang="en-US" sz="2800" i="1" dirty="0">
              <a:solidFill>
                <a:schemeClr val="bg1"/>
              </a:solidFill>
              <a:effectLst/>
            </a:endParaRPr>
          </a:p>
          <a:p>
            <a:pPr algn="ctr" eaLnBrk="1" hangingPunct="1">
              <a:spcBef>
                <a:spcPct val="20000"/>
              </a:spcBef>
              <a:buFontTx/>
              <a:buChar char="•"/>
            </a:pPr>
            <a:endParaRPr lang="en-US" sz="2800" dirty="0">
              <a:solidFill>
                <a:schemeClr val="bg1"/>
              </a:solidFill>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idx="4294967295"/>
          </p:nvPr>
        </p:nvSpPr>
        <p:spPr bwMode="auto">
          <a:xfrm>
            <a:off x="457200" y="620688"/>
            <a:ext cx="8229600" cy="11430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it-IT" sz="2800" dirty="0" smtClean="0">
                <a:solidFill>
                  <a:srgbClr val="FFC000"/>
                </a:solidFill>
              </a:rPr>
              <a:t>Seismogenic </a:t>
            </a:r>
            <a:r>
              <a:rPr lang="it-IT" sz="2800" dirty="0" err="1" smtClean="0">
                <a:solidFill>
                  <a:srgbClr val="FFC000"/>
                </a:solidFill>
              </a:rPr>
              <a:t>Parameters</a:t>
            </a:r>
            <a:r>
              <a:rPr lang="it-IT" sz="2800" dirty="0" smtClean="0">
                <a:solidFill>
                  <a:srgbClr val="FFC000"/>
                </a:solidFill>
              </a:rPr>
              <a:t> </a:t>
            </a:r>
            <a:r>
              <a:rPr lang="it-IT" sz="2800" dirty="0" err="1" smtClean="0">
                <a:solidFill>
                  <a:srgbClr val="FFC000"/>
                </a:solidFill>
              </a:rPr>
              <a:t>derived</a:t>
            </a:r>
            <a:r>
              <a:rPr lang="it-IT" sz="2800" dirty="0" smtClean="0">
                <a:solidFill>
                  <a:srgbClr val="FFC000"/>
                </a:solidFill>
              </a:rPr>
              <a:t> </a:t>
            </a:r>
            <a:r>
              <a:rPr lang="it-IT" sz="2800" dirty="0" smtClean="0">
                <a:solidFill>
                  <a:srgbClr val="FFC000"/>
                </a:solidFill>
              </a:rPr>
              <a:t>from </a:t>
            </a:r>
            <a:r>
              <a:rPr lang="it-IT" sz="2800" dirty="0" err="1" smtClean="0">
                <a:solidFill>
                  <a:srgbClr val="FFC000"/>
                </a:solidFill>
              </a:rPr>
              <a:t>paleoseismology</a:t>
            </a:r>
            <a:endParaRPr lang="it-IT" sz="2800" dirty="0" smtClean="0">
              <a:solidFill>
                <a:srgbClr val="FFC000"/>
              </a:solidFill>
            </a:endParaRPr>
          </a:p>
        </p:txBody>
      </p:sp>
      <p:sp>
        <p:nvSpPr>
          <p:cNvPr id="182276" name="Text Box 4"/>
          <p:cNvSpPr txBox="1">
            <a:spLocks noChangeArrowheads="1"/>
          </p:cNvSpPr>
          <p:nvPr/>
        </p:nvSpPr>
        <p:spPr bwMode="auto">
          <a:xfrm>
            <a:off x="326448" y="1848973"/>
            <a:ext cx="8491103" cy="4154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it-IT" b="1" dirty="0" err="1">
                <a:solidFill>
                  <a:srgbClr val="FFCC66"/>
                </a:solidFill>
                <a:effectLst>
                  <a:outerShdw blurRad="38100" dist="38100" dir="2700000" algn="tl">
                    <a:srgbClr val="000000"/>
                  </a:outerShdw>
                </a:effectLst>
                <a:latin typeface="+mn-lt"/>
              </a:rPr>
              <a:t>Elapsed</a:t>
            </a:r>
            <a:r>
              <a:rPr lang="it-IT" b="1" dirty="0">
                <a:solidFill>
                  <a:srgbClr val="FFCC66"/>
                </a:solidFill>
                <a:effectLst>
                  <a:outerShdw blurRad="38100" dist="38100" dir="2700000" algn="tl">
                    <a:srgbClr val="000000"/>
                  </a:outerShdw>
                </a:effectLst>
                <a:latin typeface="+mn-lt"/>
              </a:rPr>
              <a:t> time:</a:t>
            </a:r>
            <a:r>
              <a:rPr lang="it-IT" dirty="0">
                <a:solidFill>
                  <a:srgbClr val="FFCC66"/>
                </a:solidFill>
                <a:effectLst/>
                <a:latin typeface="+mn-lt"/>
              </a:rPr>
              <a:t> </a:t>
            </a:r>
            <a:r>
              <a:rPr lang="it-IT" i="1" dirty="0">
                <a:solidFill>
                  <a:schemeClr val="tx1"/>
                </a:solidFill>
                <a:effectLst/>
                <a:latin typeface="+mn-lt"/>
              </a:rPr>
              <a:t>time </a:t>
            </a:r>
            <a:r>
              <a:rPr lang="it-IT" i="1" dirty="0" err="1">
                <a:solidFill>
                  <a:schemeClr val="tx1"/>
                </a:solidFill>
                <a:effectLst/>
                <a:latin typeface="+mn-lt"/>
              </a:rPr>
              <a:t>elapsed</a:t>
            </a:r>
            <a:r>
              <a:rPr lang="it-IT" i="1" dirty="0">
                <a:solidFill>
                  <a:schemeClr val="tx1"/>
                </a:solidFill>
                <a:effectLst/>
                <a:latin typeface="+mn-lt"/>
              </a:rPr>
              <a:t> </a:t>
            </a:r>
            <a:r>
              <a:rPr lang="it-IT" i="1" dirty="0" err="1">
                <a:solidFill>
                  <a:schemeClr val="tx1"/>
                </a:solidFill>
                <a:effectLst/>
                <a:latin typeface="+mn-lt"/>
              </a:rPr>
              <a:t>since</a:t>
            </a:r>
            <a:r>
              <a:rPr lang="it-IT" i="1" dirty="0">
                <a:solidFill>
                  <a:schemeClr val="tx1"/>
                </a:solidFill>
                <a:effectLst/>
                <a:latin typeface="+mn-lt"/>
              </a:rPr>
              <a:t> the </a:t>
            </a:r>
            <a:r>
              <a:rPr lang="it-IT" i="1" dirty="0" err="1">
                <a:solidFill>
                  <a:schemeClr val="tx1"/>
                </a:solidFill>
                <a:effectLst/>
                <a:latin typeface="+mn-lt"/>
              </a:rPr>
              <a:t>most</a:t>
            </a:r>
            <a:r>
              <a:rPr lang="it-IT" i="1" dirty="0">
                <a:solidFill>
                  <a:schemeClr val="tx1"/>
                </a:solidFill>
                <a:effectLst/>
                <a:latin typeface="+mn-lt"/>
              </a:rPr>
              <a:t> </a:t>
            </a:r>
            <a:r>
              <a:rPr lang="it-IT" i="1" dirty="0" err="1">
                <a:solidFill>
                  <a:schemeClr val="tx1"/>
                </a:solidFill>
                <a:effectLst/>
                <a:latin typeface="+mn-lt"/>
              </a:rPr>
              <a:t>recent</a:t>
            </a:r>
            <a:r>
              <a:rPr lang="it-IT" i="1" dirty="0">
                <a:solidFill>
                  <a:schemeClr val="tx1"/>
                </a:solidFill>
                <a:effectLst/>
                <a:latin typeface="+mn-lt"/>
              </a:rPr>
              <a:t> </a:t>
            </a:r>
            <a:r>
              <a:rPr lang="it-IT" i="1" dirty="0" err="1">
                <a:solidFill>
                  <a:schemeClr val="tx1"/>
                </a:solidFill>
                <a:effectLst/>
                <a:latin typeface="+mn-lt"/>
              </a:rPr>
              <a:t>event</a:t>
            </a:r>
            <a:endParaRPr lang="it-IT" i="1" dirty="0">
              <a:solidFill>
                <a:schemeClr val="tx1"/>
              </a:solidFill>
              <a:effectLst/>
              <a:latin typeface="+mn-lt"/>
            </a:endParaRPr>
          </a:p>
          <a:p>
            <a:pPr eaLnBrk="1" hangingPunct="1">
              <a:defRPr/>
            </a:pPr>
            <a:r>
              <a:rPr lang="it-IT" b="1" dirty="0">
                <a:solidFill>
                  <a:srgbClr val="FFCC66"/>
                </a:solidFill>
                <a:effectLst>
                  <a:outerShdw blurRad="38100" dist="38100" dir="2700000" algn="tl">
                    <a:srgbClr val="000000"/>
                  </a:outerShdw>
                </a:effectLst>
                <a:latin typeface="+mn-lt"/>
              </a:rPr>
              <a:t>Inter-</a:t>
            </a:r>
            <a:r>
              <a:rPr lang="it-IT" b="1" dirty="0" err="1">
                <a:solidFill>
                  <a:srgbClr val="FFCC66"/>
                </a:solidFill>
                <a:effectLst>
                  <a:outerShdw blurRad="38100" dist="38100" dir="2700000" algn="tl">
                    <a:srgbClr val="000000"/>
                  </a:outerShdw>
                </a:effectLst>
                <a:latin typeface="+mn-lt"/>
              </a:rPr>
              <a:t>event</a:t>
            </a:r>
            <a:r>
              <a:rPr lang="it-IT" b="1" dirty="0">
                <a:solidFill>
                  <a:srgbClr val="FFCC66"/>
                </a:solidFill>
                <a:effectLst>
                  <a:outerShdw blurRad="38100" dist="38100" dir="2700000" algn="tl">
                    <a:srgbClr val="000000"/>
                  </a:outerShdw>
                </a:effectLst>
                <a:latin typeface="+mn-lt"/>
              </a:rPr>
              <a:t> </a:t>
            </a:r>
            <a:r>
              <a:rPr lang="it-IT" b="1" dirty="0" err="1">
                <a:solidFill>
                  <a:srgbClr val="FFCC66"/>
                </a:solidFill>
                <a:effectLst>
                  <a:outerShdw blurRad="38100" dist="38100" dir="2700000" algn="tl">
                    <a:srgbClr val="000000"/>
                  </a:outerShdw>
                </a:effectLst>
                <a:latin typeface="+mn-lt"/>
              </a:rPr>
              <a:t>intervals</a:t>
            </a:r>
            <a:r>
              <a:rPr lang="it-IT" b="1" dirty="0">
                <a:solidFill>
                  <a:srgbClr val="FFCC66"/>
                </a:solidFill>
                <a:effectLst>
                  <a:outerShdw blurRad="38100" dist="38100" dir="2700000" algn="tl">
                    <a:srgbClr val="000000"/>
                  </a:outerShdw>
                </a:effectLst>
                <a:latin typeface="+mn-lt"/>
              </a:rPr>
              <a:t>:</a:t>
            </a:r>
            <a:r>
              <a:rPr lang="it-IT" dirty="0">
                <a:solidFill>
                  <a:srgbClr val="FFCC66"/>
                </a:solidFill>
                <a:effectLst/>
                <a:latin typeface="+mn-lt"/>
              </a:rPr>
              <a:t> </a:t>
            </a:r>
            <a:r>
              <a:rPr lang="it-IT" i="1" dirty="0">
                <a:solidFill>
                  <a:schemeClr val="tx1"/>
                </a:solidFill>
                <a:effectLst/>
                <a:latin typeface="+mn-lt"/>
              </a:rPr>
              <a:t>time </a:t>
            </a:r>
            <a:r>
              <a:rPr lang="it-IT" i="1" dirty="0" err="1">
                <a:solidFill>
                  <a:schemeClr val="tx1"/>
                </a:solidFill>
                <a:effectLst/>
                <a:latin typeface="+mn-lt"/>
              </a:rPr>
              <a:t>elapsed</a:t>
            </a:r>
            <a:r>
              <a:rPr lang="it-IT" i="1" dirty="0">
                <a:solidFill>
                  <a:schemeClr val="tx1"/>
                </a:solidFill>
                <a:effectLst/>
                <a:latin typeface="+mn-lt"/>
              </a:rPr>
              <a:t> </a:t>
            </a:r>
            <a:r>
              <a:rPr lang="it-IT" i="1" dirty="0" err="1">
                <a:solidFill>
                  <a:schemeClr val="tx1"/>
                </a:solidFill>
                <a:effectLst/>
                <a:latin typeface="+mn-lt"/>
              </a:rPr>
              <a:t>betwen</a:t>
            </a:r>
            <a:r>
              <a:rPr lang="it-IT" i="1" dirty="0">
                <a:solidFill>
                  <a:schemeClr val="tx1"/>
                </a:solidFill>
                <a:effectLst/>
                <a:latin typeface="+mn-lt"/>
              </a:rPr>
              <a:t> </a:t>
            </a:r>
            <a:r>
              <a:rPr lang="it-IT" i="1" dirty="0" err="1">
                <a:solidFill>
                  <a:schemeClr val="tx1"/>
                </a:solidFill>
                <a:effectLst/>
                <a:latin typeface="+mn-lt"/>
              </a:rPr>
              <a:t>two</a:t>
            </a:r>
            <a:r>
              <a:rPr lang="it-IT" i="1" dirty="0">
                <a:solidFill>
                  <a:schemeClr val="tx1"/>
                </a:solidFill>
                <a:effectLst/>
                <a:latin typeface="+mn-lt"/>
              </a:rPr>
              <a:t> </a:t>
            </a:r>
            <a:r>
              <a:rPr lang="it-IT" i="1" dirty="0" err="1">
                <a:solidFill>
                  <a:schemeClr val="tx1"/>
                </a:solidFill>
                <a:effectLst/>
                <a:latin typeface="+mn-lt"/>
              </a:rPr>
              <a:t>subsequent</a:t>
            </a:r>
            <a:r>
              <a:rPr lang="it-IT" i="1" dirty="0">
                <a:solidFill>
                  <a:schemeClr val="tx1"/>
                </a:solidFill>
                <a:effectLst/>
                <a:latin typeface="+mn-lt"/>
              </a:rPr>
              <a:t> </a:t>
            </a:r>
          </a:p>
          <a:p>
            <a:pPr eaLnBrk="1" hangingPunct="1">
              <a:defRPr/>
            </a:pPr>
            <a:r>
              <a:rPr lang="it-IT" i="1" dirty="0" err="1">
                <a:solidFill>
                  <a:schemeClr val="tx1"/>
                </a:solidFill>
                <a:effectLst/>
                <a:latin typeface="+mn-lt"/>
              </a:rPr>
              <a:t>events</a:t>
            </a:r>
            <a:r>
              <a:rPr lang="it-IT" i="1" dirty="0">
                <a:solidFill>
                  <a:schemeClr val="tx1"/>
                </a:solidFill>
                <a:effectLst>
                  <a:outerShdw blurRad="38100" dist="38100" dir="2700000" algn="tl">
                    <a:srgbClr val="000000"/>
                  </a:outerShdw>
                </a:effectLst>
                <a:latin typeface="+mn-lt"/>
              </a:rPr>
              <a:t> </a:t>
            </a:r>
          </a:p>
          <a:p>
            <a:pPr eaLnBrk="1" hangingPunct="1">
              <a:defRPr/>
            </a:pPr>
            <a:r>
              <a:rPr lang="it-IT" b="1" dirty="0" err="1">
                <a:solidFill>
                  <a:srgbClr val="FFCC66"/>
                </a:solidFill>
                <a:effectLst>
                  <a:outerShdw blurRad="38100" dist="38100" dir="2700000" algn="tl">
                    <a:srgbClr val="000000"/>
                  </a:outerShdw>
                </a:effectLst>
                <a:latin typeface="+mn-lt"/>
              </a:rPr>
              <a:t>Average</a:t>
            </a:r>
            <a:r>
              <a:rPr lang="it-IT" b="1" dirty="0">
                <a:solidFill>
                  <a:srgbClr val="FFCC66"/>
                </a:solidFill>
                <a:effectLst>
                  <a:outerShdw blurRad="38100" dist="38100" dir="2700000" algn="tl">
                    <a:srgbClr val="000000"/>
                  </a:outerShdw>
                </a:effectLst>
                <a:latin typeface="+mn-lt"/>
              </a:rPr>
              <a:t> </a:t>
            </a:r>
            <a:r>
              <a:rPr lang="it-IT" b="1" dirty="0" err="1">
                <a:solidFill>
                  <a:srgbClr val="FFCC66"/>
                </a:solidFill>
                <a:effectLst>
                  <a:outerShdw blurRad="38100" dist="38100" dir="2700000" algn="tl">
                    <a:srgbClr val="000000"/>
                  </a:outerShdw>
                </a:effectLst>
                <a:latin typeface="+mn-lt"/>
              </a:rPr>
              <a:t>recurrence</a:t>
            </a:r>
            <a:r>
              <a:rPr lang="it-IT" b="1" dirty="0">
                <a:solidFill>
                  <a:srgbClr val="FFCC66"/>
                </a:solidFill>
                <a:effectLst>
                  <a:outerShdw blurRad="38100" dist="38100" dir="2700000" algn="tl">
                    <a:srgbClr val="000000"/>
                  </a:outerShdw>
                </a:effectLst>
                <a:latin typeface="+mn-lt"/>
              </a:rPr>
              <a:t> time:</a:t>
            </a:r>
            <a:r>
              <a:rPr lang="it-IT" dirty="0">
                <a:solidFill>
                  <a:srgbClr val="FFCC66"/>
                </a:solidFill>
                <a:effectLst/>
                <a:latin typeface="+mn-lt"/>
              </a:rPr>
              <a:t> </a:t>
            </a:r>
            <a:r>
              <a:rPr lang="it-IT" i="1" dirty="0" err="1">
                <a:solidFill>
                  <a:schemeClr val="tx1"/>
                </a:solidFill>
                <a:effectLst/>
                <a:latin typeface="+mn-lt"/>
              </a:rPr>
              <a:t>average</a:t>
            </a:r>
            <a:r>
              <a:rPr lang="it-IT" i="1" dirty="0">
                <a:solidFill>
                  <a:schemeClr val="tx1"/>
                </a:solidFill>
                <a:effectLst/>
                <a:latin typeface="+mn-lt"/>
              </a:rPr>
              <a:t> </a:t>
            </a:r>
            <a:r>
              <a:rPr lang="it-IT" i="1" dirty="0" err="1">
                <a:solidFill>
                  <a:schemeClr val="tx1"/>
                </a:solidFill>
                <a:effectLst/>
                <a:latin typeface="+mn-lt"/>
              </a:rPr>
              <a:t>interevent</a:t>
            </a:r>
            <a:r>
              <a:rPr lang="it-IT" i="1" dirty="0">
                <a:solidFill>
                  <a:schemeClr val="tx1"/>
                </a:solidFill>
                <a:effectLst/>
                <a:latin typeface="+mn-lt"/>
              </a:rPr>
              <a:t> </a:t>
            </a:r>
            <a:r>
              <a:rPr lang="it-IT" i="1" dirty="0" err="1">
                <a:solidFill>
                  <a:schemeClr val="tx1"/>
                </a:solidFill>
                <a:effectLst/>
                <a:latin typeface="+mn-lt"/>
              </a:rPr>
              <a:t>period</a:t>
            </a:r>
            <a:r>
              <a:rPr lang="it-IT" i="1" dirty="0">
                <a:solidFill>
                  <a:schemeClr val="tx1"/>
                </a:solidFill>
                <a:effectLst/>
                <a:latin typeface="+mn-lt"/>
              </a:rPr>
              <a:t> </a:t>
            </a:r>
            <a:r>
              <a:rPr lang="it-IT" i="1" dirty="0" err="1">
                <a:solidFill>
                  <a:schemeClr val="tx1"/>
                </a:solidFill>
                <a:effectLst/>
                <a:latin typeface="+mn-lt"/>
              </a:rPr>
              <a:t>calculated</a:t>
            </a:r>
            <a:endParaRPr lang="it-IT" i="1" dirty="0">
              <a:solidFill>
                <a:schemeClr val="tx1"/>
              </a:solidFill>
              <a:effectLst/>
              <a:latin typeface="+mn-lt"/>
            </a:endParaRPr>
          </a:p>
          <a:p>
            <a:pPr eaLnBrk="1" hangingPunct="1">
              <a:defRPr/>
            </a:pPr>
            <a:r>
              <a:rPr lang="it-IT" i="1" dirty="0">
                <a:solidFill>
                  <a:schemeClr val="tx1"/>
                </a:solidFill>
                <a:effectLst/>
                <a:latin typeface="+mn-lt"/>
              </a:rPr>
              <a:t>over a </a:t>
            </a:r>
            <a:r>
              <a:rPr lang="it-IT" i="1" dirty="0" err="1">
                <a:solidFill>
                  <a:schemeClr val="tx1"/>
                </a:solidFill>
                <a:effectLst/>
                <a:latin typeface="+mn-lt"/>
              </a:rPr>
              <a:t>number</a:t>
            </a:r>
            <a:r>
              <a:rPr lang="it-IT" i="1" dirty="0">
                <a:solidFill>
                  <a:schemeClr val="tx1"/>
                </a:solidFill>
                <a:effectLst/>
                <a:latin typeface="+mn-lt"/>
              </a:rPr>
              <a:t> of </a:t>
            </a:r>
            <a:r>
              <a:rPr lang="it-IT" i="1" dirty="0" err="1">
                <a:solidFill>
                  <a:schemeClr val="tx1"/>
                </a:solidFill>
                <a:effectLst/>
                <a:latin typeface="+mn-lt"/>
              </a:rPr>
              <a:t>cycles</a:t>
            </a:r>
            <a:r>
              <a:rPr lang="it-IT" i="1" dirty="0">
                <a:solidFill>
                  <a:schemeClr val="tx1"/>
                </a:solidFill>
                <a:effectLst/>
                <a:latin typeface="+mn-lt"/>
              </a:rPr>
              <a:t> or from </a:t>
            </a:r>
            <a:r>
              <a:rPr lang="it-IT" i="1" dirty="0" err="1">
                <a:solidFill>
                  <a:schemeClr val="tx1"/>
                </a:solidFill>
                <a:effectLst/>
                <a:latin typeface="+mn-lt"/>
              </a:rPr>
              <a:t>other</a:t>
            </a:r>
            <a:r>
              <a:rPr lang="it-IT" i="1" dirty="0">
                <a:solidFill>
                  <a:schemeClr val="tx1"/>
                </a:solidFill>
                <a:effectLst/>
                <a:latin typeface="+mn-lt"/>
              </a:rPr>
              <a:t> </a:t>
            </a:r>
            <a:r>
              <a:rPr lang="it-IT" i="1" dirty="0" err="1">
                <a:solidFill>
                  <a:schemeClr val="tx1"/>
                </a:solidFill>
                <a:effectLst/>
                <a:latin typeface="+mn-lt"/>
              </a:rPr>
              <a:t>parameters</a:t>
            </a:r>
            <a:r>
              <a:rPr lang="it-IT" i="1" dirty="0">
                <a:solidFill>
                  <a:schemeClr val="tx1"/>
                </a:solidFill>
                <a:effectLst/>
                <a:latin typeface="+mn-lt"/>
              </a:rPr>
              <a:t> </a:t>
            </a:r>
          </a:p>
          <a:p>
            <a:pPr eaLnBrk="1" hangingPunct="1">
              <a:defRPr/>
            </a:pPr>
            <a:r>
              <a:rPr lang="it-IT" b="1" dirty="0">
                <a:solidFill>
                  <a:srgbClr val="FFCC66"/>
                </a:solidFill>
                <a:effectLst>
                  <a:outerShdw blurRad="38100" dist="38100" dir="2700000" algn="tl">
                    <a:srgbClr val="000000"/>
                  </a:outerShdw>
                </a:effectLst>
                <a:latin typeface="+mn-lt"/>
              </a:rPr>
              <a:t>Slip-rate:</a:t>
            </a:r>
            <a:r>
              <a:rPr lang="it-IT" dirty="0">
                <a:solidFill>
                  <a:srgbClr val="FFCC66"/>
                </a:solidFill>
                <a:effectLst/>
                <a:latin typeface="+mn-lt"/>
              </a:rPr>
              <a:t> </a:t>
            </a:r>
            <a:r>
              <a:rPr lang="it-IT" i="1" dirty="0" err="1">
                <a:solidFill>
                  <a:schemeClr val="tx1"/>
                </a:solidFill>
                <a:effectLst/>
                <a:latin typeface="+mn-lt"/>
              </a:rPr>
              <a:t>is</a:t>
            </a:r>
            <a:r>
              <a:rPr lang="it-IT" i="1" dirty="0">
                <a:solidFill>
                  <a:schemeClr val="tx1"/>
                </a:solidFill>
                <a:effectLst/>
                <a:latin typeface="+mn-lt"/>
              </a:rPr>
              <a:t> a </a:t>
            </a:r>
            <a:r>
              <a:rPr lang="it-IT" i="1" dirty="0" err="1">
                <a:solidFill>
                  <a:schemeClr val="tx1"/>
                </a:solidFill>
                <a:effectLst/>
                <a:latin typeface="+mn-lt"/>
              </a:rPr>
              <a:t>measure</a:t>
            </a:r>
            <a:r>
              <a:rPr lang="it-IT" i="1" dirty="0">
                <a:solidFill>
                  <a:schemeClr val="tx1"/>
                </a:solidFill>
                <a:effectLst/>
                <a:latin typeface="+mn-lt"/>
              </a:rPr>
              <a:t> of the fault </a:t>
            </a:r>
            <a:r>
              <a:rPr lang="it-IT" i="1" dirty="0" err="1">
                <a:solidFill>
                  <a:schemeClr val="tx1"/>
                </a:solidFill>
                <a:effectLst/>
                <a:latin typeface="+mn-lt"/>
              </a:rPr>
              <a:t>activity</a:t>
            </a:r>
            <a:r>
              <a:rPr lang="it-IT" i="1" dirty="0">
                <a:solidFill>
                  <a:schemeClr val="tx1"/>
                </a:solidFill>
                <a:effectLst/>
                <a:latin typeface="+mn-lt"/>
              </a:rPr>
              <a:t> (net cumulative </a:t>
            </a:r>
          </a:p>
          <a:p>
            <a:pPr eaLnBrk="1" hangingPunct="1">
              <a:defRPr/>
            </a:pPr>
            <a:r>
              <a:rPr lang="it-IT" b="1" i="1" dirty="0">
                <a:solidFill>
                  <a:schemeClr val="tx1"/>
                </a:solidFill>
                <a:effectLst>
                  <a:outerShdw blurRad="38100" dist="38100" dir="2700000" algn="tl">
                    <a:srgbClr val="000000"/>
                  </a:outerShdw>
                </a:effectLst>
                <a:latin typeface="+mn-lt"/>
              </a:rPr>
              <a:t>slip/time)</a:t>
            </a:r>
          </a:p>
          <a:p>
            <a:pPr eaLnBrk="1" hangingPunct="1">
              <a:defRPr/>
            </a:pPr>
            <a:r>
              <a:rPr lang="it-IT" b="1" dirty="0" smtClean="0">
                <a:solidFill>
                  <a:srgbClr val="FFCC66"/>
                </a:solidFill>
                <a:effectLst>
                  <a:outerShdw blurRad="38100" dist="38100" dir="2700000" algn="tl">
                    <a:srgbClr val="000000"/>
                  </a:outerShdw>
                </a:effectLst>
                <a:latin typeface="+mn-lt"/>
              </a:rPr>
              <a:t>Slip per </a:t>
            </a:r>
            <a:r>
              <a:rPr lang="it-IT" b="1" dirty="0" err="1" smtClean="0">
                <a:solidFill>
                  <a:srgbClr val="FFCC66"/>
                </a:solidFill>
                <a:effectLst>
                  <a:outerShdw blurRad="38100" dist="38100" dir="2700000" algn="tl">
                    <a:srgbClr val="000000"/>
                  </a:outerShdw>
                </a:effectLst>
                <a:latin typeface="+mn-lt"/>
              </a:rPr>
              <a:t>event</a:t>
            </a:r>
            <a:r>
              <a:rPr lang="it-IT" b="1" dirty="0" smtClean="0">
                <a:solidFill>
                  <a:srgbClr val="FFCC66"/>
                </a:solidFill>
                <a:effectLst>
                  <a:outerShdw blurRad="38100" dist="38100" dir="2700000" algn="tl">
                    <a:srgbClr val="000000"/>
                  </a:outerShdw>
                </a:effectLst>
                <a:latin typeface="+mn-lt"/>
              </a:rPr>
              <a:t>:</a:t>
            </a:r>
            <a:r>
              <a:rPr lang="it-IT" dirty="0" smtClean="0">
                <a:solidFill>
                  <a:srgbClr val="FFCC66"/>
                </a:solidFill>
                <a:effectLst/>
                <a:latin typeface="+mn-lt"/>
              </a:rPr>
              <a:t> </a:t>
            </a:r>
            <a:r>
              <a:rPr lang="it-IT" i="1" dirty="0" smtClean="0">
                <a:solidFill>
                  <a:schemeClr val="tx1"/>
                </a:solidFill>
                <a:effectLst/>
                <a:latin typeface="+mn-lt"/>
              </a:rPr>
              <a:t>net slip </a:t>
            </a:r>
            <a:r>
              <a:rPr lang="it-IT" i="1" dirty="0" err="1" smtClean="0">
                <a:solidFill>
                  <a:schemeClr val="tx1"/>
                </a:solidFill>
                <a:effectLst/>
                <a:latin typeface="+mn-lt"/>
              </a:rPr>
              <a:t>occurred</a:t>
            </a:r>
            <a:r>
              <a:rPr lang="it-IT" i="1" dirty="0" smtClean="0">
                <a:solidFill>
                  <a:schemeClr val="tx1"/>
                </a:solidFill>
                <a:effectLst/>
                <a:latin typeface="+mn-lt"/>
              </a:rPr>
              <a:t> </a:t>
            </a:r>
            <a:r>
              <a:rPr lang="it-IT" i="1" dirty="0" err="1" smtClean="0">
                <a:solidFill>
                  <a:schemeClr val="tx1"/>
                </a:solidFill>
                <a:effectLst/>
                <a:latin typeface="+mn-lt"/>
              </a:rPr>
              <a:t>during</a:t>
            </a:r>
            <a:r>
              <a:rPr lang="it-IT" i="1" dirty="0" smtClean="0">
                <a:solidFill>
                  <a:schemeClr val="tx1"/>
                </a:solidFill>
                <a:effectLst/>
                <a:latin typeface="+mn-lt"/>
              </a:rPr>
              <a:t> </a:t>
            </a:r>
            <a:r>
              <a:rPr lang="it-IT" i="1" dirty="0">
                <a:solidFill>
                  <a:schemeClr val="tx1"/>
                </a:solidFill>
                <a:effectLst/>
                <a:latin typeface="+mn-lt"/>
              </a:rPr>
              <a:t>an </a:t>
            </a:r>
            <a:r>
              <a:rPr lang="it-IT" i="1" dirty="0" err="1">
                <a:solidFill>
                  <a:schemeClr val="tx1"/>
                </a:solidFill>
                <a:effectLst/>
                <a:latin typeface="+mn-lt"/>
              </a:rPr>
              <a:t>event</a:t>
            </a:r>
            <a:r>
              <a:rPr lang="it-IT" i="1" dirty="0">
                <a:solidFill>
                  <a:schemeClr val="tx1"/>
                </a:solidFill>
                <a:effectLst/>
                <a:latin typeface="+mn-lt"/>
              </a:rPr>
              <a:t> (min, </a:t>
            </a:r>
            <a:r>
              <a:rPr lang="it-IT" i="1" dirty="0" err="1">
                <a:solidFill>
                  <a:schemeClr val="tx1"/>
                </a:solidFill>
                <a:effectLst/>
                <a:latin typeface="+mn-lt"/>
              </a:rPr>
              <a:t>max</a:t>
            </a:r>
            <a:r>
              <a:rPr lang="it-IT" i="1" dirty="0">
                <a:solidFill>
                  <a:schemeClr val="tx1"/>
                </a:solidFill>
                <a:effectLst/>
                <a:latin typeface="+mn-lt"/>
              </a:rPr>
              <a:t>, </a:t>
            </a:r>
            <a:r>
              <a:rPr lang="it-IT" i="1" dirty="0" err="1">
                <a:solidFill>
                  <a:schemeClr val="tx1"/>
                </a:solidFill>
                <a:effectLst/>
                <a:latin typeface="+mn-lt"/>
              </a:rPr>
              <a:t>avg</a:t>
            </a:r>
            <a:r>
              <a:rPr lang="it-IT" i="1" dirty="0" smtClean="0">
                <a:solidFill>
                  <a:schemeClr val="tx1"/>
                </a:solidFill>
                <a:effectLst/>
                <a:latin typeface="+mn-lt"/>
              </a:rPr>
              <a:t>)</a:t>
            </a:r>
          </a:p>
          <a:p>
            <a:pPr eaLnBrk="1" hangingPunct="1">
              <a:defRPr/>
            </a:pPr>
            <a:r>
              <a:rPr lang="it-IT" b="1" dirty="0" smtClean="0">
                <a:solidFill>
                  <a:srgbClr val="FFCC66"/>
                </a:solidFill>
                <a:effectLst>
                  <a:outerShdw blurRad="38100" dist="38100" dir="2700000" algn="tl">
                    <a:srgbClr val="000000"/>
                  </a:outerShdw>
                </a:effectLst>
                <a:latin typeface="+mn-lt"/>
              </a:rPr>
              <a:t>Max </a:t>
            </a:r>
            <a:r>
              <a:rPr lang="it-IT" b="1" dirty="0" err="1" smtClean="0">
                <a:solidFill>
                  <a:srgbClr val="FFCC66"/>
                </a:solidFill>
                <a:effectLst>
                  <a:outerShdw blurRad="38100" dist="38100" dir="2700000" algn="tl">
                    <a:srgbClr val="000000"/>
                  </a:outerShdw>
                </a:effectLst>
                <a:latin typeface="+mn-lt"/>
              </a:rPr>
              <a:t>rupture</a:t>
            </a:r>
            <a:r>
              <a:rPr lang="it-IT" b="1" dirty="0" smtClean="0">
                <a:solidFill>
                  <a:srgbClr val="FFCC66"/>
                </a:solidFill>
                <a:effectLst>
                  <a:outerShdw blurRad="38100" dist="38100" dir="2700000" algn="tl">
                    <a:srgbClr val="000000"/>
                  </a:outerShdw>
                </a:effectLst>
                <a:latin typeface="+mn-lt"/>
              </a:rPr>
              <a:t> </a:t>
            </a:r>
            <a:r>
              <a:rPr lang="it-IT" b="1" dirty="0" err="1" smtClean="0">
                <a:solidFill>
                  <a:srgbClr val="FFCC66"/>
                </a:solidFill>
                <a:effectLst>
                  <a:outerShdw blurRad="38100" dist="38100" dir="2700000" algn="tl">
                    <a:srgbClr val="000000"/>
                  </a:outerShdw>
                </a:effectLst>
                <a:latin typeface="+mn-lt"/>
              </a:rPr>
              <a:t>length</a:t>
            </a:r>
            <a:r>
              <a:rPr lang="it-IT" b="1" dirty="0" smtClean="0">
                <a:solidFill>
                  <a:srgbClr val="FFCC66"/>
                </a:solidFill>
                <a:effectLst>
                  <a:outerShdw blurRad="38100" dist="38100" dir="2700000" algn="tl">
                    <a:srgbClr val="000000"/>
                  </a:outerShdw>
                </a:effectLst>
                <a:latin typeface="+mn-lt"/>
              </a:rPr>
              <a:t>:</a:t>
            </a:r>
            <a:r>
              <a:rPr lang="it-IT" dirty="0" smtClean="0">
                <a:solidFill>
                  <a:srgbClr val="FFCC66"/>
                </a:solidFill>
                <a:effectLst/>
                <a:latin typeface="+mn-lt"/>
              </a:rPr>
              <a:t> </a:t>
            </a:r>
            <a:r>
              <a:rPr lang="it-IT" i="1" dirty="0" err="1" smtClean="0">
                <a:solidFill>
                  <a:schemeClr val="tx1"/>
                </a:solidFill>
                <a:effectLst/>
                <a:latin typeface="+mn-lt"/>
              </a:rPr>
              <a:t>potential</a:t>
            </a:r>
            <a:r>
              <a:rPr lang="it-IT" i="1" dirty="0" smtClean="0">
                <a:solidFill>
                  <a:schemeClr val="tx1"/>
                </a:solidFill>
                <a:effectLst/>
                <a:latin typeface="+mn-lt"/>
              </a:rPr>
              <a:t> </a:t>
            </a:r>
            <a:r>
              <a:rPr lang="it-IT" i="1" dirty="0" err="1" smtClean="0">
                <a:solidFill>
                  <a:schemeClr val="tx1"/>
                </a:solidFill>
                <a:effectLst/>
                <a:latin typeface="+mn-lt"/>
              </a:rPr>
              <a:t>length</a:t>
            </a:r>
            <a:r>
              <a:rPr lang="it-IT" i="1" dirty="0" smtClean="0">
                <a:solidFill>
                  <a:schemeClr val="tx1"/>
                </a:solidFill>
                <a:effectLst/>
                <a:latin typeface="+mn-lt"/>
              </a:rPr>
              <a:t> </a:t>
            </a:r>
            <a:r>
              <a:rPr lang="it-IT" i="1" dirty="0" err="1" smtClean="0">
                <a:solidFill>
                  <a:schemeClr val="tx1"/>
                </a:solidFill>
                <a:effectLst/>
                <a:latin typeface="+mn-lt"/>
              </a:rPr>
              <a:t>of</a:t>
            </a:r>
            <a:r>
              <a:rPr lang="it-IT" i="1" dirty="0" smtClean="0">
                <a:solidFill>
                  <a:schemeClr val="tx1"/>
                </a:solidFill>
                <a:effectLst/>
                <a:latin typeface="+mn-lt"/>
              </a:rPr>
              <a:t> </a:t>
            </a:r>
            <a:r>
              <a:rPr lang="it-IT" i="1" dirty="0" err="1" smtClean="0">
                <a:solidFill>
                  <a:schemeClr val="tx1"/>
                </a:solidFill>
                <a:effectLst/>
                <a:latin typeface="+mn-lt"/>
              </a:rPr>
              <a:t>rupture</a:t>
            </a:r>
            <a:r>
              <a:rPr lang="it-IT" i="1" dirty="0" smtClean="0">
                <a:solidFill>
                  <a:schemeClr val="tx1"/>
                </a:solidFill>
                <a:effectLst/>
                <a:latin typeface="+mn-lt"/>
              </a:rPr>
              <a:t> in a single </a:t>
            </a:r>
            <a:r>
              <a:rPr lang="it-IT" i="1" dirty="0" err="1" smtClean="0">
                <a:solidFill>
                  <a:schemeClr val="tx1"/>
                </a:solidFill>
                <a:effectLst/>
                <a:latin typeface="+mn-lt"/>
              </a:rPr>
              <a:t>event</a:t>
            </a:r>
            <a:endParaRPr lang="it-IT" i="1" dirty="0">
              <a:solidFill>
                <a:schemeClr val="tx1"/>
              </a:solidFill>
              <a:effectLst/>
              <a:latin typeface="+mn-lt"/>
            </a:endParaRPr>
          </a:p>
          <a:p>
            <a:pPr eaLnBrk="1" hangingPunct="1">
              <a:defRPr/>
            </a:pPr>
            <a:r>
              <a:rPr lang="it-IT" b="1" dirty="0">
                <a:solidFill>
                  <a:srgbClr val="FFCC66"/>
                </a:solidFill>
                <a:effectLst>
                  <a:outerShdw blurRad="38100" dist="38100" dir="2700000" algn="tl">
                    <a:srgbClr val="000000"/>
                  </a:outerShdw>
                </a:effectLst>
                <a:latin typeface="+mn-lt"/>
              </a:rPr>
              <a:t>M:</a:t>
            </a:r>
            <a:r>
              <a:rPr lang="it-IT" dirty="0">
                <a:solidFill>
                  <a:srgbClr val="FFCC66"/>
                </a:solidFill>
                <a:effectLst/>
                <a:latin typeface="+mn-lt"/>
              </a:rPr>
              <a:t> </a:t>
            </a:r>
            <a:r>
              <a:rPr lang="it-IT" i="1" dirty="0" err="1">
                <a:solidFill>
                  <a:schemeClr val="tx1"/>
                </a:solidFill>
                <a:effectLst/>
                <a:latin typeface="+mn-lt"/>
              </a:rPr>
              <a:t>generally</a:t>
            </a:r>
            <a:r>
              <a:rPr lang="it-IT" i="1" dirty="0">
                <a:solidFill>
                  <a:schemeClr val="tx1"/>
                </a:solidFill>
                <a:effectLst/>
                <a:latin typeface="+mn-lt"/>
              </a:rPr>
              <a:t> </a:t>
            </a:r>
            <a:r>
              <a:rPr lang="it-IT" i="1" dirty="0" err="1">
                <a:solidFill>
                  <a:schemeClr val="tx1"/>
                </a:solidFill>
                <a:effectLst/>
                <a:latin typeface="+mn-lt"/>
              </a:rPr>
              <a:t>obtained</a:t>
            </a:r>
            <a:r>
              <a:rPr lang="it-IT" i="1" dirty="0">
                <a:solidFill>
                  <a:schemeClr val="tx1"/>
                </a:solidFill>
                <a:effectLst/>
                <a:latin typeface="+mn-lt"/>
              </a:rPr>
              <a:t> from </a:t>
            </a:r>
            <a:r>
              <a:rPr lang="it-IT" i="1" dirty="0" err="1">
                <a:solidFill>
                  <a:schemeClr val="tx1"/>
                </a:solidFill>
                <a:effectLst/>
                <a:latin typeface="+mn-lt"/>
              </a:rPr>
              <a:t>empirical</a:t>
            </a:r>
            <a:r>
              <a:rPr lang="it-IT" i="1" dirty="0">
                <a:solidFill>
                  <a:schemeClr val="tx1"/>
                </a:solidFill>
                <a:effectLst/>
                <a:latin typeface="+mn-lt"/>
              </a:rPr>
              <a:t> relations </a:t>
            </a:r>
            <a:r>
              <a:rPr lang="it-IT" dirty="0" smtClean="0">
                <a:solidFill>
                  <a:schemeClr val="tx1"/>
                </a:solidFill>
                <a:effectLst/>
                <a:latin typeface="+mn-lt"/>
              </a:rPr>
              <a:t>(</a:t>
            </a:r>
            <a:r>
              <a:rPr lang="it-IT" dirty="0">
                <a:solidFill>
                  <a:schemeClr val="tx1"/>
                </a:solidFill>
                <a:effectLst/>
                <a:latin typeface="+mn-lt"/>
              </a:rPr>
              <a:t>M vs. </a:t>
            </a:r>
            <a:r>
              <a:rPr lang="it-IT" dirty="0" err="1">
                <a:solidFill>
                  <a:schemeClr val="tx1"/>
                </a:solidFill>
                <a:effectLst/>
                <a:latin typeface="+mn-lt"/>
              </a:rPr>
              <a:t>length</a:t>
            </a:r>
            <a:r>
              <a:rPr lang="it-IT" dirty="0">
                <a:solidFill>
                  <a:schemeClr val="tx1"/>
                </a:solidFill>
                <a:effectLst/>
                <a:latin typeface="+mn-lt"/>
              </a:rPr>
              <a:t> or </a:t>
            </a:r>
            <a:r>
              <a:rPr lang="it-IT" dirty="0" err="1">
                <a:solidFill>
                  <a:schemeClr val="tx1"/>
                </a:solidFill>
                <a:effectLst/>
                <a:latin typeface="+mn-lt"/>
              </a:rPr>
              <a:t>Avg</a:t>
            </a:r>
            <a:r>
              <a:rPr lang="it-IT" dirty="0">
                <a:solidFill>
                  <a:schemeClr val="tx1"/>
                </a:solidFill>
                <a:effectLst/>
                <a:latin typeface="+mn-lt"/>
              </a:rPr>
              <a:t>. slip)</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ox"/>
          <p:cNvPicPr>
            <a:picLocks noChangeAspect="1" noChangeArrowheads="1"/>
          </p:cNvPicPr>
          <p:nvPr/>
        </p:nvPicPr>
        <p:blipFill>
          <a:blip r:embed="rId2" cstate="print"/>
          <a:srcRect/>
          <a:stretch>
            <a:fillRect/>
          </a:stretch>
        </p:blipFill>
        <p:spPr bwMode="auto">
          <a:xfrm>
            <a:off x="971600" y="4221088"/>
            <a:ext cx="3740161" cy="2458591"/>
          </a:xfrm>
          <a:prstGeom prst="rect">
            <a:avLst/>
          </a:prstGeom>
          <a:noFill/>
          <a:ln w="9525">
            <a:noFill/>
            <a:miter lim="800000"/>
            <a:headEnd/>
            <a:tailEnd/>
          </a:ln>
        </p:spPr>
      </p:pic>
      <p:pic>
        <p:nvPicPr>
          <p:cNvPr id="4" name="Picture 8"/>
          <p:cNvPicPr>
            <a:picLocks noChangeAspect="1" noChangeArrowheads="1"/>
          </p:cNvPicPr>
          <p:nvPr/>
        </p:nvPicPr>
        <p:blipFill>
          <a:blip r:embed="rId3" cstate="print"/>
          <a:srcRect/>
          <a:stretch>
            <a:fillRect/>
          </a:stretch>
        </p:blipFill>
        <p:spPr bwMode="auto">
          <a:xfrm>
            <a:off x="4875127" y="4149080"/>
            <a:ext cx="4268873" cy="2588840"/>
          </a:xfrm>
          <a:prstGeom prst="rect">
            <a:avLst/>
          </a:prstGeom>
          <a:noFill/>
          <a:ln w="9525">
            <a:noFill/>
            <a:miter lim="800000"/>
            <a:headEnd/>
            <a:tailEnd/>
          </a:ln>
        </p:spPr>
      </p:pic>
      <p:pic>
        <p:nvPicPr>
          <p:cNvPr id="5" name="Picture 6" descr="NSHMP_B_MFD"/>
          <p:cNvPicPr>
            <a:picLocks noChangeAspect="1" noChangeArrowheads="1"/>
          </p:cNvPicPr>
          <p:nvPr/>
        </p:nvPicPr>
        <p:blipFill>
          <a:blip r:embed="rId4" cstate="print"/>
          <a:srcRect/>
          <a:stretch>
            <a:fillRect/>
          </a:stretch>
        </p:blipFill>
        <p:spPr bwMode="auto">
          <a:xfrm>
            <a:off x="5508104" y="1700808"/>
            <a:ext cx="2952328" cy="2319466"/>
          </a:xfrm>
          <a:prstGeom prst="rect">
            <a:avLst/>
          </a:prstGeom>
          <a:noFill/>
          <a:ln w="9525">
            <a:noFill/>
            <a:miter lim="800000"/>
            <a:headEnd/>
            <a:tailEnd/>
          </a:ln>
        </p:spPr>
      </p:pic>
      <p:sp>
        <p:nvSpPr>
          <p:cNvPr id="6" name="Rectangle 2"/>
          <p:cNvSpPr txBox="1">
            <a:spLocks noChangeArrowheads="1"/>
          </p:cNvSpPr>
          <p:nvPr/>
        </p:nvSpPr>
        <p:spPr bwMode="auto">
          <a:xfrm>
            <a:off x="457200" y="620688"/>
            <a:ext cx="82296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0" i="0" u="none" strike="noStrike" kern="1200" cap="none" spc="0" normalizeH="0" baseline="0" noProof="0" smtClean="0">
                <a:ln>
                  <a:noFill/>
                </a:ln>
                <a:solidFill>
                  <a:srgbClr val="FFC000"/>
                </a:solidFill>
                <a:effectLst/>
                <a:uLnTx/>
                <a:uFillTx/>
                <a:latin typeface="+mj-lt"/>
                <a:ea typeface="+mj-ea"/>
                <a:cs typeface="+mj-cs"/>
              </a:rPr>
              <a:t>Seismogenic Parameters derived from paleoseismology</a:t>
            </a:r>
            <a:endParaRPr kumimoji="0" lang="it-IT" sz="2800" b="0" i="0" u="none" strike="noStrike" kern="1200" cap="none" spc="0" normalizeH="0" baseline="0" noProof="0" dirty="0" smtClean="0">
              <a:ln>
                <a:noFill/>
              </a:ln>
              <a:solidFill>
                <a:srgbClr val="FFC000"/>
              </a:solidFill>
              <a:effectLst/>
              <a:uLnTx/>
              <a:uFillTx/>
              <a:latin typeface="+mj-lt"/>
              <a:ea typeface="+mj-ea"/>
              <a:cs typeface="+mj-cs"/>
            </a:endParaRPr>
          </a:p>
        </p:txBody>
      </p:sp>
      <p:pic>
        <p:nvPicPr>
          <p:cNvPr id="7" name="Picture 2" descr="C:\Users\Riccardo\Desktop\Figs_3year\PSDFS_geomorpho.jpg"/>
          <p:cNvPicPr>
            <a:picLocks noChangeAspect="1" noChangeArrowheads="1"/>
          </p:cNvPicPr>
          <p:nvPr/>
        </p:nvPicPr>
        <p:blipFill>
          <a:blip r:embed="rId5" cstate="print">
            <a:extLst>
              <a:ext uri="{28A0092B-C50C-407E-A947-70E740481C1C}">
                <a14:useLocalDpi xmlns:a14="http://schemas.microsoft.com/office/drawing/2010/main" xmlns=""/>
              </a:ext>
            </a:extLst>
          </a:blip>
          <a:srcRect l="9058" t="15528" r="41771" b="49535"/>
          <a:stretch>
            <a:fillRect/>
          </a:stretch>
        </p:blipFill>
        <p:spPr bwMode="auto">
          <a:xfrm>
            <a:off x="971600" y="1268760"/>
            <a:ext cx="3744416" cy="2660506"/>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4"/>
          <p:cNvSpPr txBox="1">
            <a:spLocks noChangeArrowheads="1"/>
          </p:cNvSpPr>
          <p:nvPr/>
        </p:nvSpPr>
        <p:spPr bwMode="auto">
          <a:xfrm>
            <a:off x="3492500" y="2781300"/>
            <a:ext cx="242252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4400" b="1">
                <a:solidFill>
                  <a:srgbClr val="FFFF99"/>
                </a:solidFill>
                <a:effectLst/>
              </a:rPr>
              <a:t>Gracias!</a:t>
            </a:r>
          </a:p>
        </p:txBody>
      </p:sp>
      <p:sp>
        <p:nvSpPr>
          <p:cNvPr id="107524" name="Text Box 5"/>
          <p:cNvSpPr txBox="1">
            <a:spLocks noChangeArrowheads="1"/>
          </p:cNvSpPr>
          <p:nvPr/>
        </p:nvSpPr>
        <p:spPr bwMode="auto">
          <a:xfrm rot="10800000">
            <a:off x="3265488" y="2811463"/>
            <a:ext cx="369887"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4400" b="1">
                <a:solidFill>
                  <a:srgbClr val="FFFF99"/>
                </a:solidFill>
                <a:effectLst/>
              </a:rPr>
              <a:t>!</a:t>
            </a:r>
          </a:p>
        </p:txBody>
      </p:sp>
      <p:pic>
        <p:nvPicPr>
          <p:cNvPr id="5" name="Picture 2" descr="F:\ABRUZZO\PSDFS\PROFILES_TOPO\DEM_1m\displacement_profiles\ALL.jpg"/>
          <p:cNvPicPr>
            <a:picLocks noChangeAspect="1" noChangeArrowheads="1"/>
          </p:cNvPicPr>
          <p:nvPr/>
        </p:nvPicPr>
        <p:blipFill>
          <a:blip r:embed="rId2" cstate="print"/>
          <a:srcRect/>
          <a:stretch>
            <a:fillRect/>
          </a:stretch>
        </p:blipFill>
        <p:spPr bwMode="auto">
          <a:xfrm>
            <a:off x="395288" y="746125"/>
            <a:ext cx="6751637" cy="4770438"/>
          </a:xfrm>
          <a:prstGeom prst="rect">
            <a:avLst/>
          </a:prstGeom>
          <a:ln>
            <a:noFill/>
          </a:ln>
          <a:effectLst>
            <a:outerShdw blurRad="190500" algn="tl" rotWithShape="0">
              <a:srgbClr val="000000">
                <a:alpha val="70000"/>
              </a:srgbClr>
            </a:outerShdw>
          </a:effectLst>
          <a:extLst/>
        </p:spPr>
      </p:pic>
      <p:pic>
        <p:nvPicPr>
          <p:cNvPr id="6" name="Immagine 2" descr="F:\ABRUZZO\Thesis\Chapters\Chapter 3 Active faults\Fault_growth.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6200775" y="4154488"/>
            <a:ext cx="2908300" cy="2730500"/>
          </a:xfrm>
          <a:prstGeom prst="rect">
            <a:avLst/>
          </a:prstGeom>
          <a:noFill/>
          <a:ln w="9525">
            <a:noFill/>
            <a:miter lim="800000"/>
            <a:headEnd/>
            <a:tailEnd/>
          </a:ln>
        </p:spPr>
      </p:pic>
      <p:sp>
        <p:nvSpPr>
          <p:cNvPr id="9" name="Rettangolo 8"/>
          <p:cNvSpPr/>
          <p:nvPr/>
        </p:nvSpPr>
        <p:spPr>
          <a:xfrm>
            <a:off x="468313" y="260648"/>
            <a:ext cx="3164649" cy="461665"/>
          </a:xfrm>
          <a:prstGeom prst="rect">
            <a:avLst/>
          </a:prstGeom>
        </p:spPr>
        <p:txBody>
          <a:bodyPr wrap="none">
            <a:spAutoFit/>
          </a:bodyPr>
          <a:lstStyle/>
          <a:p>
            <a:r>
              <a:rPr lang="en-US" i="1" dirty="0" smtClean="0">
                <a:solidFill>
                  <a:srgbClr val="FFCC66"/>
                </a:solidFill>
              </a:rPr>
              <a:t>Segmentation Models</a:t>
            </a:r>
            <a:endParaRPr lang="it-IT"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rot="5400000">
            <a:off x="1975749" y="133083"/>
            <a:ext cx="5192501" cy="74638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6562844" y="6396335"/>
            <a:ext cx="1662635" cy="338554"/>
          </a:xfrm>
          <a:prstGeom prst="rect">
            <a:avLst/>
          </a:prstGeom>
          <a:noFill/>
        </p:spPr>
        <p:txBody>
          <a:bodyPr wrap="none" rtlCol="0">
            <a:spAutoFit/>
          </a:bodyPr>
          <a:lstStyle/>
          <a:p>
            <a:r>
              <a:rPr lang="it-IT" sz="1600" i="1" dirty="0" err="1" smtClean="0">
                <a:solidFill>
                  <a:schemeClr val="tx1"/>
                </a:solidFill>
                <a:effectLst/>
                <a:latin typeface="+mn-lt"/>
              </a:rPr>
              <a:t>Armijo</a:t>
            </a:r>
            <a:r>
              <a:rPr lang="it-IT" sz="1600" i="1" dirty="0" smtClean="0">
                <a:solidFill>
                  <a:schemeClr val="tx1"/>
                </a:solidFill>
                <a:effectLst/>
                <a:latin typeface="+mn-lt"/>
              </a:rPr>
              <a:t>, et al 2005</a:t>
            </a:r>
            <a:endParaRPr lang="it-IT" sz="1600" i="1" dirty="0">
              <a:solidFill>
                <a:schemeClr val="tx1"/>
              </a:solidFill>
              <a:effectLst/>
              <a:latin typeface="+mn-lt"/>
            </a:endParaRPr>
          </a:p>
        </p:txBody>
      </p:sp>
      <p:sp>
        <p:nvSpPr>
          <p:cNvPr id="6" name="Rettangolo 5"/>
          <p:cNvSpPr/>
          <p:nvPr/>
        </p:nvSpPr>
        <p:spPr>
          <a:xfrm>
            <a:off x="468313" y="260648"/>
            <a:ext cx="3164649" cy="461665"/>
          </a:xfrm>
          <a:prstGeom prst="rect">
            <a:avLst/>
          </a:prstGeom>
        </p:spPr>
        <p:txBody>
          <a:bodyPr wrap="none">
            <a:spAutoFit/>
          </a:bodyPr>
          <a:lstStyle/>
          <a:p>
            <a:r>
              <a:rPr lang="en-US" i="1" dirty="0" smtClean="0">
                <a:solidFill>
                  <a:srgbClr val="FFCC66"/>
                </a:solidFill>
              </a:rPr>
              <a:t>Segmentation Models</a:t>
            </a:r>
            <a:endParaRPr lang="it-IT" dirty="0"/>
          </a:p>
        </p:txBody>
      </p:sp>
    </p:spTree>
    <p:extLst>
      <p:ext uri="{BB962C8B-B14F-4D97-AF65-F5344CB8AC3E}">
        <p14:creationId xmlns="" xmlns:p14="http://schemas.microsoft.com/office/powerpoint/2010/main" val="36412098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Immagine 8" descr="La20-15apr09_Paganica.JPG"/>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804131" y="908720"/>
            <a:ext cx="7535738" cy="5652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VideoAcquedotto.wmv">
            <a:hlinkClick r:id="" action="ppaction://media"/>
          </p:cNvPr>
          <p:cNvPicPr>
            <a:picLocks noRot="1" noChangeAspect="1" noChangeArrowheads="1"/>
          </p:cNvPicPr>
          <p:nvPr>
            <a:videoFile r:link="rId1"/>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11837" y="4139122"/>
            <a:ext cx="3332163" cy="272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6"/>
          <p:cNvSpPr/>
          <p:nvPr/>
        </p:nvSpPr>
        <p:spPr>
          <a:xfrm>
            <a:off x="468313" y="260648"/>
            <a:ext cx="3352200" cy="461665"/>
          </a:xfrm>
          <a:prstGeom prst="rect">
            <a:avLst/>
          </a:prstGeom>
        </p:spPr>
        <p:txBody>
          <a:bodyPr wrap="none">
            <a:spAutoFit/>
          </a:bodyPr>
          <a:lstStyle/>
          <a:p>
            <a:r>
              <a:rPr lang="en-US" i="1" dirty="0" smtClean="0">
                <a:solidFill>
                  <a:srgbClr val="FFCC66"/>
                </a:solidFill>
              </a:rPr>
              <a:t>Surface faulting hazard</a:t>
            </a:r>
            <a:endParaRPr lang="it-IT" dirty="0"/>
          </a:p>
        </p:txBody>
      </p:sp>
      <p:sp>
        <p:nvSpPr>
          <p:cNvPr id="51203" name="CasellaDiTesto 1"/>
          <p:cNvSpPr txBox="1">
            <a:spLocks noChangeArrowheads="1"/>
          </p:cNvSpPr>
          <p:nvPr/>
        </p:nvSpPr>
        <p:spPr bwMode="auto">
          <a:xfrm>
            <a:off x="781984" y="6253721"/>
            <a:ext cx="12394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it-IT" sz="1400" b="1" dirty="0" smtClean="0">
                <a:solidFill>
                  <a:schemeClr val="bg1"/>
                </a:solidFill>
                <a:effectLst/>
              </a:rPr>
              <a:t>April 6, 2009</a:t>
            </a:r>
            <a:endParaRPr lang="it-IT" sz="1400" b="1" dirty="0">
              <a:solidFill>
                <a:schemeClr val="bg1"/>
              </a:solidFill>
              <a:effectLst/>
            </a:endParaRPr>
          </a:p>
        </p:txBody>
      </p:sp>
      <p:sp>
        <p:nvSpPr>
          <p:cNvPr id="8" name="Freccia in giù 2"/>
          <p:cNvSpPr>
            <a:spLocks noChangeArrowheads="1"/>
          </p:cNvSpPr>
          <p:nvPr/>
        </p:nvSpPr>
        <p:spPr bwMode="auto">
          <a:xfrm>
            <a:off x="6660232" y="1578923"/>
            <a:ext cx="142875" cy="642937"/>
          </a:xfrm>
          <a:prstGeom prst="downArrow">
            <a:avLst>
              <a:gd name="adj1" fmla="val 50000"/>
              <a:gd name="adj2" fmla="val 50000"/>
            </a:avLst>
          </a:prstGeom>
          <a:solidFill>
            <a:srgbClr val="FF0000"/>
          </a:solidFill>
          <a:ln w="9525" algn="ctr">
            <a:solidFill>
              <a:schemeClr val="tx1"/>
            </a:solidFill>
            <a:round/>
            <a:headEnd/>
            <a:tailEnd/>
          </a:ln>
        </p:spPr>
        <p:txBody>
          <a:bodyPr/>
          <a:lstStyle/>
          <a:p>
            <a:pPr eaLnBrk="0" hangingPunct="0"/>
            <a:endParaRPr lang="it-IT" sz="2400"/>
          </a:p>
        </p:txBody>
      </p:sp>
      <p:sp>
        <p:nvSpPr>
          <p:cNvPr id="9" name="CasellaDiTesto 8"/>
          <p:cNvSpPr txBox="1">
            <a:spLocks noChangeArrowheads="1"/>
          </p:cNvSpPr>
          <p:nvPr/>
        </p:nvSpPr>
        <p:spPr bwMode="auto">
          <a:xfrm>
            <a:off x="4370718" y="6550025"/>
            <a:ext cx="1457325" cy="307975"/>
          </a:xfrm>
          <a:prstGeom prst="rect">
            <a:avLst/>
          </a:prstGeom>
          <a:solidFill>
            <a:schemeClr val="accent3">
              <a:lumMod val="95000"/>
            </a:schemeClr>
          </a:solidFill>
          <a:ln w="9525">
            <a:noFill/>
            <a:miter lim="800000"/>
            <a:headEnd/>
            <a:tailEnd/>
          </a:ln>
        </p:spPr>
        <p:txBody>
          <a:bodyPr wrap="none">
            <a:spAutoFit/>
          </a:bodyPr>
          <a:lstStyle/>
          <a:p>
            <a:pPr>
              <a:defRPr/>
            </a:pPr>
            <a:r>
              <a:rPr lang="it-IT" sz="1400" i="1" dirty="0" err="1">
                <a:solidFill>
                  <a:schemeClr val="bg1"/>
                </a:solidFill>
                <a:effectLst/>
                <a:latin typeface="Arial" pitchFamily="34" charset="0"/>
              </a:rPr>
              <a:t>Emergeo</a:t>
            </a:r>
            <a:r>
              <a:rPr lang="it-IT" sz="1400" i="1" dirty="0">
                <a:solidFill>
                  <a:schemeClr val="bg1"/>
                </a:solidFill>
                <a:effectLst/>
                <a:latin typeface="Arial" pitchFamily="34" charset="0"/>
              </a:rPr>
              <a:t>, 2009</a:t>
            </a:r>
          </a:p>
        </p:txBody>
      </p:sp>
      <p:sp>
        <p:nvSpPr>
          <p:cNvPr id="10" name="Freccia in giù 2"/>
          <p:cNvSpPr>
            <a:spLocks noChangeArrowheads="1"/>
          </p:cNvSpPr>
          <p:nvPr/>
        </p:nvSpPr>
        <p:spPr bwMode="auto">
          <a:xfrm>
            <a:off x="5436096" y="1760842"/>
            <a:ext cx="142875" cy="642937"/>
          </a:xfrm>
          <a:prstGeom prst="downArrow">
            <a:avLst>
              <a:gd name="adj1" fmla="val 50000"/>
              <a:gd name="adj2" fmla="val 50000"/>
            </a:avLst>
          </a:prstGeom>
          <a:solidFill>
            <a:srgbClr val="FF0000"/>
          </a:solidFill>
          <a:ln w="9525" algn="ctr">
            <a:solidFill>
              <a:schemeClr val="tx1"/>
            </a:solidFill>
            <a:round/>
            <a:headEnd/>
            <a:tailEnd/>
          </a:ln>
        </p:spPr>
        <p:txBody>
          <a:bodyPr/>
          <a:lstStyle/>
          <a:p>
            <a:pPr eaLnBrk="0" hangingPunct="0"/>
            <a:endParaRPr lang="it-IT" sz="2400"/>
          </a:p>
        </p:txBody>
      </p:sp>
      <p:sp>
        <p:nvSpPr>
          <p:cNvPr id="11" name="Freccia in giù 2"/>
          <p:cNvSpPr>
            <a:spLocks noChangeArrowheads="1"/>
          </p:cNvSpPr>
          <p:nvPr/>
        </p:nvSpPr>
        <p:spPr bwMode="auto">
          <a:xfrm>
            <a:off x="4367099" y="1760842"/>
            <a:ext cx="142875" cy="642937"/>
          </a:xfrm>
          <a:prstGeom prst="downArrow">
            <a:avLst>
              <a:gd name="adj1" fmla="val 50000"/>
              <a:gd name="adj2" fmla="val 50000"/>
            </a:avLst>
          </a:prstGeom>
          <a:solidFill>
            <a:srgbClr val="FF0000"/>
          </a:solidFill>
          <a:ln w="9525" algn="ctr">
            <a:solidFill>
              <a:schemeClr val="tx1"/>
            </a:solidFill>
            <a:round/>
            <a:headEnd/>
            <a:tailEnd/>
          </a:ln>
        </p:spPr>
        <p:txBody>
          <a:bodyPr/>
          <a:lstStyle/>
          <a:p>
            <a:pPr eaLnBrk="0" hangingPunct="0"/>
            <a:endParaRPr lang="it-IT" sz="2400"/>
          </a:p>
        </p:txBody>
      </p:sp>
      <p:sp>
        <p:nvSpPr>
          <p:cNvPr id="12" name="Freccia in giù 2"/>
          <p:cNvSpPr>
            <a:spLocks noChangeArrowheads="1"/>
          </p:cNvSpPr>
          <p:nvPr/>
        </p:nvSpPr>
        <p:spPr bwMode="auto">
          <a:xfrm rot="2582336">
            <a:off x="3527280" y="1985496"/>
            <a:ext cx="400641" cy="472727"/>
          </a:xfrm>
          <a:prstGeom prst="downArrow">
            <a:avLst>
              <a:gd name="adj1" fmla="val 50000"/>
              <a:gd name="adj2" fmla="val 50000"/>
            </a:avLst>
          </a:prstGeom>
          <a:solidFill>
            <a:srgbClr val="00B0F0"/>
          </a:solidFill>
          <a:ln w="9525" algn="ctr">
            <a:solidFill>
              <a:schemeClr val="tx1"/>
            </a:solidFill>
            <a:round/>
            <a:headEnd/>
            <a:tailEnd/>
          </a:ln>
        </p:spPr>
        <p:txBody>
          <a:bodyPr/>
          <a:lstStyle/>
          <a:p>
            <a:pPr eaLnBrk="0" hangingPunct="0"/>
            <a:endParaRPr lang="it-IT" sz="2400"/>
          </a:p>
        </p:txBody>
      </p:sp>
    </p:spTree>
    <p:extLst>
      <p:ext uri="{BB962C8B-B14F-4D97-AF65-F5344CB8AC3E}">
        <p14:creationId xmlns="" xmlns:p14="http://schemas.microsoft.com/office/powerpoint/2010/main" val="2353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67944" y="476672"/>
            <a:ext cx="4824536" cy="12961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610" name="Picture 2" descr="Fault_Sulmona"/>
          <p:cNvPicPr>
            <a:picLocks noChangeAspect="1" noChangeArrowheads="1"/>
          </p:cNvPicPr>
          <p:nvPr/>
        </p:nvPicPr>
        <p:blipFill>
          <a:blip r:embed="rId2" cstate="screen">
            <a:extLst>
              <a:ext uri="{28A0092B-C50C-407E-A947-70E740481C1C}">
                <a14:useLocalDpi xmlns="" xmlns:a14="http://schemas.microsoft.com/office/drawing/2010/main"/>
              </a:ext>
            </a:extLst>
          </a:blip>
          <a:srcRect l="1067" t="3117" r="2440" b="1479"/>
          <a:stretch>
            <a:fillRect/>
          </a:stretch>
        </p:blipFill>
        <p:spPr bwMode="auto">
          <a:xfrm>
            <a:off x="460375" y="1851025"/>
            <a:ext cx="7642225" cy="4814888"/>
          </a:xfrm>
          <a:prstGeom prst="rect">
            <a:avLst/>
          </a:prstGeom>
          <a:noFill/>
          <a:extLst>
            <a:ext uri="{909E8E84-426E-40DD-AFC4-6F175D3DCCD1}">
              <a14:hiddenFill xmlns="" xmlns:a14="http://schemas.microsoft.com/office/drawing/2010/main">
                <a:solidFill>
                  <a:srgbClr val="FFFFFF"/>
                </a:solidFill>
              </a14:hiddenFill>
            </a:ext>
          </a:extLst>
        </p:spPr>
      </p:pic>
      <p:sp>
        <p:nvSpPr>
          <p:cNvPr id="68611" name="Rectangle 2"/>
          <p:cNvSpPr>
            <a:spLocks noChangeAspect="1" noChangeArrowheads="1"/>
          </p:cNvSpPr>
          <p:nvPr/>
        </p:nvSpPr>
        <p:spPr bwMode="auto">
          <a:xfrm>
            <a:off x="504056" y="1238250"/>
            <a:ext cx="3419872"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spcBef>
                <a:spcPct val="0"/>
              </a:spcBef>
            </a:pPr>
            <a:r>
              <a:rPr lang="it-IT" sz="2000" dirty="0">
                <a:solidFill>
                  <a:schemeClr val="tx1">
                    <a:lumMod val="85000"/>
                  </a:schemeClr>
                </a:solidFill>
                <a:effectLst/>
                <a:latin typeface="+mn-lt"/>
              </a:rPr>
              <a:t>Sulmona </a:t>
            </a:r>
            <a:r>
              <a:rPr lang="it-IT" sz="2000" dirty="0" err="1">
                <a:solidFill>
                  <a:schemeClr val="tx1">
                    <a:lumMod val="85000"/>
                  </a:schemeClr>
                </a:solidFill>
                <a:effectLst/>
                <a:latin typeface="+mn-lt"/>
              </a:rPr>
              <a:t>alluvial</a:t>
            </a:r>
            <a:r>
              <a:rPr lang="it-IT" sz="2000" dirty="0">
                <a:solidFill>
                  <a:schemeClr val="tx1">
                    <a:lumMod val="85000"/>
                  </a:schemeClr>
                </a:solidFill>
                <a:effectLst/>
                <a:latin typeface="+mn-lt"/>
              </a:rPr>
              <a:t> </a:t>
            </a:r>
            <a:r>
              <a:rPr lang="it-IT" sz="2000" dirty="0" err="1">
                <a:solidFill>
                  <a:schemeClr val="tx1">
                    <a:lumMod val="85000"/>
                  </a:schemeClr>
                </a:solidFill>
                <a:effectLst/>
                <a:latin typeface="+mn-lt"/>
              </a:rPr>
              <a:t>basin</a:t>
            </a:r>
            <a:r>
              <a:rPr lang="it-IT" sz="2000" dirty="0">
                <a:solidFill>
                  <a:schemeClr val="tx1">
                    <a:lumMod val="85000"/>
                  </a:schemeClr>
                </a:solidFill>
                <a:effectLst/>
                <a:latin typeface="+mn-lt"/>
              </a:rPr>
              <a:t> </a:t>
            </a:r>
            <a:endParaRPr lang="it-IT" sz="2000" dirty="0" smtClean="0">
              <a:solidFill>
                <a:schemeClr val="tx1">
                  <a:lumMod val="85000"/>
                </a:schemeClr>
              </a:solidFill>
              <a:effectLst/>
              <a:latin typeface="+mn-lt"/>
            </a:endParaRPr>
          </a:p>
          <a:p>
            <a:pPr>
              <a:spcBef>
                <a:spcPct val="0"/>
              </a:spcBef>
            </a:pPr>
            <a:r>
              <a:rPr lang="it-IT" sz="2000" dirty="0" smtClean="0">
                <a:solidFill>
                  <a:schemeClr val="tx1">
                    <a:lumMod val="85000"/>
                  </a:schemeClr>
                </a:solidFill>
                <a:effectLst/>
                <a:latin typeface="+mn-lt"/>
              </a:rPr>
              <a:t> </a:t>
            </a:r>
            <a:r>
              <a:rPr lang="it-IT" sz="2000" dirty="0" err="1">
                <a:solidFill>
                  <a:schemeClr val="tx1">
                    <a:lumMod val="85000"/>
                  </a:schemeClr>
                </a:solidFill>
                <a:effectLst/>
                <a:latin typeface="+mn-lt"/>
              </a:rPr>
              <a:t>seismic</a:t>
            </a:r>
            <a:r>
              <a:rPr lang="it-IT" sz="2000" dirty="0">
                <a:solidFill>
                  <a:schemeClr val="tx1">
                    <a:lumMod val="85000"/>
                  </a:schemeClr>
                </a:solidFill>
                <a:effectLst/>
                <a:latin typeface="+mn-lt"/>
              </a:rPr>
              <a:t> source M</a:t>
            </a:r>
            <a:r>
              <a:rPr lang="it-IT" sz="2000" baseline="-25000" dirty="0">
                <a:solidFill>
                  <a:schemeClr val="tx1">
                    <a:lumMod val="85000"/>
                  </a:schemeClr>
                </a:solidFill>
                <a:effectLst/>
                <a:latin typeface="+mn-lt"/>
              </a:rPr>
              <a:t>W</a:t>
            </a:r>
            <a:r>
              <a:rPr lang="it-IT" sz="2000" dirty="0">
                <a:solidFill>
                  <a:schemeClr val="tx1">
                    <a:lumMod val="85000"/>
                  </a:schemeClr>
                </a:solidFill>
                <a:effectLst/>
                <a:latin typeface="+mn-lt"/>
              </a:rPr>
              <a:t>6.4</a:t>
            </a:r>
          </a:p>
        </p:txBody>
      </p:sp>
      <p:graphicFrame>
        <p:nvGraphicFramePr>
          <p:cNvPr id="68612" name="Group 4"/>
          <p:cNvGraphicFramePr>
            <a:graphicFrameLocks noGrp="1"/>
          </p:cNvGraphicFramePr>
          <p:nvPr/>
        </p:nvGraphicFramePr>
        <p:xfrm>
          <a:off x="4025900" y="492125"/>
          <a:ext cx="4810125" cy="1290320"/>
        </p:xfrm>
        <a:graphic>
          <a:graphicData uri="http://schemas.openxmlformats.org/drawingml/2006/table">
            <a:tbl>
              <a:tblPr/>
              <a:tblGrid>
                <a:gridCol w="646113"/>
                <a:gridCol w="1006475"/>
                <a:gridCol w="609600"/>
                <a:gridCol w="488950"/>
                <a:gridCol w="609600"/>
                <a:gridCol w="622300"/>
                <a:gridCol w="827087"/>
              </a:tblGrid>
              <a:tr h="558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smtClean="0">
                          <a:ln>
                            <a:noFill/>
                          </a:ln>
                          <a:solidFill>
                            <a:srgbClr val="2C5986"/>
                          </a:solidFill>
                          <a:effectLst/>
                          <a:latin typeface="Times New Roman" pitchFamily="18" charset="0"/>
                          <a:ea typeface="Times New Roman" pitchFamily="18" charset="0"/>
                          <a:cs typeface="Arial" charset="0"/>
                        </a:rPr>
                        <a:t>M</a:t>
                      </a:r>
                      <a:r>
                        <a:rPr kumimoji="0" lang="en-GB" sz="1600" b="1" i="1" u="none" strike="noStrike" cap="none" normalizeH="0" baseline="-30000" smtClean="0">
                          <a:ln>
                            <a:noFill/>
                          </a:ln>
                          <a:solidFill>
                            <a:srgbClr val="2C5986"/>
                          </a:solidFill>
                          <a:effectLst/>
                          <a:latin typeface="Times New Roman" pitchFamily="18" charset="0"/>
                          <a:ea typeface="Times New Roman" pitchFamily="18" charset="0"/>
                          <a:cs typeface="Arial" charset="0"/>
                        </a:rPr>
                        <a:t>0</a:t>
                      </a:r>
                      <a:endParaRPr kumimoji="0" lang="it-IT" sz="1600" b="1"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smtClean="0">
                          <a:ln>
                            <a:noFill/>
                          </a:ln>
                          <a:solidFill>
                            <a:srgbClr val="2C5986"/>
                          </a:solidFill>
                          <a:effectLst/>
                          <a:latin typeface="Times New Roman" pitchFamily="18" charset="0"/>
                          <a:ea typeface="Times New Roman" pitchFamily="18" charset="0"/>
                          <a:cs typeface="Arial" charset="0"/>
                        </a:rPr>
                        <a:t>[Nm]</a:t>
                      </a:r>
                      <a:endParaRPr kumimoji="0" lang="en-GB" sz="1600" b="1"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smtClean="0">
                          <a:ln>
                            <a:noFill/>
                          </a:ln>
                          <a:solidFill>
                            <a:srgbClr val="2C5986"/>
                          </a:solidFill>
                          <a:effectLst/>
                          <a:latin typeface="Times New Roman" pitchFamily="18" charset="0"/>
                          <a:ea typeface="Times New Roman" pitchFamily="18" charset="0"/>
                          <a:cs typeface="Arial" charset="0"/>
                        </a:rPr>
                        <a:t>L</a:t>
                      </a: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 x </a:t>
                      </a:r>
                      <a:r>
                        <a:rPr kumimoji="0" lang="en-GB" sz="1600" b="1" i="1" u="none" strike="noStrike" cap="none" normalizeH="0" baseline="0" smtClean="0">
                          <a:ln>
                            <a:noFill/>
                          </a:ln>
                          <a:solidFill>
                            <a:srgbClr val="2C5986"/>
                          </a:solidFill>
                          <a:effectLst/>
                          <a:latin typeface="Times New Roman" pitchFamily="18" charset="0"/>
                          <a:ea typeface="Times New Roman" pitchFamily="18" charset="0"/>
                          <a:cs typeface="Arial" charset="0"/>
                        </a:rPr>
                        <a:t>W</a:t>
                      </a:r>
                      <a:endParaRPr kumimoji="0" lang="it-IT" sz="1600" b="1"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[km]</a:t>
                      </a:r>
                      <a:endParaRPr kumimoji="0" lang="en-GB" sz="1600" b="1"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strike</a:t>
                      </a:r>
                      <a:endParaRPr kumimoji="0" lang="en-GB" sz="1600" b="1"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dip</a:t>
                      </a:r>
                      <a:endParaRPr kumimoji="0" lang="en-GB" sz="1600" b="1"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rake</a:t>
                      </a:r>
                      <a:endParaRPr kumimoji="0" lang="en-GB" sz="1600" b="1"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smtClean="0">
                          <a:ln>
                            <a:noFill/>
                          </a:ln>
                          <a:solidFill>
                            <a:srgbClr val="2C5986"/>
                          </a:solidFill>
                          <a:effectLst/>
                          <a:latin typeface="Times New Roman" pitchFamily="18" charset="0"/>
                          <a:ea typeface="Times New Roman" pitchFamily="18" charset="0"/>
                          <a:cs typeface="Arial" charset="0"/>
                        </a:rPr>
                        <a:t>Vr</a:t>
                      </a:r>
                      <a:endParaRPr kumimoji="0" lang="it-IT" sz="1600" b="1"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[km/s]</a:t>
                      </a:r>
                      <a:endParaRPr kumimoji="0" lang="en-GB" sz="1600" b="1"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rise time</a:t>
                      </a:r>
                      <a:endParaRPr kumimoji="0" lang="it-IT" sz="1600" b="1"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2C5986"/>
                          </a:solidFill>
                          <a:effectLst/>
                          <a:latin typeface="Times New Roman" pitchFamily="18" charset="0"/>
                          <a:ea typeface="Times New Roman" pitchFamily="18" charset="0"/>
                          <a:cs typeface="Arial" charset="0"/>
                        </a:rPr>
                        <a:t>τ [s]</a:t>
                      </a:r>
                      <a:endParaRPr kumimoji="0" lang="en-GB" sz="1600" b="1"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2C5986"/>
                          </a:solidFill>
                          <a:effectLst/>
                          <a:latin typeface="Times New Roman" pitchFamily="18" charset="0"/>
                          <a:cs typeface="Times New Roman" pitchFamily="18" charset="0"/>
                        </a:rPr>
                        <a:t>~</a:t>
                      </a:r>
                      <a:r>
                        <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rPr>
                        <a:t>4</a:t>
                      </a:r>
                      <a:r>
                        <a:rPr kumimoji="0" lang="en-GB" sz="1600" b="0" i="0" u="none" strike="noStrike" cap="none" normalizeH="0" baseline="30000" smtClean="0">
                          <a:ln>
                            <a:noFill/>
                          </a:ln>
                          <a:solidFill>
                            <a:srgbClr val="2C5986"/>
                          </a:solidFill>
                          <a:effectLst/>
                          <a:latin typeface="Times New Roman" pitchFamily="18" charset="0"/>
                          <a:ea typeface="Times New Roman" pitchFamily="18" charset="0"/>
                          <a:cs typeface="Arial" charset="0"/>
                        </a:rPr>
                        <a:t>.</a:t>
                      </a:r>
                      <a:r>
                        <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rPr>
                        <a:t>10</a:t>
                      </a:r>
                      <a:r>
                        <a:rPr kumimoji="0" lang="en-GB" sz="1600" b="0" i="0" u="none" strike="noStrike" cap="none" normalizeH="0" baseline="30000" smtClean="0">
                          <a:ln>
                            <a:noFill/>
                          </a:ln>
                          <a:solidFill>
                            <a:srgbClr val="2C5986"/>
                          </a:solidFill>
                          <a:effectLst/>
                          <a:latin typeface="Times New Roman" pitchFamily="18" charset="0"/>
                          <a:ea typeface="Times New Roman" pitchFamily="18" charset="0"/>
                          <a:cs typeface="Arial" charset="0"/>
                        </a:rPr>
                        <a:t>18</a:t>
                      </a:r>
                      <a:endParaRPr kumimoji="0" lang="en-GB" sz="1600" b="0" i="0" u="none" strike="noStrike" cap="none" normalizeH="0" baseline="0" smtClean="0">
                        <a:ln>
                          <a:noFill/>
                        </a:ln>
                        <a:solidFill>
                          <a:srgbClr val="2C5986"/>
                        </a:solidFill>
                        <a:effectLst/>
                        <a:latin typeface="Times" pitchFamily="18" charset="0"/>
                      </a:endParaRPr>
                    </a:p>
                  </a:txBody>
                  <a:tcPr marL="0" marR="0" marT="0" marB="0"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rPr>
                        <a:t>22 x 12</a:t>
                      </a:r>
                      <a:endParaRPr kumimoji="0" lang="it-IT" sz="1600" b="0"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rPr>
                        <a:t>135°</a:t>
                      </a:r>
                      <a:endParaRPr kumimoji="0" lang="it-IT" sz="1600" b="0"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rPr>
                        <a:t>42°</a:t>
                      </a:r>
                      <a:endParaRPr kumimoji="0" lang="it-IT" sz="1600" b="0" i="0" u="none" strike="noStrike" cap="none" normalizeH="0" baseline="0" smtClean="0">
                        <a:ln>
                          <a:noFill/>
                        </a:ln>
                        <a:solidFill>
                          <a:srgbClr val="2C5986"/>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2C5986"/>
                          </a:solidFill>
                          <a:effectLst/>
                          <a:latin typeface="Times" pitchFamily="18" charset="0"/>
                        </a:rPr>
                        <a:t>270°</a:t>
                      </a: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rPr>
                        <a:t>2.2</a:t>
                      </a:r>
                      <a:endParaRPr kumimoji="0" lang="en-GB" sz="1600" b="0"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2C5986"/>
                          </a:solidFill>
                          <a:effectLst/>
                          <a:latin typeface="Times New Roman" pitchFamily="18" charset="0"/>
                          <a:ea typeface="Times New Roman" pitchFamily="18" charset="0"/>
                          <a:cs typeface="Arial" charset="0"/>
                        </a:rPr>
                        <a:t>1</a:t>
                      </a:r>
                      <a:endParaRPr kumimoji="0" lang="en-GB" sz="1600" b="0" i="0" u="none" strike="noStrike" cap="none" normalizeH="0" baseline="0" smtClean="0">
                        <a:ln>
                          <a:noFill/>
                        </a:ln>
                        <a:solidFill>
                          <a:srgbClr val="2C5986"/>
                        </a:solidFill>
                        <a:effectLst/>
                        <a:latin typeface="Times" pitchFamily="18" charset="0"/>
                        <a:ea typeface="Times New Roman" pitchFamily="18" charset="0"/>
                        <a:cs typeface="Arial" charset="0"/>
                      </a:endParaRPr>
                    </a:p>
                  </a:txBody>
                  <a:tcPr marL="0" marR="0" marT="0" marB="0"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CasellaDiTesto 4"/>
          <p:cNvSpPr txBox="1"/>
          <p:nvPr/>
        </p:nvSpPr>
        <p:spPr>
          <a:xfrm>
            <a:off x="611560" y="6327359"/>
            <a:ext cx="1900392" cy="338554"/>
          </a:xfrm>
          <a:prstGeom prst="rect">
            <a:avLst/>
          </a:prstGeom>
          <a:noFill/>
        </p:spPr>
        <p:txBody>
          <a:bodyPr wrap="none" rtlCol="0">
            <a:spAutoFit/>
          </a:bodyPr>
          <a:lstStyle/>
          <a:p>
            <a:r>
              <a:rPr lang="it-IT" sz="1600" i="1" dirty="0" err="1" smtClean="0">
                <a:solidFill>
                  <a:schemeClr val="tx1"/>
                </a:solidFill>
                <a:effectLst/>
                <a:latin typeface="+mn-lt"/>
              </a:rPr>
              <a:t>Stupazzini</a:t>
            </a:r>
            <a:r>
              <a:rPr lang="it-IT" sz="1600" i="1" dirty="0" smtClean="0">
                <a:solidFill>
                  <a:schemeClr val="tx1"/>
                </a:solidFill>
                <a:effectLst/>
                <a:latin typeface="+mn-lt"/>
              </a:rPr>
              <a:t> et al 2009</a:t>
            </a:r>
            <a:endParaRPr lang="it-IT" sz="1600" i="1" dirty="0">
              <a:solidFill>
                <a:schemeClr val="tx1"/>
              </a:solidFill>
              <a:effectLst/>
              <a:latin typeface="+mn-lt"/>
            </a:endParaRPr>
          </a:p>
        </p:txBody>
      </p:sp>
      <p:sp>
        <p:nvSpPr>
          <p:cNvPr id="7" name="Rettangolo 6"/>
          <p:cNvSpPr/>
          <p:nvPr/>
        </p:nvSpPr>
        <p:spPr>
          <a:xfrm>
            <a:off x="49248" y="404664"/>
            <a:ext cx="3849131" cy="461665"/>
          </a:xfrm>
          <a:prstGeom prst="rect">
            <a:avLst/>
          </a:prstGeom>
        </p:spPr>
        <p:txBody>
          <a:bodyPr wrap="none">
            <a:spAutoFit/>
          </a:bodyPr>
          <a:lstStyle/>
          <a:p>
            <a:r>
              <a:rPr lang="en-US" i="1" dirty="0" smtClean="0">
                <a:solidFill>
                  <a:srgbClr val="FFCC66"/>
                </a:solidFill>
              </a:rPr>
              <a:t>Ground Motion simulations</a:t>
            </a:r>
            <a:endParaRPr lang="it-IT" dirty="0"/>
          </a:p>
        </p:txBody>
      </p:sp>
    </p:spTree>
    <p:extLst>
      <p:ext uri="{BB962C8B-B14F-4D97-AF65-F5344CB8AC3E}">
        <p14:creationId xmlns="" xmlns:p14="http://schemas.microsoft.com/office/powerpoint/2010/main" val="1772677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11560" y="6327359"/>
            <a:ext cx="1900392" cy="338554"/>
          </a:xfrm>
          <a:prstGeom prst="rect">
            <a:avLst/>
          </a:prstGeom>
          <a:noFill/>
        </p:spPr>
        <p:txBody>
          <a:bodyPr wrap="none" rtlCol="0">
            <a:spAutoFit/>
          </a:bodyPr>
          <a:lstStyle/>
          <a:p>
            <a:r>
              <a:rPr lang="it-IT" sz="1600" i="1" dirty="0" err="1" smtClean="0">
                <a:solidFill>
                  <a:schemeClr val="tx1"/>
                </a:solidFill>
                <a:effectLst/>
                <a:latin typeface="+mn-lt"/>
              </a:rPr>
              <a:t>Stupazzini</a:t>
            </a:r>
            <a:r>
              <a:rPr lang="it-IT" sz="1600" i="1" dirty="0" smtClean="0">
                <a:solidFill>
                  <a:schemeClr val="tx1"/>
                </a:solidFill>
                <a:effectLst/>
                <a:latin typeface="+mn-lt"/>
              </a:rPr>
              <a:t> et al 2009</a:t>
            </a:r>
            <a:endParaRPr lang="it-IT" sz="1600" i="1" dirty="0">
              <a:solidFill>
                <a:schemeClr val="tx1"/>
              </a:solidFill>
              <a:effectLst/>
              <a:latin typeface="+mn-lt"/>
            </a:endParaRPr>
          </a:p>
        </p:txBody>
      </p:sp>
      <p:sp>
        <p:nvSpPr>
          <p:cNvPr id="7" name="Rettangolo 6"/>
          <p:cNvSpPr/>
          <p:nvPr/>
        </p:nvSpPr>
        <p:spPr>
          <a:xfrm>
            <a:off x="49248" y="404664"/>
            <a:ext cx="3849131" cy="461665"/>
          </a:xfrm>
          <a:prstGeom prst="rect">
            <a:avLst/>
          </a:prstGeom>
        </p:spPr>
        <p:txBody>
          <a:bodyPr wrap="none">
            <a:spAutoFit/>
          </a:bodyPr>
          <a:lstStyle/>
          <a:p>
            <a:r>
              <a:rPr lang="en-US" i="1" dirty="0" smtClean="0">
                <a:solidFill>
                  <a:srgbClr val="FFCC66"/>
                </a:solidFill>
              </a:rPr>
              <a:t>Ground Motion simulations</a:t>
            </a:r>
            <a:endParaRPr lang="it-IT" dirty="0"/>
          </a:p>
        </p:txBody>
      </p:sp>
      <p:grpSp>
        <p:nvGrpSpPr>
          <p:cNvPr id="8" name="Group 3"/>
          <p:cNvGrpSpPr>
            <a:grpSpLocks/>
          </p:cNvGrpSpPr>
          <p:nvPr/>
        </p:nvGrpSpPr>
        <p:grpSpPr bwMode="auto">
          <a:xfrm>
            <a:off x="2446338" y="958851"/>
            <a:ext cx="4941887" cy="2847975"/>
            <a:chOff x="1541" y="604"/>
            <a:chExt cx="3113" cy="1794"/>
          </a:xfrm>
        </p:grpSpPr>
        <p:pic>
          <p:nvPicPr>
            <p:cNvPr id="9" name="Picture 4" descr="Mesh6"/>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1541" y="604"/>
              <a:ext cx="3113" cy="179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Oval 5"/>
            <p:cNvSpPr>
              <a:spLocks noChangeArrowheads="1"/>
            </p:cNvSpPr>
            <p:nvPr/>
          </p:nvSpPr>
          <p:spPr bwMode="auto">
            <a:xfrm>
              <a:off x="3718" y="1110"/>
              <a:ext cx="549" cy="374"/>
            </a:xfrm>
            <a:prstGeom prst="ellipse">
              <a:avLst/>
            </a:prstGeom>
            <a:noFill/>
            <a:ln w="25400">
              <a:solidFill>
                <a:srgbClr val="2C5986"/>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it-IT"/>
            </a:p>
          </p:txBody>
        </p:sp>
        <p:sp>
          <p:nvSpPr>
            <p:cNvPr id="11" name="Text Box 6"/>
            <p:cNvSpPr txBox="1">
              <a:spLocks noChangeArrowheads="1"/>
            </p:cNvSpPr>
            <p:nvPr/>
          </p:nvSpPr>
          <p:spPr bwMode="auto">
            <a:xfrm>
              <a:off x="2211" y="1583"/>
              <a:ext cx="313" cy="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b="1">
                  <a:solidFill>
                    <a:srgbClr val="FF0000"/>
                  </a:solidFill>
                  <a:effectLst>
                    <a:outerShdw blurRad="38100" dist="38100" dir="2700000" algn="tl">
                      <a:srgbClr val="C0C0C0"/>
                    </a:outerShdw>
                  </a:effectLst>
                </a:rPr>
                <a:t>2</a:t>
              </a:r>
            </a:p>
          </p:txBody>
        </p:sp>
        <p:sp>
          <p:nvSpPr>
            <p:cNvPr id="12" name="Text Box 7"/>
            <p:cNvSpPr txBox="1">
              <a:spLocks noChangeArrowheads="1"/>
            </p:cNvSpPr>
            <p:nvPr/>
          </p:nvSpPr>
          <p:spPr bwMode="auto">
            <a:xfrm>
              <a:off x="2817" y="1701"/>
              <a:ext cx="313" cy="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b="1">
                  <a:effectLst>
                    <a:outerShdw blurRad="38100" dist="38100" dir="2700000" algn="tl">
                      <a:srgbClr val="C0C0C0"/>
                    </a:outerShdw>
                  </a:effectLst>
                </a:rPr>
                <a:t>1</a:t>
              </a:r>
            </a:p>
          </p:txBody>
        </p:sp>
        <p:sp>
          <p:nvSpPr>
            <p:cNvPr id="13" name="Text Box 8"/>
            <p:cNvSpPr txBox="1">
              <a:spLocks noChangeArrowheads="1"/>
            </p:cNvSpPr>
            <p:nvPr/>
          </p:nvSpPr>
          <p:spPr bwMode="auto">
            <a:xfrm>
              <a:off x="3438" y="1880"/>
              <a:ext cx="313" cy="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b="1">
                  <a:solidFill>
                    <a:srgbClr val="0000FF"/>
                  </a:solidFill>
                  <a:effectLst>
                    <a:outerShdw blurRad="38100" dist="38100" dir="2700000" algn="tl">
                      <a:srgbClr val="C0C0C0"/>
                    </a:outerShdw>
                  </a:effectLst>
                </a:rPr>
                <a:t>3</a:t>
              </a:r>
            </a:p>
          </p:txBody>
        </p:sp>
        <p:sp>
          <p:nvSpPr>
            <p:cNvPr id="14" name="Text Box 9"/>
            <p:cNvSpPr txBox="1">
              <a:spLocks noChangeArrowheads="1"/>
            </p:cNvSpPr>
            <p:nvPr/>
          </p:nvSpPr>
          <p:spPr bwMode="auto">
            <a:xfrm>
              <a:off x="3316" y="970"/>
              <a:ext cx="1253"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sz="2000" b="1">
                  <a:solidFill>
                    <a:srgbClr val="2C5986"/>
                  </a:solidFill>
                  <a:latin typeface="Arial Narrow" pitchFamily="34" charset="0"/>
                </a:rPr>
                <a:t>Sulmona town</a:t>
              </a:r>
            </a:p>
          </p:txBody>
        </p:sp>
        <p:grpSp>
          <p:nvGrpSpPr>
            <p:cNvPr id="15" name="Group 10"/>
            <p:cNvGrpSpPr>
              <a:grpSpLocks/>
            </p:cNvGrpSpPr>
            <p:nvPr/>
          </p:nvGrpSpPr>
          <p:grpSpPr bwMode="auto">
            <a:xfrm>
              <a:off x="2027" y="939"/>
              <a:ext cx="2203" cy="730"/>
              <a:chOff x="2027" y="939"/>
              <a:chExt cx="2203" cy="730"/>
            </a:xfrm>
          </p:grpSpPr>
          <p:sp>
            <p:nvSpPr>
              <p:cNvPr id="16" name="Line 11"/>
              <p:cNvSpPr>
                <a:spLocks noChangeShapeType="1"/>
              </p:cNvSpPr>
              <p:nvPr/>
            </p:nvSpPr>
            <p:spPr bwMode="auto">
              <a:xfrm>
                <a:off x="2027" y="939"/>
                <a:ext cx="1865" cy="505"/>
              </a:xfrm>
              <a:prstGeom prst="line">
                <a:avLst/>
              </a:prstGeom>
              <a:noFill/>
              <a:ln w="31750">
                <a:solidFill>
                  <a:schemeClr val="bg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endParaRPr lang="it-IT"/>
              </a:p>
            </p:txBody>
          </p:sp>
          <p:sp>
            <p:nvSpPr>
              <p:cNvPr id="17" name="Text Box 12"/>
              <p:cNvSpPr txBox="1">
                <a:spLocks noChangeArrowheads="1"/>
              </p:cNvSpPr>
              <p:nvPr/>
            </p:nvSpPr>
            <p:spPr bwMode="auto">
              <a:xfrm>
                <a:off x="3867" y="1477"/>
                <a:ext cx="363"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sz="2000" b="1">
                    <a:solidFill>
                      <a:schemeClr val="bg1"/>
                    </a:solidFill>
                  </a:rPr>
                  <a:t>L1</a:t>
                </a:r>
              </a:p>
            </p:txBody>
          </p:sp>
        </p:grpSp>
      </p:grpSp>
      <p:grpSp>
        <p:nvGrpSpPr>
          <p:cNvPr id="18" name="Group 13"/>
          <p:cNvGrpSpPr>
            <a:grpSpLocks/>
          </p:cNvGrpSpPr>
          <p:nvPr/>
        </p:nvGrpSpPr>
        <p:grpSpPr bwMode="auto">
          <a:xfrm>
            <a:off x="76200" y="3740150"/>
            <a:ext cx="9091613" cy="2609850"/>
            <a:chOff x="48" y="2356"/>
            <a:chExt cx="5727" cy="1644"/>
          </a:xfrm>
        </p:grpSpPr>
        <p:pic>
          <p:nvPicPr>
            <p:cNvPr id="19" name="Picture 14" descr="Vfn_Hypo3_L1"/>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3739" y="2413"/>
              <a:ext cx="2036" cy="158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5" descr="Vfn_Hypo1_L1"/>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875" y="2398"/>
              <a:ext cx="2163" cy="1587"/>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6" descr="Vfn_Hypo2_L1"/>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243" y="2394"/>
              <a:ext cx="1896" cy="1587"/>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Box 17"/>
            <p:cNvSpPr txBox="1">
              <a:spLocks noChangeArrowheads="1"/>
            </p:cNvSpPr>
            <p:nvPr/>
          </p:nvSpPr>
          <p:spPr bwMode="auto">
            <a:xfrm>
              <a:off x="549" y="2356"/>
              <a:ext cx="1287"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sz="1600" b="1">
                  <a:solidFill>
                    <a:srgbClr val="FF0000"/>
                  </a:solidFill>
                </a:rPr>
                <a:t>hypocenter 2</a:t>
              </a:r>
            </a:p>
          </p:txBody>
        </p:sp>
        <p:sp>
          <p:nvSpPr>
            <p:cNvPr id="23" name="Text Box 18"/>
            <p:cNvSpPr txBox="1">
              <a:spLocks noChangeArrowheads="1"/>
            </p:cNvSpPr>
            <p:nvPr/>
          </p:nvSpPr>
          <p:spPr bwMode="auto">
            <a:xfrm>
              <a:off x="2496" y="2366"/>
              <a:ext cx="1287"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sz="1600" b="1"/>
                <a:t>hypocenter 1</a:t>
              </a:r>
            </a:p>
          </p:txBody>
        </p:sp>
        <p:sp>
          <p:nvSpPr>
            <p:cNvPr id="24" name="Text Box 19"/>
            <p:cNvSpPr txBox="1">
              <a:spLocks noChangeArrowheads="1"/>
            </p:cNvSpPr>
            <p:nvPr/>
          </p:nvSpPr>
          <p:spPr bwMode="auto">
            <a:xfrm>
              <a:off x="4306" y="2376"/>
              <a:ext cx="1287"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sz="1600" b="1">
                  <a:solidFill>
                    <a:srgbClr val="0000FF"/>
                  </a:solidFill>
                </a:rPr>
                <a:t>hypocenter 3</a:t>
              </a:r>
            </a:p>
          </p:txBody>
        </p:sp>
        <p:sp>
          <p:nvSpPr>
            <p:cNvPr id="25" name="Text Box 20"/>
            <p:cNvSpPr txBox="1">
              <a:spLocks noChangeArrowheads="1"/>
            </p:cNvSpPr>
            <p:nvPr/>
          </p:nvSpPr>
          <p:spPr bwMode="auto">
            <a:xfrm>
              <a:off x="1959" y="2751"/>
              <a:ext cx="165" cy="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it-IT" sz="1200" baseline="-25000"/>
                <a:t>m/s</a:t>
              </a:r>
            </a:p>
          </p:txBody>
        </p:sp>
        <p:sp>
          <p:nvSpPr>
            <p:cNvPr id="26" name="Line 21"/>
            <p:cNvSpPr>
              <a:spLocks noChangeShapeType="1"/>
            </p:cNvSpPr>
            <p:nvPr/>
          </p:nvSpPr>
          <p:spPr bwMode="auto">
            <a:xfrm>
              <a:off x="2083" y="2863"/>
              <a:ext cx="0" cy="34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endParaRPr lang="it-IT"/>
            </a:p>
          </p:txBody>
        </p:sp>
        <p:pic>
          <p:nvPicPr>
            <p:cNvPr id="27" name="Picture 22" descr="pippo"/>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2009" y="2845"/>
              <a:ext cx="118" cy="686"/>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3" descr="Vfn_Hypo2_L1"/>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48" y="2375"/>
              <a:ext cx="190" cy="1587"/>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2871428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33400" y="1066800"/>
            <a:ext cx="807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400" i="1" dirty="0" smtClean="0">
                <a:solidFill>
                  <a:schemeClr val="tx1"/>
                </a:solidFill>
                <a:latin typeface="+mn-lt"/>
              </a:rPr>
              <a:t>Can we use a quasi-periodic recurrence???</a:t>
            </a:r>
            <a:endParaRPr lang="en-US" sz="2400" i="1" dirty="0">
              <a:solidFill>
                <a:schemeClr val="tx1"/>
              </a:solidFill>
              <a:latin typeface="+mn-lt"/>
            </a:endParaRPr>
          </a:p>
        </p:txBody>
      </p:sp>
      <p:sp>
        <p:nvSpPr>
          <p:cNvPr id="64515" name="Text Box 3"/>
          <p:cNvSpPr txBox="1">
            <a:spLocks noChangeArrowheads="1"/>
          </p:cNvSpPr>
          <p:nvPr/>
        </p:nvSpPr>
        <p:spPr bwMode="auto">
          <a:xfrm>
            <a:off x="8543925" y="2717800"/>
            <a:ext cx="522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EQ</a:t>
            </a:r>
          </a:p>
        </p:txBody>
      </p:sp>
      <p:sp>
        <p:nvSpPr>
          <p:cNvPr id="64516" name="Line 4"/>
          <p:cNvSpPr>
            <a:spLocks noChangeShapeType="1"/>
          </p:cNvSpPr>
          <p:nvPr/>
        </p:nvSpPr>
        <p:spPr bwMode="auto">
          <a:xfrm flipV="1">
            <a:off x="1981200" y="1955800"/>
            <a:ext cx="2286000" cy="838200"/>
          </a:xfrm>
          <a:prstGeom prst="line">
            <a:avLst/>
          </a:prstGeom>
          <a:noFill/>
          <a:ln w="28575">
            <a:solidFill>
              <a:srgbClr val="FFFFFF"/>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17" name="Line 5"/>
          <p:cNvSpPr>
            <a:spLocks noChangeShapeType="1"/>
          </p:cNvSpPr>
          <p:nvPr/>
        </p:nvSpPr>
        <p:spPr bwMode="auto">
          <a:xfrm>
            <a:off x="4267200" y="1955800"/>
            <a:ext cx="0" cy="83820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18" name="Line 6"/>
          <p:cNvSpPr>
            <a:spLocks noChangeShapeType="1"/>
          </p:cNvSpPr>
          <p:nvPr/>
        </p:nvSpPr>
        <p:spPr bwMode="auto">
          <a:xfrm flipV="1">
            <a:off x="4267200" y="1955800"/>
            <a:ext cx="2286000" cy="838200"/>
          </a:xfrm>
          <a:prstGeom prst="line">
            <a:avLst/>
          </a:prstGeom>
          <a:noFill/>
          <a:ln w="28575">
            <a:solidFill>
              <a:srgbClr val="FFFFFF"/>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19" name="Line 7"/>
          <p:cNvSpPr>
            <a:spLocks noChangeShapeType="1"/>
          </p:cNvSpPr>
          <p:nvPr/>
        </p:nvSpPr>
        <p:spPr bwMode="auto">
          <a:xfrm>
            <a:off x="6553200" y="1955800"/>
            <a:ext cx="0" cy="83820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20" name="Line 8"/>
          <p:cNvSpPr>
            <a:spLocks noChangeShapeType="1"/>
          </p:cNvSpPr>
          <p:nvPr/>
        </p:nvSpPr>
        <p:spPr bwMode="auto">
          <a:xfrm flipV="1">
            <a:off x="6553200" y="1955800"/>
            <a:ext cx="2286000" cy="838200"/>
          </a:xfrm>
          <a:prstGeom prst="line">
            <a:avLst/>
          </a:prstGeom>
          <a:noFill/>
          <a:ln w="28575">
            <a:solidFill>
              <a:srgbClr val="FFFFFF"/>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21" name="Line 9"/>
          <p:cNvSpPr>
            <a:spLocks noChangeShapeType="1"/>
          </p:cNvSpPr>
          <p:nvPr/>
        </p:nvSpPr>
        <p:spPr bwMode="auto">
          <a:xfrm>
            <a:off x="8839200" y="1955800"/>
            <a:ext cx="0" cy="83820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22" name="Line 10"/>
          <p:cNvSpPr>
            <a:spLocks noChangeShapeType="1"/>
          </p:cNvSpPr>
          <p:nvPr/>
        </p:nvSpPr>
        <p:spPr bwMode="auto">
          <a:xfrm>
            <a:off x="3048000" y="3251200"/>
            <a:ext cx="2971800" cy="0"/>
          </a:xfrm>
          <a:prstGeom prst="line">
            <a:avLst/>
          </a:prstGeom>
          <a:noFill/>
          <a:ln w="3175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it-IT"/>
          </a:p>
        </p:txBody>
      </p:sp>
      <p:sp>
        <p:nvSpPr>
          <p:cNvPr id="64523" name="Text Box 11"/>
          <p:cNvSpPr txBox="1">
            <a:spLocks noChangeArrowheads="1"/>
          </p:cNvSpPr>
          <p:nvPr/>
        </p:nvSpPr>
        <p:spPr bwMode="auto">
          <a:xfrm>
            <a:off x="4098925" y="3235325"/>
            <a:ext cx="793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400" i="1">
                <a:solidFill>
                  <a:srgbClr val="66FFFF"/>
                </a:solidFill>
                <a:latin typeface="Times" pitchFamily="18" charset="0"/>
              </a:rPr>
              <a:t>Time</a:t>
            </a:r>
          </a:p>
        </p:txBody>
      </p:sp>
      <p:sp>
        <p:nvSpPr>
          <p:cNvPr id="64524" name="Text Box 12"/>
          <p:cNvSpPr txBox="1">
            <a:spLocks noChangeArrowheads="1"/>
          </p:cNvSpPr>
          <p:nvPr/>
        </p:nvSpPr>
        <p:spPr bwMode="auto">
          <a:xfrm rot="-1175056">
            <a:off x="2209800" y="2273300"/>
            <a:ext cx="17002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Stress Loading</a:t>
            </a:r>
          </a:p>
        </p:txBody>
      </p:sp>
      <p:sp>
        <p:nvSpPr>
          <p:cNvPr id="64525" name="Text Box 13"/>
          <p:cNvSpPr txBox="1">
            <a:spLocks noChangeArrowheads="1"/>
          </p:cNvSpPr>
          <p:nvPr/>
        </p:nvSpPr>
        <p:spPr bwMode="auto">
          <a:xfrm rot="-1175056">
            <a:off x="4495800" y="2273300"/>
            <a:ext cx="17002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Stress Loading</a:t>
            </a:r>
          </a:p>
        </p:txBody>
      </p:sp>
      <p:sp>
        <p:nvSpPr>
          <p:cNvPr id="64526" name="Text Box 14"/>
          <p:cNvSpPr txBox="1">
            <a:spLocks noChangeArrowheads="1"/>
          </p:cNvSpPr>
          <p:nvPr/>
        </p:nvSpPr>
        <p:spPr bwMode="auto">
          <a:xfrm rot="-1175056">
            <a:off x="6858000" y="2257425"/>
            <a:ext cx="17002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Stress Loading</a:t>
            </a:r>
          </a:p>
        </p:txBody>
      </p:sp>
      <p:sp>
        <p:nvSpPr>
          <p:cNvPr id="64527" name="Text Box 15"/>
          <p:cNvSpPr txBox="1">
            <a:spLocks noChangeArrowheads="1"/>
          </p:cNvSpPr>
          <p:nvPr/>
        </p:nvSpPr>
        <p:spPr bwMode="auto">
          <a:xfrm>
            <a:off x="3962400" y="2778125"/>
            <a:ext cx="522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EQ</a:t>
            </a:r>
          </a:p>
        </p:txBody>
      </p:sp>
      <p:sp>
        <p:nvSpPr>
          <p:cNvPr id="64528" name="Text Box 16"/>
          <p:cNvSpPr txBox="1">
            <a:spLocks noChangeArrowheads="1"/>
          </p:cNvSpPr>
          <p:nvPr/>
        </p:nvSpPr>
        <p:spPr bwMode="auto">
          <a:xfrm>
            <a:off x="6324600" y="2778125"/>
            <a:ext cx="522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EQ</a:t>
            </a:r>
          </a:p>
        </p:txBody>
      </p:sp>
      <p:sp>
        <p:nvSpPr>
          <p:cNvPr id="64529" name="Line 17"/>
          <p:cNvSpPr>
            <a:spLocks noChangeShapeType="1"/>
          </p:cNvSpPr>
          <p:nvPr/>
        </p:nvSpPr>
        <p:spPr bwMode="auto">
          <a:xfrm flipV="1">
            <a:off x="8839200" y="2679700"/>
            <a:ext cx="304800" cy="114300"/>
          </a:xfrm>
          <a:prstGeom prst="line">
            <a:avLst/>
          </a:prstGeom>
          <a:noFill/>
          <a:ln w="28575">
            <a:solidFill>
              <a:srgbClr val="FFFFFF"/>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30" name="Line 18"/>
          <p:cNvSpPr>
            <a:spLocks noChangeShapeType="1"/>
          </p:cNvSpPr>
          <p:nvPr/>
        </p:nvSpPr>
        <p:spPr bwMode="auto">
          <a:xfrm>
            <a:off x="1981200" y="1955800"/>
            <a:ext cx="0" cy="83820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31" name="Line 19"/>
          <p:cNvSpPr>
            <a:spLocks noChangeShapeType="1"/>
          </p:cNvSpPr>
          <p:nvPr/>
        </p:nvSpPr>
        <p:spPr bwMode="auto">
          <a:xfrm flipV="1">
            <a:off x="0" y="1955800"/>
            <a:ext cx="1981200" cy="711200"/>
          </a:xfrm>
          <a:prstGeom prst="line">
            <a:avLst/>
          </a:prstGeom>
          <a:noFill/>
          <a:ln w="28575">
            <a:solidFill>
              <a:srgbClr val="FFFFFF"/>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64532" name="Text Box 20"/>
          <p:cNvSpPr txBox="1">
            <a:spLocks noChangeArrowheads="1"/>
          </p:cNvSpPr>
          <p:nvPr/>
        </p:nvSpPr>
        <p:spPr bwMode="auto">
          <a:xfrm rot="-1175056">
            <a:off x="-11113" y="2257425"/>
            <a:ext cx="17002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Stress Loading</a:t>
            </a:r>
          </a:p>
        </p:txBody>
      </p:sp>
      <p:sp>
        <p:nvSpPr>
          <p:cNvPr id="64533" name="Text Box 21"/>
          <p:cNvSpPr txBox="1">
            <a:spLocks noChangeArrowheads="1"/>
          </p:cNvSpPr>
          <p:nvPr/>
        </p:nvSpPr>
        <p:spPr bwMode="auto">
          <a:xfrm>
            <a:off x="1752600" y="2794000"/>
            <a:ext cx="5222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000">
                <a:solidFill>
                  <a:srgbClr val="66FFFF"/>
                </a:solidFill>
                <a:latin typeface="Times" pitchFamily="18" charset="0"/>
              </a:rPr>
              <a:t>EQ</a:t>
            </a:r>
          </a:p>
        </p:txBody>
      </p:sp>
      <p:pic>
        <p:nvPicPr>
          <p:cNvPr id="64536" name="Picture 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209550" y="3733800"/>
            <a:ext cx="3608387" cy="29130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4537" name="Text Box 3"/>
          <p:cNvSpPr txBox="1">
            <a:spLocks noChangeArrowheads="1"/>
          </p:cNvSpPr>
          <p:nvPr/>
        </p:nvSpPr>
        <p:spPr bwMode="auto">
          <a:xfrm rot="-5571">
            <a:off x="3974095" y="3776109"/>
            <a:ext cx="1277937"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eaLnBrk="0" hangingPunct="0">
              <a:defRPr sz="4200">
                <a:solidFill>
                  <a:srgbClr val="FFFFFF"/>
                </a:solidFill>
                <a:latin typeface="Chalkboard" charset="0"/>
                <a:ea typeface="ヒラギノ角ゴ ProN W3" charset="-128"/>
                <a:sym typeface="Chalkboard" charset="0"/>
              </a:defRPr>
            </a:lvl1pPr>
            <a:lvl2pPr marL="37931725" indent="-37474525" eaLnBrk="0" hangingPunct="0">
              <a:defRPr sz="4200">
                <a:solidFill>
                  <a:srgbClr val="FFFFFF"/>
                </a:solidFill>
                <a:latin typeface="Chalkboard" charset="0"/>
                <a:ea typeface="ヒラギノ角ゴ ProN W3" charset="-128"/>
                <a:sym typeface="Chalkboard" charset="0"/>
              </a:defRPr>
            </a:lvl2pPr>
            <a:lvl3pPr eaLnBrk="0" hangingPunct="0">
              <a:defRPr sz="4200">
                <a:solidFill>
                  <a:srgbClr val="FFFFFF"/>
                </a:solidFill>
                <a:latin typeface="Chalkboard" charset="0"/>
                <a:ea typeface="ヒラギノ角ゴ ProN W3" charset="-128"/>
                <a:sym typeface="Chalkboard" charset="0"/>
              </a:defRPr>
            </a:lvl3pPr>
            <a:lvl4pPr eaLnBrk="0" hangingPunct="0">
              <a:defRPr sz="4200">
                <a:solidFill>
                  <a:srgbClr val="FFFFFF"/>
                </a:solidFill>
                <a:latin typeface="Chalkboard" charset="0"/>
                <a:ea typeface="ヒラギノ角ゴ ProN W3" charset="-128"/>
                <a:sym typeface="Chalkboard" charset="0"/>
              </a:defRPr>
            </a:lvl4pPr>
            <a:lvl5pPr eaLnBrk="0" hangingPunct="0">
              <a:defRPr sz="4200">
                <a:solidFill>
                  <a:srgbClr val="FFFFFF"/>
                </a:solidFill>
                <a:latin typeface="Chalkboard" charset="0"/>
                <a:ea typeface="ヒラギノ角ゴ ProN W3" charset="-128"/>
                <a:sym typeface="Chalkboard" charset="0"/>
              </a:defRPr>
            </a:lvl5pPr>
            <a:lvl6pPr marL="4572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9144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13716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1828800"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algn="l"/>
            <a:r>
              <a:rPr lang="en-US" sz="2400" dirty="0" smtClean="0">
                <a:solidFill>
                  <a:schemeClr val="bg1"/>
                </a:solidFill>
                <a:latin typeface="+mn-lt"/>
              </a:rPr>
              <a:t>How much more </a:t>
            </a:r>
            <a:r>
              <a:rPr lang="en-US" sz="2400" dirty="0" err="1" smtClean="0">
                <a:solidFill>
                  <a:schemeClr val="bg1"/>
                </a:solidFill>
                <a:latin typeface="+mn-lt"/>
              </a:rPr>
              <a:t>more</a:t>
            </a:r>
            <a:endParaRPr lang="en-US" sz="2400" dirty="0">
              <a:solidFill>
                <a:schemeClr val="bg1"/>
              </a:solidFill>
              <a:latin typeface="+mn-lt"/>
            </a:endParaRPr>
          </a:p>
          <a:p>
            <a:pPr algn="l"/>
            <a:r>
              <a:rPr lang="en-US" sz="2400" dirty="0" smtClean="0">
                <a:solidFill>
                  <a:schemeClr val="bg1"/>
                </a:solidFill>
                <a:latin typeface="+mn-lt"/>
              </a:rPr>
              <a:t>noisy is the </a:t>
            </a:r>
            <a:endParaRPr lang="en-US" sz="2400" dirty="0">
              <a:solidFill>
                <a:schemeClr val="bg1"/>
              </a:solidFill>
              <a:latin typeface="+mn-lt"/>
            </a:endParaRPr>
          </a:p>
          <a:p>
            <a:pPr algn="l"/>
            <a:r>
              <a:rPr lang="en-US" sz="2400" dirty="0" smtClean="0">
                <a:solidFill>
                  <a:schemeClr val="bg1"/>
                </a:solidFill>
                <a:latin typeface="+mn-lt"/>
              </a:rPr>
              <a:t>System?</a:t>
            </a:r>
            <a:endParaRPr lang="en-US" sz="2400" dirty="0">
              <a:solidFill>
                <a:schemeClr val="bg1"/>
              </a:solidFill>
              <a:latin typeface="+mn-lt"/>
            </a:endParaRPr>
          </a:p>
        </p:txBody>
      </p:sp>
      <p:cxnSp>
        <p:nvCxnSpPr>
          <p:cNvPr id="64540" name="Connettore 2 44"/>
          <p:cNvCxnSpPr>
            <a:cxnSpLocks noChangeShapeType="1"/>
          </p:cNvCxnSpPr>
          <p:nvPr/>
        </p:nvCxnSpPr>
        <p:spPr bwMode="auto">
          <a:xfrm rot="5400000">
            <a:off x="2865438" y="5108575"/>
            <a:ext cx="2209800" cy="3175"/>
          </a:xfrm>
          <a:prstGeom prst="straightConnector1">
            <a:avLst/>
          </a:prstGeom>
          <a:noFill/>
          <a:ln w="25400">
            <a:solidFill>
              <a:srgbClr val="FFFFFF"/>
            </a:solidFill>
            <a:round/>
            <a:headEnd/>
            <a:tailEnd type="arrow" w="med" len="med"/>
          </a:ln>
          <a:extLst>
            <a:ext uri="{909E8E84-426E-40DD-AFC4-6F175D3DCCD1}">
              <a14:hiddenFill xmlns="" xmlns:a14="http://schemas.microsoft.com/office/drawing/2010/main">
                <a:noFill/>
              </a14:hiddenFill>
            </a:ext>
          </a:extLst>
        </p:spPr>
      </p:cxnSp>
      <p:sp>
        <p:nvSpPr>
          <p:cNvPr id="30" name="Rettangolo 29"/>
          <p:cNvSpPr/>
          <p:nvPr/>
        </p:nvSpPr>
        <p:spPr>
          <a:xfrm>
            <a:off x="468313" y="260648"/>
            <a:ext cx="2856872" cy="461665"/>
          </a:xfrm>
          <a:prstGeom prst="rect">
            <a:avLst/>
          </a:prstGeom>
        </p:spPr>
        <p:txBody>
          <a:bodyPr wrap="none">
            <a:spAutoFit/>
          </a:bodyPr>
          <a:lstStyle/>
          <a:p>
            <a:r>
              <a:rPr lang="en-US" i="1" dirty="0" smtClean="0">
                <a:solidFill>
                  <a:srgbClr val="FFCC66"/>
                </a:solidFill>
              </a:rPr>
              <a:t>Recurrence Models</a:t>
            </a:r>
            <a:endParaRPr lang="it-IT" dirty="0"/>
          </a:p>
        </p:txBody>
      </p:sp>
      <p:pic>
        <p:nvPicPr>
          <p:cNvPr id="26" name="Immagine 25"/>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5488649" y="3642130"/>
            <a:ext cx="3152949" cy="2945614"/>
          </a:xfrm>
          <a:prstGeom prst="rect">
            <a:avLst/>
          </a:prstGeom>
          <a:noFill/>
        </p:spPr>
      </p:pic>
    </p:spTree>
    <p:extLst>
      <p:ext uri="{BB962C8B-B14F-4D97-AF65-F5344CB8AC3E}">
        <p14:creationId xmlns="" xmlns:p14="http://schemas.microsoft.com/office/powerpoint/2010/main" val="6852720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4294967295"/>
          </p:nvPr>
        </p:nvSpPr>
        <p:spPr>
          <a:xfrm>
            <a:off x="29716" y="80962"/>
            <a:ext cx="8229600" cy="2232025"/>
          </a:xfrm>
        </p:spPr>
        <p:txBody>
          <a:bodyPr/>
          <a:lstStyle/>
          <a:p>
            <a:pPr marL="1588" indent="12700" eaLnBrk="1" hangingPunct="1">
              <a:buFontTx/>
              <a:buNone/>
            </a:pPr>
            <a:r>
              <a:rPr lang="en-US" sz="2800" i="1" dirty="0" smtClean="0">
                <a:solidFill>
                  <a:srgbClr val="FF9900"/>
                </a:solidFill>
              </a:rPr>
              <a:t>Traditionally we learn about events of the past from:</a:t>
            </a:r>
          </a:p>
          <a:p>
            <a:pPr marL="458788" indent="-457200" eaLnBrk="1" hangingPunct="1">
              <a:buFont typeface="Wingdings" pitchFamily="2" charset="2"/>
              <a:buChar char="v"/>
            </a:pPr>
            <a:r>
              <a:rPr lang="en-US" sz="2800" b="1" dirty="0" smtClean="0">
                <a:solidFill>
                  <a:schemeClr val="tx1">
                    <a:lumMod val="65000"/>
                  </a:schemeClr>
                </a:solidFill>
              </a:rPr>
              <a:t> </a:t>
            </a:r>
            <a:r>
              <a:rPr lang="en-US" sz="2800" b="1" dirty="0" smtClean="0">
                <a:solidFill>
                  <a:schemeClr val="tx2">
                    <a:lumMod val="50000"/>
                  </a:schemeClr>
                </a:solidFill>
              </a:rPr>
              <a:t>instrumental</a:t>
            </a:r>
            <a:r>
              <a:rPr lang="en-US" sz="2800" dirty="0" smtClean="0">
                <a:solidFill>
                  <a:schemeClr val="tx2">
                    <a:lumMod val="50000"/>
                  </a:schemeClr>
                </a:solidFill>
              </a:rPr>
              <a:t> data </a:t>
            </a:r>
          </a:p>
          <a:p>
            <a:pPr marL="458788" indent="-457200" eaLnBrk="1" hangingPunct="1">
              <a:buFont typeface="Wingdings" pitchFamily="2" charset="2"/>
              <a:buChar char="v"/>
            </a:pPr>
            <a:r>
              <a:rPr lang="en-US" sz="2800" b="1" dirty="0" smtClean="0"/>
              <a:t> historical </a:t>
            </a:r>
            <a:r>
              <a:rPr lang="en-US" sz="2800" dirty="0" smtClean="0"/>
              <a:t>records</a:t>
            </a:r>
          </a:p>
        </p:txBody>
      </p:sp>
      <p:pic>
        <p:nvPicPr>
          <p:cNvPr id="22538" name="Picture 13"/>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572001" y="620689"/>
            <a:ext cx="3096344" cy="3473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chemeClr val="hlink"/>
                </a:solidFill>
                <a:miter lim="800000"/>
                <a:headEnd/>
                <a:tailEnd/>
              </a14:hiddenLine>
            </a:ext>
          </a:extLst>
        </p:spPr>
      </p:pic>
      <p:pic>
        <p:nvPicPr>
          <p:cNvPr id="22536" name="Picture 9"/>
          <p:cNvPicPr>
            <a:picLocks noChangeAspect="1" noChangeArrowheads="1"/>
          </p:cNvPicPr>
          <p:nvPr/>
        </p:nvPicPr>
        <p:blipFill>
          <a:blip r:embed="rId4" cstate="print">
            <a:lum contrast="22000"/>
            <a:extLst>
              <a:ext uri="{28A0092B-C50C-407E-A947-70E740481C1C}">
                <a14:useLocalDpi xmlns="" xmlns:a14="http://schemas.microsoft.com/office/drawing/2010/main"/>
              </a:ext>
            </a:extLst>
          </a:blip>
          <a:srcRect/>
          <a:stretch>
            <a:fillRect/>
          </a:stretch>
        </p:blipFill>
        <p:spPr bwMode="auto">
          <a:xfrm>
            <a:off x="4572000" y="4163092"/>
            <a:ext cx="4117628" cy="2722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folHlink"/>
                </a:solidFill>
                <a:miter lim="800000"/>
                <a:headEnd/>
                <a:tailEnd/>
              </a14:hiddenLine>
            </a:ext>
          </a:extLst>
        </p:spPr>
      </p:pic>
      <p:pic>
        <p:nvPicPr>
          <p:cNvPr id="12" name="Picture 5"/>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79512" y="1898735"/>
            <a:ext cx="4240329" cy="3834521"/>
          </a:xfrm>
          <a:prstGeom prst="rect">
            <a:avLst/>
          </a:prstGeom>
          <a:noFill/>
          <a:ln w="1905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38562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data 3"/>
          <p:cNvSpPr>
            <a:spLocks noGrp="1"/>
          </p:cNvSpPr>
          <p:nvPr>
            <p:ph type="dt" sz="half" idx="10"/>
          </p:nvPr>
        </p:nvSpPr>
        <p:spPr>
          <a:noFill/>
        </p:spPr>
        <p:txBody>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endParaRPr lang="it-IT" sz="1200" smtClean="0">
              <a:solidFill>
                <a:srgbClr val="FFCC99"/>
              </a:solidFill>
            </a:endParaRPr>
          </a:p>
          <a:p>
            <a:r>
              <a:rPr lang="it-IT" sz="1200" smtClean="0">
                <a:solidFill>
                  <a:srgbClr val="FFCC99"/>
                </a:solidFill>
              </a:rPr>
              <a:t>VII Congreso Geologico de Espa</a:t>
            </a:r>
            <a:r>
              <a:rPr lang="en-US" sz="1200" smtClean="0">
                <a:solidFill>
                  <a:srgbClr val="FFCC99"/>
                </a:solidFill>
                <a:cs typeface="Arial" charset="0"/>
              </a:rPr>
              <a:t>ñ</a:t>
            </a:r>
            <a:r>
              <a:rPr lang="it-IT" sz="1200" smtClean="0">
                <a:solidFill>
                  <a:srgbClr val="FFCC99"/>
                </a:solidFill>
              </a:rPr>
              <a:t>a Las Palmas 11-18 July 2008</a:t>
            </a:r>
          </a:p>
        </p:txBody>
      </p:sp>
      <p:sp>
        <p:nvSpPr>
          <p:cNvPr id="105475" name="Rectangle 8"/>
          <p:cNvSpPr>
            <a:spLocks noChangeArrowheads="1"/>
          </p:cNvSpPr>
          <p:nvPr/>
        </p:nvSpPr>
        <p:spPr bwMode="auto">
          <a:xfrm>
            <a:off x="0" y="0"/>
            <a:ext cx="9396413"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800">
              <a:solidFill>
                <a:schemeClr val="tx1"/>
              </a:solidFill>
              <a:effectLst/>
            </a:endParaRPr>
          </a:p>
        </p:txBody>
      </p:sp>
      <p:pic>
        <p:nvPicPr>
          <p:cNvPr id="105477" name="Picture 7"/>
          <p:cNvPicPr>
            <a:picLocks noChangeAspect="1" noChangeArrowheads="1"/>
          </p:cNvPicPr>
          <p:nvPr/>
        </p:nvPicPr>
        <p:blipFill>
          <a:blip r:embed="rId2" cstate="screen">
            <a:extLst>
              <a:ext uri="{28A0092B-C50C-407E-A947-70E740481C1C}">
                <a14:useLocalDpi xmlns="" xmlns:a14="http://schemas.microsoft.com/office/drawing/2010/main"/>
              </a:ext>
            </a:extLst>
          </a:blip>
          <a:srcRect t="1161" r="6679" b="7141"/>
          <a:stretch>
            <a:fillRect/>
          </a:stretch>
        </p:blipFill>
        <p:spPr bwMode="auto">
          <a:xfrm>
            <a:off x="308381" y="1101045"/>
            <a:ext cx="4401906" cy="50768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5478"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l="494" r="3528" b="940"/>
          <a:stretch>
            <a:fillRect/>
          </a:stretch>
        </p:blipFill>
        <p:spPr bwMode="auto">
          <a:xfrm>
            <a:off x="4882068" y="1101045"/>
            <a:ext cx="4370964" cy="50768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5479" name="Text Box 10"/>
          <p:cNvSpPr txBox="1">
            <a:spLocks noChangeArrowheads="1"/>
          </p:cNvSpPr>
          <p:nvPr/>
        </p:nvSpPr>
        <p:spPr bwMode="auto">
          <a:xfrm>
            <a:off x="1336675" y="533400"/>
            <a:ext cx="20828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2800" b="1">
                <a:solidFill>
                  <a:schemeClr val="tx1"/>
                </a:solidFill>
                <a:effectLst/>
              </a:rPr>
              <a:t>Poissonian</a:t>
            </a:r>
          </a:p>
        </p:txBody>
      </p:sp>
      <p:sp>
        <p:nvSpPr>
          <p:cNvPr id="105480" name="Text Box 11"/>
          <p:cNvSpPr txBox="1">
            <a:spLocks noChangeArrowheads="1"/>
          </p:cNvSpPr>
          <p:nvPr/>
        </p:nvSpPr>
        <p:spPr bwMode="auto">
          <a:xfrm>
            <a:off x="5580063" y="549275"/>
            <a:ext cx="29749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2800" b="1">
                <a:solidFill>
                  <a:schemeClr val="tx1"/>
                </a:solidFill>
                <a:effectLst/>
              </a:rPr>
              <a:t>Time-Dependent</a:t>
            </a:r>
          </a:p>
        </p:txBody>
      </p:sp>
      <p:sp>
        <p:nvSpPr>
          <p:cNvPr id="105481" name="Text Box 12"/>
          <p:cNvSpPr txBox="1">
            <a:spLocks noChangeArrowheads="1"/>
          </p:cNvSpPr>
          <p:nvPr/>
        </p:nvSpPr>
        <p:spPr bwMode="auto">
          <a:xfrm>
            <a:off x="7308850" y="6308725"/>
            <a:ext cx="1835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1800">
                <a:solidFill>
                  <a:schemeClr val="tx1"/>
                </a:solidFill>
                <a:effectLst/>
              </a:rPr>
              <a:t>Pace et al. 2007</a:t>
            </a:r>
          </a:p>
        </p:txBody>
      </p:sp>
      <p:sp>
        <p:nvSpPr>
          <p:cNvPr id="105482" name="Text Box 13"/>
          <p:cNvSpPr txBox="1">
            <a:spLocks noChangeArrowheads="1"/>
          </p:cNvSpPr>
          <p:nvPr/>
        </p:nvSpPr>
        <p:spPr bwMode="auto">
          <a:xfrm>
            <a:off x="592138" y="650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endParaRPr lang="en-US" sz="1800">
              <a:solidFill>
                <a:schemeClr val="tx1"/>
              </a:solidFill>
              <a:effectLst/>
            </a:endParaRPr>
          </a:p>
        </p:txBody>
      </p:sp>
      <p:sp>
        <p:nvSpPr>
          <p:cNvPr id="105483" name="Text Box 14"/>
          <p:cNvSpPr txBox="1">
            <a:spLocks noChangeArrowheads="1"/>
          </p:cNvSpPr>
          <p:nvPr/>
        </p:nvSpPr>
        <p:spPr bwMode="auto">
          <a:xfrm>
            <a:off x="1974173" y="65088"/>
            <a:ext cx="5195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Arial" charset="0"/>
              </a:defRPr>
            </a:lvl1pPr>
            <a:lvl2pPr marL="742950" indent="-285750">
              <a:defRPr sz="2400">
                <a:solidFill>
                  <a:schemeClr val="hlink"/>
                </a:solidFill>
                <a:latin typeface="Arial" charset="0"/>
              </a:defRPr>
            </a:lvl2pPr>
            <a:lvl3pPr marL="1143000" indent="-228600">
              <a:defRPr sz="2400">
                <a:solidFill>
                  <a:schemeClr val="hlink"/>
                </a:solidFill>
                <a:latin typeface="Arial" charset="0"/>
              </a:defRPr>
            </a:lvl3pPr>
            <a:lvl4pPr marL="1600200" indent="-228600">
              <a:defRPr sz="2400">
                <a:solidFill>
                  <a:schemeClr val="hlink"/>
                </a:solidFill>
                <a:latin typeface="Arial" charset="0"/>
              </a:defRPr>
            </a:lvl4pPr>
            <a:lvl5pPr marL="2057400" indent="-228600">
              <a:defRPr sz="2400">
                <a:solidFill>
                  <a:schemeClr val="hlink"/>
                </a:solidFill>
                <a:latin typeface="Arial" charset="0"/>
              </a:defRPr>
            </a:lvl5pPr>
            <a:lvl6pPr marL="2514600" indent="-228600" eaLnBrk="0" fontAlgn="base" hangingPunct="0">
              <a:spcBef>
                <a:spcPct val="0"/>
              </a:spcBef>
              <a:spcAft>
                <a:spcPct val="0"/>
              </a:spcAft>
              <a:defRPr sz="2400">
                <a:solidFill>
                  <a:schemeClr val="hlink"/>
                </a:solidFill>
                <a:latin typeface="Arial" charset="0"/>
              </a:defRPr>
            </a:lvl6pPr>
            <a:lvl7pPr marL="2971800" indent="-228600" eaLnBrk="0" fontAlgn="base" hangingPunct="0">
              <a:spcBef>
                <a:spcPct val="0"/>
              </a:spcBef>
              <a:spcAft>
                <a:spcPct val="0"/>
              </a:spcAft>
              <a:defRPr sz="2400">
                <a:solidFill>
                  <a:schemeClr val="hlink"/>
                </a:solidFill>
                <a:latin typeface="Arial" charset="0"/>
              </a:defRPr>
            </a:lvl7pPr>
            <a:lvl8pPr marL="3429000" indent="-228600" eaLnBrk="0" fontAlgn="base" hangingPunct="0">
              <a:spcBef>
                <a:spcPct val="0"/>
              </a:spcBef>
              <a:spcAft>
                <a:spcPct val="0"/>
              </a:spcAft>
              <a:defRPr sz="2400">
                <a:solidFill>
                  <a:schemeClr val="hlink"/>
                </a:solidFill>
                <a:latin typeface="Arial" charset="0"/>
              </a:defRPr>
            </a:lvl8pPr>
            <a:lvl9pPr marL="3886200" indent="-228600" eaLnBrk="0" fontAlgn="base" hangingPunct="0">
              <a:spcBef>
                <a:spcPct val="0"/>
              </a:spcBef>
              <a:spcAft>
                <a:spcPct val="0"/>
              </a:spcAft>
              <a:defRPr sz="2400">
                <a:solidFill>
                  <a:schemeClr val="hlink"/>
                </a:solidFill>
                <a:latin typeface="Arial" charset="0"/>
              </a:defRPr>
            </a:lvl9pPr>
          </a:lstStyle>
          <a:p>
            <a:pPr eaLnBrk="1" hangingPunct="1"/>
            <a:r>
              <a:rPr lang="it-IT" sz="3200" i="1" dirty="0" err="1" smtClean="0">
                <a:solidFill>
                  <a:srgbClr val="FFC000"/>
                </a:solidFill>
                <a:effectLst/>
              </a:rPr>
              <a:t>Introducing</a:t>
            </a:r>
            <a:r>
              <a:rPr lang="it-IT" sz="3200" i="1" dirty="0" smtClean="0">
                <a:solidFill>
                  <a:srgbClr val="FFC000"/>
                </a:solidFill>
                <a:effectLst/>
              </a:rPr>
              <a:t> </a:t>
            </a:r>
            <a:r>
              <a:rPr lang="it-IT" sz="3200" i="1" dirty="0" err="1" smtClean="0">
                <a:solidFill>
                  <a:srgbClr val="FFC000"/>
                </a:solidFill>
                <a:effectLst/>
              </a:rPr>
              <a:t>memory</a:t>
            </a:r>
            <a:r>
              <a:rPr lang="it-IT" sz="3200" i="1" dirty="0" smtClean="0">
                <a:solidFill>
                  <a:srgbClr val="FFC000"/>
                </a:solidFill>
                <a:effectLst/>
              </a:rPr>
              <a:t> in </a:t>
            </a:r>
            <a:r>
              <a:rPr lang="it-IT" sz="3200" i="1" dirty="0">
                <a:solidFill>
                  <a:srgbClr val="FFC000"/>
                </a:solidFill>
                <a:effectLst/>
              </a:rPr>
              <a:t>SHA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a:spLocks noChangeArrowheads="1"/>
          </p:cNvSpPr>
          <p:nvPr/>
        </p:nvSpPr>
        <p:spPr bwMode="auto">
          <a:xfrm>
            <a:off x="6840538" y="6118225"/>
            <a:ext cx="1595437"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600" i="1" dirty="0">
                <a:solidFill>
                  <a:schemeClr val="bg1"/>
                </a:solidFill>
                <a:effectLst>
                  <a:outerShdw blurRad="38100" dist="38100" dir="2700000" algn="tl">
                    <a:srgbClr val="000000"/>
                  </a:outerShdw>
                </a:effectLst>
              </a:rPr>
              <a:t>Galli et al. 2008</a:t>
            </a:r>
          </a:p>
        </p:txBody>
      </p:sp>
      <p:sp>
        <p:nvSpPr>
          <p:cNvPr id="103429" name="Rectangle 10"/>
          <p:cNvSpPr>
            <a:spLocks noChangeArrowheads="1"/>
          </p:cNvSpPr>
          <p:nvPr/>
        </p:nvSpPr>
        <p:spPr bwMode="auto">
          <a:xfrm>
            <a:off x="77788" y="116632"/>
            <a:ext cx="8815388" cy="457200"/>
          </a:xfrm>
          <a:prstGeom prst="rect">
            <a:avLst/>
          </a:prstGeom>
          <a:noFill/>
          <a:ln>
            <a:noFill/>
          </a:ln>
          <a:effectLst/>
          <a:extLst/>
        </p:spPr>
        <p:txBody>
          <a:bodyPr wrap="none">
            <a:spAutoFit/>
          </a:bodyPr>
          <a:lstStyle/>
          <a:p>
            <a:r>
              <a:rPr lang="en-US" i="1" dirty="0" err="1">
                <a:solidFill>
                  <a:schemeClr val="tx1"/>
                </a:solidFill>
                <a:effectLst/>
              </a:rPr>
              <a:t>Paleoseismological</a:t>
            </a:r>
            <a:r>
              <a:rPr lang="en-US" i="1" dirty="0">
                <a:solidFill>
                  <a:schemeClr val="tx1"/>
                </a:solidFill>
                <a:effectLst/>
              </a:rPr>
              <a:t> Catalogue </a:t>
            </a:r>
            <a:r>
              <a:rPr lang="en-US" i="1" dirty="0" smtClean="0">
                <a:solidFill>
                  <a:schemeClr val="tx1"/>
                </a:solidFill>
                <a:effectLst/>
              </a:rPr>
              <a:t>of </a:t>
            </a:r>
            <a:r>
              <a:rPr lang="en-US" i="1" dirty="0">
                <a:solidFill>
                  <a:schemeClr val="tx1"/>
                </a:solidFill>
                <a:effectLst/>
              </a:rPr>
              <a:t>Italy since 19Kyr – 56 records</a:t>
            </a:r>
            <a:endParaRPr lang="it-IT" i="1" dirty="0">
              <a:solidFill>
                <a:schemeClr val="tx1"/>
              </a:solidFill>
              <a:effectLst/>
            </a:endParaRPr>
          </a:p>
        </p:txBody>
      </p:sp>
      <p:pic>
        <p:nvPicPr>
          <p:cNvPr id="115715" name="Picture 3"/>
          <p:cNvPicPr>
            <a:picLocks noChangeAspect="1" noChangeArrowheads="1"/>
          </p:cNvPicPr>
          <p:nvPr/>
        </p:nvPicPr>
        <p:blipFill rotWithShape="1">
          <a:blip r:embed="rId2" cstate="screen">
            <a:extLst>
              <a:ext uri="{28A0092B-C50C-407E-A947-70E740481C1C}">
                <a14:useLocalDpi xmlns="" xmlns:a14="http://schemas.microsoft.com/office/drawing/2010/main"/>
              </a:ext>
            </a:extLst>
          </a:blip>
          <a:srcRect/>
          <a:stretch/>
        </p:blipFill>
        <p:spPr bwMode="auto">
          <a:xfrm>
            <a:off x="77789" y="620688"/>
            <a:ext cx="8953942" cy="8827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2911957" y="116632"/>
            <a:ext cx="3388235" cy="646331"/>
          </a:xfrm>
          <a:prstGeom prst="rect">
            <a:avLst/>
          </a:prstGeom>
          <a:noFill/>
        </p:spPr>
        <p:txBody>
          <a:bodyPr wrap="none" rtlCol="0">
            <a:spAutoFit/>
          </a:bodyPr>
          <a:lstStyle/>
          <a:p>
            <a:r>
              <a:rPr lang="it-IT" sz="3600" b="1" dirty="0" smtClean="0">
                <a:solidFill>
                  <a:schemeClr val="tx1"/>
                </a:solidFill>
                <a:latin typeface="+mj-lt"/>
              </a:rPr>
              <a:t>Learning </a:t>
            </a:r>
            <a:r>
              <a:rPr lang="it-IT" sz="3600" b="1" dirty="0" err="1" smtClean="0">
                <a:solidFill>
                  <a:schemeClr val="tx1"/>
                </a:solidFill>
                <a:latin typeface="+mj-lt"/>
              </a:rPr>
              <a:t>process</a:t>
            </a:r>
            <a:endParaRPr lang="it-IT" sz="3600" b="1" dirty="0">
              <a:solidFill>
                <a:schemeClr val="tx1"/>
              </a:solidFill>
              <a:latin typeface="+mj-lt"/>
            </a:endParaRPr>
          </a:p>
        </p:txBody>
      </p:sp>
      <p:sp>
        <p:nvSpPr>
          <p:cNvPr id="14" name="CasellaDiTesto 13"/>
          <p:cNvSpPr txBox="1"/>
          <p:nvPr/>
        </p:nvSpPr>
        <p:spPr>
          <a:xfrm>
            <a:off x="3563888" y="1260484"/>
            <a:ext cx="2013885"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15" name="CasellaDiTesto 14"/>
          <p:cNvSpPr txBox="1"/>
          <p:nvPr/>
        </p:nvSpPr>
        <p:spPr>
          <a:xfrm>
            <a:off x="3508634" y="2484185"/>
            <a:ext cx="2164375"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16" name="CasellaDiTesto 15"/>
          <p:cNvSpPr txBox="1"/>
          <p:nvPr/>
        </p:nvSpPr>
        <p:spPr>
          <a:xfrm>
            <a:off x="2987824" y="3708321"/>
            <a:ext cx="3132845"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sp>
        <p:nvSpPr>
          <p:cNvPr id="17" name="CasellaDiTesto 16"/>
          <p:cNvSpPr txBox="1"/>
          <p:nvPr/>
        </p:nvSpPr>
        <p:spPr>
          <a:xfrm>
            <a:off x="3547953" y="4941168"/>
            <a:ext cx="2032159"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application</a:t>
            </a:r>
            <a:endParaRPr lang="it-IT" sz="3200" i="1" dirty="0"/>
          </a:p>
        </p:txBody>
      </p:sp>
      <p:sp>
        <p:nvSpPr>
          <p:cNvPr id="20" name="Freccia in giù 19"/>
          <p:cNvSpPr/>
          <p:nvPr/>
        </p:nvSpPr>
        <p:spPr>
          <a:xfrm>
            <a:off x="4355976" y="1916397"/>
            <a:ext cx="432048" cy="5044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sp>
        <p:nvSpPr>
          <p:cNvPr id="23" name="Freccia in giù 22"/>
          <p:cNvSpPr/>
          <p:nvPr/>
        </p:nvSpPr>
        <p:spPr>
          <a:xfrm>
            <a:off x="4355976" y="3140533"/>
            <a:ext cx="432048" cy="5044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sp>
        <p:nvSpPr>
          <p:cNvPr id="24" name="Freccia in giù 23"/>
          <p:cNvSpPr/>
          <p:nvPr/>
        </p:nvSpPr>
        <p:spPr>
          <a:xfrm>
            <a:off x="4355976" y="4364669"/>
            <a:ext cx="432048" cy="5044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grpSp>
        <p:nvGrpSpPr>
          <p:cNvPr id="2" name="Gruppo 29"/>
          <p:cNvGrpSpPr/>
          <p:nvPr/>
        </p:nvGrpSpPr>
        <p:grpSpPr>
          <a:xfrm>
            <a:off x="2987824" y="1268760"/>
            <a:ext cx="3132845" cy="3032612"/>
            <a:chOff x="2987824" y="1268760"/>
            <a:chExt cx="3132845" cy="3032612"/>
          </a:xfrm>
        </p:grpSpPr>
        <p:sp>
          <p:nvSpPr>
            <p:cNvPr id="32" name="CasellaDiTesto 31"/>
            <p:cNvSpPr txBox="1"/>
            <p:nvPr/>
          </p:nvSpPr>
          <p:spPr>
            <a:xfrm>
              <a:off x="3563888" y="1268760"/>
              <a:ext cx="201388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experience</a:t>
              </a:r>
              <a:endParaRPr lang="it-IT" sz="3200" i="1" dirty="0"/>
            </a:p>
          </p:txBody>
        </p:sp>
        <p:sp>
          <p:nvSpPr>
            <p:cNvPr id="33" name="CasellaDiTesto 32"/>
            <p:cNvSpPr txBox="1"/>
            <p:nvPr/>
          </p:nvSpPr>
          <p:spPr>
            <a:xfrm>
              <a:off x="3508634" y="2492461"/>
              <a:ext cx="216437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observation</a:t>
              </a:r>
              <a:endParaRPr lang="it-IT" sz="3200" i="1" dirty="0"/>
            </a:p>
          </p:txBody>
        </p:sp>
        <p:sp>
          <p:nvSpPr>
            <p:cNvPr id="34" name="CasellaDiTesto 33"/>
            <p:cNvSpPr txBox="1"/>
            <p:nvPr/>
          </p:nvSpPr>
          <p:spPr>
            <a:xfrm>
              <a:off x="2987824" y="3716597"/>
              <a:ext cx="3132845" cy="584775"/>
            </a:xfrm>
            <a:prstGeom prst="rect">
              <a:avLst/>
            </a:prstGeom>
            <a:solidFill>
              <a:srgbClr val="CC6600"/>
            </a:solid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sz="3200" i="1" dirty="0" err="1" smtClean="0">
                  <a:solidFill>
                    <a:schemeClr val="tx1"/>
                  </a:solidFill>
                  <a:effectLst/>
                </a:rPr>
                <a:t>conceptualization</a:t>
              </a:r>
              <a:endParaRPr lang="it-IT" sz="3200" i="1" dirty="0"/>
            </a:p>
          </p:txBody>
        </p:sp>
      </p:grpSp>
      <p:sp>
        <p:nvSpPr>
          <p:cNvPr id="18" name="Rettangolo 17"/>
          <p:cNvSpPr/>
          <p:nvPr/>
        </p:nvSpPr>
        <p:spPr>
          <a:xfrm>
            <a:off x="36512" y="5733256"/>
            <a:ext cx="9144000" cy="1077218"/>
          </a:xfrm>
          <a:prstGeom prst="rect">
            <a:avLst/>
          </a:prstGeom>
        </p:spPr>
        <p:txBody>
          <a:bodyPr wrap="square">
            <a:spAutoFit/>
          </a:bodyPr>
          <a:lstStyle/>
          <a:p>
            <a:pPr algn="ctr"/>
            <a:r>
              <a:rPr lang="it-IT" sz="3200" dirty="0" err="1" smtClean="0">
                <a:solidFill>
                  <a:srgbClr val="FFCC66"/>
                </a:solidFill>
                <a:latin typeface="+mn-lt"/>
              </a:rPr>
              <a:t>There</a:t>
            </a:r>
            <a:r>
              <a:rPr lang="it-IT" sz="3200" dirty="0" smtClean="0">
                <a:solidFill>
                  <a:srgbClr val="FFCC66"/>
                </a:solidFill>
                <a:latin typeface="+mn-lt"/>
              </a:rPr>
              <a:t> </a:t>
            </a:r>
            <a:r>
              <a:rPr lang="it-IT" sz="3200" dirty="0" err="1" smtClean="0">
                <a:solidFill>
                  <a:srgbClr val="FFCC66"/>
                </a:solidFill>
                <a:latin typeface="+mn-lt"/>
              </a:rPr>
              <a:t>is</a:t>
            </a:r>
            <a:r>
              <a:rPr lang="it-IT" sz="3200" dirty="0" smtClean="0">
                <a:solidFill>
                  <a:srgbClr val="FFCC66"/>
                </a:solidFill>
                <a:latin typeface="+mn-lt"/>
              </a:rPr>
              <a:t> </a:t>
            </a:r>
            <a:r>
              <a:rPr lang="it-IT" sz="3200" dirty="0" err="1" smtClean="0">
                <a:solidFill>
                  <a:srgbClr val="FFCC66"/>
                </a:solidFill>
                <a:latin typeface="+mn-lt"/>
              </a:rPr>
              <a:t>an</a:t>
            </a:r>
            <a:r>
              <a:rPr lang="it-IT" sz="3200" dirty="0" smtClean="0">
                <a:solidFill>
                  <a:srgbClr val="FFCC66"/>
                </a:solidFill>
                <a:latin typeface="+mn-lt"/>
              </a:rPr>
              <a:t> </a:t>
            </a:r>
            <a:r>
              <a:rPr lang="it-IT" sz="3200" dirty="0" err="1" smtClean="0">
                <a:solidFill>
                  <a:srgbClr val="FFCC66"/>
                </a:solidFill>
                <a:latin typeface="+mn-lt"/>
              </a:rPr>
              <a:t>incredible</a:t>
            </a:r>
            <a:r>
              <a:rPr lang="it-IT" sz="3200" dirty="0" smtClean="0">
                <a:solidFill>
                  <a:srgbClr val="FFCC66"/>
                </a:solidFill>
                <a:latin typeface="+mn-lt"/>
              </a:rPr>
              <a:t> </a:t>
            </a:r>
            <a:r>
              <a:rPr lang="it-IT" sz="3200" dirty="0" err="1" smtClean="0">
                <a:solidFill>
                  <a:srgbClr val="FFCC66"/>
                </a:solidFill>
                <a:latin typeface="+mn-lt"/>
              </a:rPr>
              <a:t>potential</a:t>
            </a:r>
            <a:r>
              <a:rPr lang="it-IT" sz="3200" dirty="0" smtClean="0">
                <a:solidFill>
                  <a:srgbClr val="FFCC66"/>
                </a:solidFill>
                <a:latin typeface="+mn-lt"/>
              </a:rPr>
              <a:t> </a:t>
            </a:r>
            <a:r>
              <a:rPr lang="it-IT" sz="3200" dirty="0" err="1" smtClean="0">
                <a:solidFill>
                  <a:srgbClr val="FFCC66"/>
                </a:solidFill>
                <a:latin typeface="+mn-lt"/>
              </a:rPr>
              <a:t>to</a:t>
            </a:r>
            <a:r>
              <a:rPr lang="it-IT" sz="3200" dirty="0" smtClean="0">
                <a:solidFill>
                  <a:srgbClr val="FFCC66"/>
                </a:solidFill>
                <a:latin typeface="+mn-lt"/>
              </a:rPr>
              <a:t> </a:t>
            </a:r>
            <a:r>
              <a:rPr lang="it-IT" sz="3200" dirty="0" err="1" smtClean="0">
                <a:solidFill>
                  <a:srgbClr val="FFCC66"/>
                </a:solidFill>
                <a:latin typeface="+mn-lt"/>
              </a:rPr>
              <a:t>learn</a:t>
            </a:r>
            <a:r>
              <a:rPr lang="it-IT" sz="3200" dirty="0" smtClean="0">
                <a:solidFill>
                  <a:srgbClr val="FFCC66"/>
                </a:solidFill>
                <a:latin typeface="+mn-lt"/>
              </a:rPr>
              <a:t> more </a:t>
            </a:r>
            <a:r>
              <a:rPr lang="it-IT" sz="3200" dirty="0" err="1" smtClean="0">
                <a:solidFill>
                  <a:srgbClr val="FFCC66"/>
                </a:solidFill>
                <a:latin typeface="+mn-lt"/>
              </a:rPr>
              <a:t>about</a:t>
            </a:r>
            <a:r>
              <a:rPr lang="it-IT" sz="3200" dirty="0" smtClean="0">
                <a:solidFill>
                  <a:srgbClr val="FFCC66"/>
                </a:solidFill>
                <a:latin typeface="+mn-lt"/>
              </a:rPr>
              <a:t> future </a:t>
            </a:r>
            <a:r>
              <a:rPr lang="it-IT" sz="3200" dirty="0" err="1" smtClean="0">
                <a:solidFill>
                  <a:srgbClr val="FFCC66"/>
                </a:solidFill>
                <a:latin typeface="+mn-lt"/>
              </a:rPr>
              <a:t>hazards</a:t>
            </a:r>
            <a:r>
              <a:rPr lang="it-IT" sz="3200" dirty="0" smtClean="0">
                <a:solidFill>
                  <a:srgbClr val="FFCC66"/>
                </a:solidFill>
                <a:latin typeface="+mn-lt"/>
              </a:rPr>
              <a:t> </a:t>
            </a:r>
            <a:r>
              <a:rPr lang="it-IT" sz="3200" dirty="0" err="1" smtClean="0">
                <a:solidFill>
                  <a:srgbClr val="FFCC66"/>
                </a:solidFill>
                <a:latin typeface="+mn-lt"/>
              </a:rPr>
              <a:t>from</a:t>
            </a:r>
            <a:r>
              <a:rPr lang="it-IT" sz="3200" dirty="0" smtClean="0">
                <a:solidFill>
                  <a:srgbClr val="FFCC66"/>
                </a:solidFill>
                <a:latin typeface="+mn-lt"/>
              </a:rPr>
              <a:t> </a:t>
            </a:r>
            <a:r>
              <a:rPr lang="it-IT" sz="3200" dirty="0" err="1" smtClean="0">
                <a:solidFill>
                  <a:srgbClr val="FFCC66"/>
                </a:solidFill>
                <a:latin typeface="+mn-lt"/>
              </a:rPr>
              <a:t>geology</a:t>
            </a:r>
            <a:endParaRPr lang="it-IT" sz="3200" dirty="0" smtClean="0">
              <a:solidFill>
                <a:srgbClr val="FFCC66"/>
              </a:solidFill>
              <a:latin typeface="+mn-lt"/>
            </a:endParaRPr>
          </a:p>
        </p:txBody>
      </p:sp>
    </p:spTree>
    <p:extLst>
      <p:ext uri="{BB962C8B-B14F-4D97-AF65-F5344CB8AC3E}">
        <p14:creationId xmlns="" xmlns:p14="http://schemas.microsoft.com/office/powerpoint/2010/main" val="15408680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250825" y="2159000"/>
            <a:ext cx="8686800" cy="4699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Box 8"/>
          <p:cNvSpPr txBox="1">
            <a:spLocks noChangeArrowheads="1"/>
          </p:cNvSpPr>
          <p:nvPr/>
        </p:nvSpPr>
        <p:spPr bwMode="auto">
          <a:xfrm>
            <a:off x="5187950" y="6391275"/>
            <a:ext cx="3400425"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1800" dirty="0" err="1">
                <a:solidFill>
                  <a:schemeClr val="tx1">
                    <a:lumMod val="85000"/>
                  </a:schemeClr>
                </a:solidFill>
                <a:latin typeface="+mn-lt"/>
              </a:rPr>
              <a:t>Pleasent</a:t>
            </a:r>
            <a:r>
              <a:rPr lang="it-IT" sz="1800" dirty="0">
                <a:solidFill>
                  <a:schemeClr val="tx1">
                    <a:lumMod val="85000"/>
                  </a:schemeClr>
                </a:solidFill>
                <a:latin typeface="+mn-lt"/>
              </a:rPr>
              <a:t> </a:t>
            </a:r>
            <a:r>
              <a:rPr lang="it-IT" sz="1800" dirty="0" err="1">
                <a:solidFill>
                  <a:schemeClr val="tx1">
                    <a:lumMod val="85000"/>
                  </a:schemeClr>
                </a:solidFill>
                <a:latin typeface="+mn-lt"/>
              </a:rPr>
              <a:t>valley</a:t>
            </a:r>
            <a:r>
              <a:rPr lang="it-IT" sz="1800" dirty="0">
                <a:solidFill>
                  <a:schemeClr val="tx1">
                    <a:lumMod val="85000"/>
                  </a:schemeClr>
                </a:solidFill>
                <a:latin typeface="+mn-lt"/>
              </a:rPr>
              <a:t> (Nevada), 1915 </a:t>
            </a:r>
            <a:r>
              <a:rPr lang="it-IT" sz="1800" dirty="0" err="1">
                <a:solidFill>
                  <a:schemeClr val="tx1">
                    <a:lumMod val="85000"/>
                  </a:schemeClr>
                </a:solidFill>
                <a:latin typeface="+mn-lt"/>
              </a:rPr>
              <a:t>eq</a:t>
            </a:r>
            <a:r>
              <a:rPr lang="it-IT" sz="1800" dirty="0">
                <a:solidFill>
                  <a:schemeClr val="tx1">
                    <a:lumMod val="85000"/>
                  </a:schemeClr>
                </a:solidFill>
                <a:latin typeface="+mn-lt"/>
              </a:rPr>
              <a:t>.</a:t>
            </a:r>
          </a:p>
        </p:txBody>
      </p:sp>
      <p:grpSp>
        <p:nvGrpSpPr>
          <p:cNvPr id="6" name="Gruppo 5"/>
          <p:cNvGrpSpPr/>
          <p:nvPr/>
        </p:nvGrpSpPr>
        <p:grpSpPr>
          <a:xfrm>
            <a:off x="-339298" y="1163901"/>
            <a:ext cx="9588431" cy="5383101"/>
            <a:chOff x="-339298" y="1163901"/>
            <a:chExt cx="9588431" cy="5383101"/>
          </a:xfrm>
        </p:grpSpPr>
        <p:sp>
          <p:nvSpPr>
            <p:cNvPr id="8" name="CasellaDiTesto 7"/>
            <p:cNvSpPr txBox="1"/>
            <p:nvPr/>
          </p:nvSpPr>
          <p:spPr>
            <a:xfrm>
              <a:off x="253777" y="1163901"/>
              <a:ext cx="8686800" cy="461665"/>
            </a:xfrm>
            <a:prstGeom prst="rect">
              <a:avLst/>
            </a:prstGeom>
            <a:noFill/>
          </p:spPr>
          <p:txBody>
            <a:bodyPr wrap="square" rtlCol="0">
              <a:spAutoFit/>
            </a:bodyPr>
            <a:lstStyle/>
            <a:p>
              <a:endParaRPr lang="it-IT" i="1" dirty="0">
                <a:solidFill>
                  <a:schemeClr val="tx1">
                    <a:lumMod val="85000"/>
                  </a:schemeClr>
                </a:solidFill>
                <a:latin typeface="+mn-lt"/>
              </a:endParaRPr>
            </a:p>
          </p:txBody>
        </p:sp>
        <p:pic>
          <p:nvPicPr>
            <p:cNvPr id="7" name="Immagine 6"/>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rot="691995">
              <a:off x="-339298" y="3565350"/>
              <a:ext cx="9588431" cy="2981652"/>
            </a:xfrm>
            <a:prstGeom prst="rect">
              <a:avLst/>
            </a:prstGeom>
          </p:spPr>
        </p:pic>
      </p:grpSp>
      <p:sp>
        <p:nvSpPr>
          <p:cNvPr id="2" name="CasellaDiTesto 1"/>
          <p:cNvSpPr txBox="1"/>
          <p:nvPr/>
        </p:nvSpPr>
        <p:spPr>
          <a:xfrm>
            <a:off x="251520" y="836712"/>
            <a:ext cx="8712967" cy="3970318"/>
          </a:xfrm>
          <a:prstGeom prst="rect">
            <a:avLst/>
          </a:prstGeom>
          <a:noFill/>
        </p:spPr>
        <p:txBody>
          <a:bodyPr wrap="square" rtlCol="0">
            <a:spAutoFit/>
          </a:bodyPr>
          <a:lstStyle/>
          <a:p>
            <a:pPr algn="ctr"/>
            <a:r>
              <a:rPr lang="it-IT" sz="2800" dirty="0" err="1" smtClean="0">
                <a:solidFill>
                  <a:schemeClr val="tx1">
                    <a:lumMod val="95000"/>
                  </a:schemeClr>
                </a:solidFill>
                <a:latin typeface="+mn-lt"/>
              </a:rPr>
              <a:t>But</a:t>
            </a:r>
            <a:r>
              <a:rPr lang="it-IT" sz="2800" dirty="0" smtClean="0">
                <a:solidFill>
                  <a:schemeClr val="tx1">
                    <a:lumMod val="95000"/>
                  </a:schemeClr>
                </a:solidFill>
                <a:latin typeface="+mn-lt"/>
              </a:rPr>
              <a:t> </a:t>
            </a:r>
            <a:r>
              <a:rPr lang="it-IT" sz="2800" dirty="0" err="1" smtClean="0">
                <a:solidFill>
                  <a:schemeClr val="tx1">
                    <a:lumMod val="95000"/>
                  </a:schemeClr>
                </a:solidFill>
                <a:latin typeface="+mn-lt"/>
              </a:rPr>
              <a:t>we</a:t>
            </a:r>
            <a:r>
              <a:rPr lang="it-IT" sz="2800" dirty="0" smtClean="0">
                <a:solidFill>
                  <a:schemeClr val="tx1">
                    <a:lumMod val="95000"/>
                  </a:schemeClr>
                </a:solidFill>
                <a:latin typeface="+mn-lt"/>
              </a:rPr>
              <a:t> </a:t>
            </a:r>
            <a:r>
              <a:rPr lang="it-IT" sz="2800" dirty="0" err="1" smtClean="0">
                <a:solidFill>
                  <a:schemeClr val="tx1">
                    <a:lumMod val="95000"/>
                  </a:schemeClr>
                </a:solidFill>
                <a:latin typeface="+mn-lt"/>
              </a:rPr>
              <a:t>have</a:t>
            </a:r>
            <a:r>
              <a:rPr lang="it-IT" sz="2800" dirty="0" smtClean="0">
                <a:solidFill>
                  <a:schemeClr val="tx1">
                    <a:lumMod val="95000"/>
                  </a:schemeClr>
                </a:solidFill>
                <a:latin typeface="+mn-lt"/>
              </a:rPr>
              <a:t>  </a:t>
            </a:r>
            <a:r>
              <a:rPr lang="it-IT" sz="2800" dirty="0" err="1" smtClean="0">
                <a:solidFill>
                  <a:schemeClr val="tx1">
                    <a:lumMod val="95000"/>
                  </a:schemeClr>
                </a:solidFill>
                <a:latin typeface="+mn-lt"/>
              </a:rPr>
              <a:t>to</a:t>
            </a:r>
            <a:r>
              <a:rPr lang="it-IT" sz="2800" dirty="0" smtClean="0">
                <a:solidFill>
                  <a:schemeClr val="tx1">
                    <a:lumMod val="95000"/>
                  </a:schemeClr>
                </a:solidFill>
                <a:latin typeface="+mn-lt"/>
              </a:rPr>
              <a:t> </a:t>
            </a:r>
            <a:r>
              <a:rPr lang="it-IT" sz="2800" dirty="0" err="1" smtClean="0">
                <a:solidFill>
                  <a:schemeClr val="tx1">
                    <a:lumMod val="95000"/>
                  </a:schemeClr>
                </a:solidFill>
                <a:latin typeface="+mn-lt"/>
              </a:rPr>
              <a:t>decipher</a:t>
            </a:r>
            <a:r>
              <a:rPr lang="it-IT" sz="2800" dirty="0" smtClean="0">
                <a:solidFill>
                  <a:schemeClr val="tx1">
                    <a:lumMod val="95000"/>
                  </a:schemeClr>
                </a:solidFill>
                <a:latin typeface="+mn-lt"/>
              </a:rPr>
              <a:t> more “</a:t>
            </a:r>
            <a:r>
              <a:rPr lang="it-IT" sz="2800" dirty="0" err="1" smtClean="0">
                <a:solidFill>
                  <a:schemeClr val="tx1">
                    <a:lumMod val="95000"/>
                  </a:schemeClr>
                </a:solidFill>
                <a:latin typeface="+mn-lt"/>
              </a:rPr>
              <a:t>geological</a:t>
            </a:r>
            <a:r>
              <a:rPr lang="it-IT" sz="2800" dirty="0" smtClean="0">
                <a:solidFill>
                  <a:schemeClr val="tx1">
                    <a:lumMod val="95000"/>
                  </a:schemeClr>
                </a:solidFill>
                <a:latin typeface="+mn-lt"/>
              </a:rPr>
              <a:t>” </a:t>
            </a:r>
            <a:r>
              <a:rPr lang="it-IT" sz="2800" dirty="0" err="1" smtClean="0">
                <a:solidFill>
                  <a:schemeClr val="tx1">
                    <a:lumMod val="95000"/>
                  </a:schemeClr>
                </a:solidFill>
                <a:latin typeface="+mn-lt"/>
              </a:rPr>
              <a:t>books</a:t>
            </a:r>
            <a:r>
              <a:rPr lang="it-IT" sz="2800" dirty="0" smtClean="0">
                <a:solidFill>
                  <a:schemeClr val="tx1">
                    <a:lumMod val="95000"/>
                  </a:schemeClr>
                </a:solidFill>
                <a:latin typeface="+mn-lt"/>
              </a:rPr>
              <a:t> </a:t>
            </a:r>
          </a:p>
          <a:p>
            <a:pPr algn="ctr"/>
            <a:r>
              <a:rPr lang="it-IT" sz="2800" i="1" dirty="0" smtClean="0">
                <a:solidFill>
                  <a:schemeClr val="tx1">
                    <a:lumMod val="95000"/>
                  </a:schemeClr>
                </a:solidFill>
                <a:latin typeface="+mn-lt"/>
              </a:rPr>
              <a:t>i.e., more data </a:t>
            </a:r>
            <a:r>
              <a:rPr lang="it-IT" sz="2800" i="1" dirty="0" err="1" smtClean="0">
                <a:solidFill>
                  <a:schemeClr val="tx1">
                    <a:lumMod val="95000"/>
                  </a:schemeClr>
                </a:solidFill>
                <a:latin typeface="+mn-lt"/>
              </a:rPr>
              <a:t>gathering</a:t>
            </a:r>
            <a:r>
              <a:rPr lang="it-IT" sz="2800" i="1" dirty="0" smtClean="0">
                <a:solidFill>
                  <a:schemeClr val="tx1">
                    <a:lumMod val="95000"/>
                  </a:schemeClr>
                </a:solidFill>
                <a:latin typeface="+mn-lt"/>
              </a:rPr>
              <a:t>!</a:t>
            </a:r>
          </a:p>
          <a:p>
            <a:pPr algn="ctr"/>
            <a:endParaRPr lang="it-IT" sz="2800" i="1" dirty="0" smtClean="0">
              <a:solidFill>
                <a:schemeClr val="tx1">
                  <a:lumMod val="95000"/>
                </a:schemeClr>
              </a:solidFill>
              <a:latin typeface="+mn-lt"/>
            </a:endParaRPr>
          </a:p>
          <a:p>
            <a:pPr algn="ctr"/>
            <a:endParaRPr lang="it-IT" sz="2800" i="1" dirty="0" smtClean="0">
              <a:solidFill>
                <a:schemeClr val="tx1">
                  <a:lumMod val="95000"/>
                </a:schemeClr>
              </a:solidFill>
              <a:latin typeface="+mn-lt"/>
            </a:endParaRPr>
          </a:p>
          <a:p>
            <a:pPr algn="ctr"/>
            <a:endParaRPr lang="it-IT" sz="2800" i="1" dirty="0" smtClean="0">
              <a:solidFill>
                <a:schemeClr val="tx1">
                  <a:lumMod val="95000"/>
                </a:schemeClr>
              </a:solidFill>
              <a:latin typeface="+mn-lt"/>
            </a:endParaRPr>
          </a:p>
          <a:p>
            <a:pPr algn="ctr"/>
            <a:endParaRPr lang="it-IT" sz="2800" dirty="0" smtClean="0">
              <a:solidFill>
                <a:schemeClr val="tx1">
                  <a:lumMod val="95000"/>
                </a:schemeClr>
              </a:solidFill>
              <a:latin typeface="+mn-lt"/>
            </a:endParaRPr>
          </a:p>
          <a:p>
            <a:pPr algn="ctr"/>
            <a:endParaRPr lang="it-IT" sz="2800" dirty="0" smtClean="0">
              <a:solidFill>
                <a:schemeClr val="tx1">
                  <a:lumMod val="95000"/>
                </a:schemeClr>
              </a:solidFill>
              <a:latin typeface="+mn-lt"/>
            </a:endParaRPr>
          </a:p>
          <a:p>
            <a:pPr algn="ctr"/>
            <a:endParaRPr lang="it-IT" sz="2800" dirty="0" smtClean="0">
              <a:solidFill>
                <a:schemeClr val="bg1"/>
              </a:solidFill>
              <a:latin typeface="+mn-lt"/>
            </a:endParaRPr>
          </a:p>
          <a:p>
            <a:pPr algn="ctr"/>
            <a:r>
              <a:rPr lang="it-IT" sz="2800" b="1" spc="1200" dirty="0" err="1" smtClean="0">
                <a:solidFill>
                  <a:schemeClr val="bg1"/>
                </a:solidFill>
                <a:latin typeface="Harlow Solid Italic" pitchFamily="82" charset="0"/>
              </a:rPr>
              <a:t>Thank</a:t>
            </a:r>
            <a:r>
              <a:rPr lang="it-IT" sz="2800" b="1" spc="1200" dirty="0" smtClean="0">
                <a:solidFill>
                  <a:schemeClr val="bg1"/>
                </a:solidFill>
                <a:latin typeface="Harlow Solid Italic" pitchFamily="82" charset="0"/>
              </a:rPr>
              <a:t> </a:t>
            </a:r>
            <a:r>
              <a:rPr lang="it-IT" sz="2800" b="1" spc="1200" dirty="0" err="1" smtClean="0">
                <a:solidFill>
                  <a:schemeClr val="bg1"/>
                </a:solidFill>
                <a:latin typeface="Harlow Solid Italic" pitchFamily="82" charset="0"/>
              </a:rPr>
              <a:t>You</a:t>
            </a:r>
            <a:r>
              <a:rPr lang="it-IT" sz="2800" b="1" spc="1200" dirty="0" smtClean="0">
                <a:solidFill>
                  <a:schemeClr val="bg1"/>
                </a:solidFill>
                <a:latin typeface="Harlow Solid Italic" pitchFamily="82" charset="0"/>
              </a:rPr>
              <a:t>!  </a:t>
            </a:r>
            <a:endParaRPr lang="it-IT" sz="2800" b="1" spc="1200" dirty="0">
              <a:solidFill>
                <a:schemeClr val="bg1"/>
              </a:solidFill>
              <a:latin typeface="Harlow Solid Italic" pitchFamily="82" charset="0"/>
            </a:endParaRPr>
          </a:p>
        </p:txBody>
      </p:sp>
    </p:spTree>
    <p:extLst>
      <p:ext uri="{BB962C8B-B14F-4D97-AF65-F5344CB8AC3E}">
        <p14:creationId xmlns="" xmlns:p14="http://schemas.microsoft.com/office/powerpoint/2010/main" val="4135881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4294967295"/>
          </p:nvPr>
        </p:nvSpPr>
        <p:spPr>
          <a:xfrm>
            <a:off x="29716" y="80962"/>
            <a:ext cx="8229600" cy="2232025"/>
          </a:xfrm>
        </p:spPr>
        <p:txBody>
          <a:bodyPr/>
          <a:lstStyle/>
          <a:p>
            <a:pPr marL="1588" indent="12700" eaLnBrk="1" hangingPunct="1">
              <a:buFontTx/>
              <a:buNone/>
            </a:pPr>
            <a:r>
              <a:rPr lang="en-US" sz="2800" i="1" dirty="0" smtClean="0">
                <a:solidFill>
                  <a:srgbClr val="FF9900"/>
                </a:solidFill>
              </a:rPr>
              <a:t>Traditionally we learn about events of the past from:</a:t>
            </a:r>
          </a:p>
          <a:p>
            <a:pPr marL="458788" indent="-457200" eaLnBrk="1" hangingPunct="1">
              <a:buFont typeface="Wingdings" pitchFamily="2" charset="2"/>
              <a:buChar char="v"/>
            </a:pPr>
            <a:r>
              <a:rPr lang="en-US" sz="2800" b="1" dirty="0" smtClean="0">
                <a:solidFill>
                  <a:schemeClr val="tx2">
                    <a:lumMod val="50000"/>
                  </a:schemeClr>
                </a:solidFill>
              </a:rPr>
              <a:t> instrumental</a:t>
            </a:r>
            <a:r>
              <a:rPr lang="en-US" sz="2800" dirty="0" smtClean="0">
                <a:solidFill>
                  <a:schemeClr val="tx2">
                    <a:lumMod val="50000"/>
                  </a:schemeClr>
                </a:solidFill>
              </a:rPr>
              <a:t> data </a:t>
            </a:r>
          </a:p>
          <a:p>
            <a:pPr marL="458788" indent="-457200" eaLnBrk="1" hangingPunct="1">
              <a:buFont typeface="Wingdings" pitchFamily="2" charset="2"/>
              <a:buChar char="v"/>
            </a:pPr>
            <a:r>
              <a:rPr lang="en-US" sz="2800" b="1" dirty="0" smtClean="0"/>
              <a:t> historical </a:t>
            </a:r>
            <a:r>
              <a:rPr lang="en-US" sz="2800" dirty="0" smtClean="0"/>
              <a:t>records</a:t>
            </a:r>
          </a:p>
        </p:txBody>
      </p:sp>
      <p:pic>
        <p:nvPicPr>
          <p:cNvPr id="13" name="Picture 3" descr="Sumatra1861IMG0054.jpg                                         000A08E7Paola                          B64B00A7:"/>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139952" y="620688"/>
            <a:ext cx="4876850" cy="3169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984" y="3148385"/>
            <a:ext cx="5384161" cy="3688283"/>
          </a:xfrm>
          <a:prstGeom prst="rect">
            <a:avLst/>
          </a:prstGeom>
          <a:solidFill>
            <a:srgbClr val="CC6600"/>
          </a:solidFill>
          <a:ln w="19050">
            <a:solidFill>
              <a:schemeClr val="bg1">
                <a:lumMod val="50000"/>
                <a:lumOff val="50000"/>
              </a:schemeClr>
            </a:solidFill>
          </a:ln>
        </p:spPr>
      </p:pic>
      <p:pic>
        <p:nvPicPr>
          <p:cNvPr id="8" name="Picture 3"/>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5479671" y="3871527"/>
            <a:ext cx="3628833" cy="224199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8873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4294967295"/>
          </p:nvPr>
        </p:nvSpPr>
        <p:spPr>
          <a:xfrm>
            <a:off x="29716" y="80962"/>
            <a:ext cx="8229600" cy="2232025"/>
          </a:xfrm>
        </p:spPr>
        <p:txBody>
          <a:bodyPr/>
          <a:lstStyle/>
          <a:p>
            <a:pPr marL="1588" indent="12700" eaLnBrk="1" hangingPunct="1">
              <a:buFontTx/>
              <a:buNone/>
            </a:pPr>
            <a:r>
              <a:rPr lang="en-US" sz="2800" i="1" dirty="0" smtClean="0">
                <a:solidFill>
                  <a:srgbClr val="FF9900"/>
                </a:solidFill>
              </a:rPr>
              <a:t>Traditionally we learn about events of the past from:</a:t>
            </a:r>
          </a:p>
          <a:p>
            <a:pPr marL="458788" indent="-457200" eaLnBrk="1" hangingPunct="1">
              <a:buFont typeface="Wingdings" pitchFamily="2" charset="2"/>
              <a:buChar char="v"/>
            </a:pPr>
            <a:r>
              <a:rPr lang="en-US" sz="2800" b="1" dirty="0" smtClean="0">
                <a:solidFill>
                  <a:schemeClr val="tx2">
                    <a:lumMod val="50000"/>
                  </a:schemeClr>
                </a:solidFill>
              </a:rPr>
              <a:t> instrumental</a:t>
            </a:r>
            <a:r>
              <a:rPr lang="en-US" sz="2800" dirty="0" smtClean="0">
                <a:solidFill>
                  <a:schemeClr val="tx2">
                    <a:lumMod val="50000"/>
                  </a:schemeClr>
                </a:solidFill>
              </a:rPr>
              <a:t> data </a:t>
            </a:r>
          </a:p>
          <a:p>
            <a:pPr marL="458788" indent="-457200" eaLnBrk="1" hangingPunct="1">
              <a:buFont typeface="Wingdings" pitchFamily="2" charset="2"/>
              <a:buChar char="v"/>
            </a:pPr>
            <a:r>
              <a:rPr lang="en-US" sz="2800" b="1" dirty="0" smtClean="0">
                <a:solidFill>
                  <a:schemeClr val="tx2">
                    <a:lumMod val="50000"/>
                  </a:schemeClr>
                </a:solidFill>
              </a:rPr>
              <a:t> historical </a:t>
            </a:r>
            <a:r>
              <a:rPr lang="en-US" sz="2800" dirty="0" smtClean="0">
                <a:solidFill>
                  <a:schemeClr val="tx2">
                    <a:lumMod val="50000"/>
                  </a:schemeClr>
                </a:solidFill>
              </a:rPr>
              <a:t>records</a:t>
            </a:r>
          </a:p>
          <a:p>
            <a:pPr marL="458788" indent="-457200" eaLnBrk="1" hangingPunct="1">
              <a:buFont typeface="Wingdings" pitchFamily="2" charset="2"/>
              <a:buChar char="v"/>
            </a:pPr>
            <a:r>
              <a:rPr lang="en-US" sz="2800" b="1" dirty="0" smtClean="0"/>
              <a:t> archaeology</a:t>
            </a:r>
            <a:endParaRPr lang="en-US" sz="2800" dirty="0" smtClean="0"/>
          </a:p>
        </p:txBody>
      </p:sp>
      <p:pic>
        <p:nvPicPr>
          <p:cNvPr id="156675"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323528" y="2852936"/>
            <a:ext cx="4342873" cy="37261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Immagine 27" descr="crollo.jpg"/>
          <p:cNvPicPr>
            <a:picLocks noChangeAspect="1"/>
          </p:cNvPicPr>
          <p:nvPr/>
        </p:nvPicPr>
        <p:blipFill>
          <a:blip r:embed="rId4" cstate="screen">
            <a:extLst>
              <a:ext uri="{BEBA8EAE-BF5A-486C-A8C5-ECC9F3942E4B}">
                <a14:imgProps xmlns="" xmlns:a14="http://schemas.microsoft.com/office/drawing/2010/main">
                  <a14:imgLayer r:embed="rId5">
                    <a14:imgEffect>
                      <a14:brightnessContrast contrast="20000"/>
                    </a14:imgEffect>
                  </a14:imgLayer>
                </a14:imgProps>
              </a:ext>
              <a:ext uri="{28A0092B-C50C-407E-A947-70E740481C1C}">
                <a14:useLocalDpi xmlns="" xmlns:a14="http://schemas.microsoft.com/office/drawing/2010/main"/>
              </a:ext>
            </a:extLst>
          </a:blip>
          <a:stretch>
            <a:fillRect/>
          </a:stretch>
        </p:blipFill>
        <p:spPr>
          <a:xfrm>
            <a:off x="5152694" y="620688"/>
            <a:ext cx="3794367" cy="2996952"/>
          </a:xfrm>
          <a:prstGeom prst="rect">
            <a:avLst/>
          </a:prstGeom>
        </p:spPr>
      </p:pic>
      <p:pic>
        <p:nvPicPr>
          <p:cNvPr id="5" name="Picture 4"/>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rightnessContrast contrast="40000"/>
                    </a14:imgEffect>
                  </a14:imgLayer>
                </a14:imgProps>
              </a:ext>
              <a:ext uri="{28A0092B-C50C-407E-A947-70E740481C1C}">
                <a14:useLocalDpi xmlns="" xmlns:a14="http://schemas.microsoft.com/office/drawing/2010/main"/>
              </a:ext>
            </a:extLst>
          </a:blip>
          <a:srcRect/>
          <a:stretch>
            <a:fillRect/>
          </a:stretch>
        </p:blipFill>
        <p:spPr bwMode="auto">
          <a:xfrm>
            <a:off x="4815038" y="3849365"/>
            <a:ext cx="4259405" cy="2729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asellaDiTesto 1"/>
          <p:cNvSpPr txBox="1"/>
          <p:nvPr/>
        </p:nvSpPr>
        <p:spPr>
          <a:xfrm>
            <a:off x="323528" y="6237312"/>
            <a:ext cx="899605" cy="338554"/>
          </a:xfrm>
          <a:prstGeom prst="rect">
            <a:avLst/>
          </a:prstGeom>
          <a:noFill/>
        </p:spPr>
        <p:txBody>
          <a:bodyPr wrap="none" rtlCol="0">
            <a:spAutoFit/>
          </a:bodyPr>
          <a:lstStyle/>
          <a:p>
            <a:r>
              <a:rPr lang="it-IT" sz="1600" b="1" dirty="0" smtClean="0">
                <a:solidFill>
                  <a:schemeClr val="bg1"/>
                </a:solidFill>
                <a:effectLst/>
                <a:latin typeface="+mn-lt"/>
              </a:rPr>
              <a:t>Olympia</a:t>
            </a:r>
            <a:endParaRPr lang="it-IT" sz="1600" b="1" dirty="0">
              <a:solidFill>
                <a:schemeClr val="bg1"/>
              </a:solidFill>
              <a:effectLst/>
              <a:latin typeface="+mn-lt"/>
            </a:endParaRPr>
          </a:p>
        </p:txBody>
      </p:sp>
      <p:sp>
        <p:nvSpPr>
          <p:cNvPr id="7" name="CasellaDiTesto 6"/>
          <p:cNvSpPr txBox="1"/>
          <p:nvPr/>
        </p:nvSpPr>
        <p:spPr>
          <a:xfrm>
            <a:off x="7870267" y="3825230"/>
            <a:ext cx="1204176" cy="338554"/>
          </a:xfrm>
          <a:prstGeom prst="rect">
            <a:avLst/>
          </a:prstGeom>
          <a:noFill/>
        </p:spPr>
        <p:txBody>
          <a:bodyPr wrap="none" rtlCol="0">
            <a:spAutoFit/>
          </a:bodyPr>
          <a:lstStyle/>
          <a:p>
            <a:r>
              <a:rPr lang="it-IT" sz="1600" b="1" dirty="0" smtClean="0">
                <a:solidFill>
                  <a:schemeClr val="bg1"/>
                </a:solidFill>
                <a:effectLst/>
                <a:latin typeface="+mn-lt"/>
              </a:rPr>
              <a:t>Alba </a:t>
            </a:r>
            <a:r>
              <a:rPr lang="it-IT" sz="1600" b="1" dirty="0" err="1" smtClean="0">
                <a:solidFill>
                  <a:schemeClr val="bg1"/>
                </a:solidFill>
                <a:effectLst/>
                <a:latin typeface="+mn-lt"/>
              </a:rPr>
              <a:t>Fucens</a:t>
            </a:r>
            <a:endParaRPr lang="it-IT" sz="1600" b="1" dirty="0">
              <a:solidFill>
                <a:schemeClr val="bg1"/>
              </a:solidFill>
              <a:effectLst/>
              <a:latin typeface="+mn-lt"/>
            </a:endParaRPr>
          </a:p>
        </p:txBody>
      </p:sp>
      <p:sp>
        <p:nvSpPr>
          <p:cNvPr id="8" name="CasellaDiTesto 7"/>
          <p:cNvSpPr txBox="1"/>
          <p:nvPr/>
        </p:nvSpPr>
        <p:spPr>
          <a:xfrm>
            <a:off x="5152694" y="3259723"/>
            <a:ext cx="1321965" cy="338554"/>
          </a:xfrm>
          <a:prstGeom prst="rect">
            <a:avLst/>
          </a:prstGeom>
          <a:noFill/>
        </p:spPr>
        <p:txBody>
          <a:bodyPr wrap="none" rtlCol="0">
            <a:spAutoFit/>
          </a:bodyPr>
          <a:lstStyle/>
          <a:p>
            <a:r>
              <a:rPr lang="it-IT" sz="1600" b="1" dirty="0" smtClean="0">
                <a:solidFill>
                  <a:schemeClr val="bg1"/>
                </a:solidFill>
                <a:effectLst/>
                <a:latin typeface="+mn-lt"/>
              </a:rPr>
              <a:t>Leptis Magna</a:t>
            </a:r>
            <a:endParaRPr lang="it-IT" sz="1600" b="1" dirty="0">
              <a:solidFill>
                <a:schemeClr val="bg1"/>
              </a:solidFill>
              <a:effectLst/>
              <a:latin typeface="+mn-lt"/>
            </a:endParaRPr>
          </a:p>
        </p:txBody>
      </p:sp>
    </p:spTree>
    <p:extLst>
      <p:ext uri="{BB962C8B-B14F-4D97-AF65-F5344CB8AC3E}">
        <p14:creationId xmlns="" xmlns:p14="http://schemas.microsoft.com/office/powerpoint/2010/main" val="323856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137006" y="2018232"/>
            <a:ext cx="8971498" cy="2346872"/>
          </a:xfrm>
          <a:prstGeom prst="rect">
            <a:avLst/>
          </a:prstGeom>
        </p:spPr>
      </p:pic>
      <p:sp>
        <p:nvSpPr>
          <p:cNvPr id="3" name="CasellaDiTesto 2"/>
          <p:cNvSpPr txBox="1"/>
          <p:nvPr/>
        </p:nvSpPr>
        <p:spPr>
          <a:xfrm>
            <a:off x="505854" y="548679"/>
            <a:ext cx="8156465" cy="954107"/>
          </a:xfrm>
          <a:prstGeom prst="rect">
            <a:avLst/>
          </a:prstGeom>
          <a:noFill/>
        </p:spPr>
        <p:txBody>
          <a:bodyPr wrap="none" rtlCol="0">
            <a:spAutoFit/>
          </a:bodyPr>
          <a:lstStyle/>
          <a:p>
            <a:pPr algn="ctr"/>
            <a:r>
              <a:rPr lang="it-IT" sz="2800" i="1" dirty="0">
                <a:solidFill>
                  <a:schemeClr val="tx1"/>
                </a:solidFill>
                <a:latin typeface="+mj-lt"/>
              </a:rPr>
              <a:t>T</a:t>
            </a:r>
            <a:r>
              <a:rPr lang="it-IT" sz="2800" i="1" dirty="0" smtClean="0">
                <a:solidFill>
                  <a:schemeClr val="tx1"/>
                </a:solidFill>
                <a:latin typeface="+mj-lt"/>
              </a:rPr>
              <a:t>ime </a:t>
            </a:r>
            <a:r>
              <a:rPr lang="it-IT" sz="2800" i="1" dirty="0" err="1" smtClean="0">
                <a:solidFill>
                  <a:schemeClr val="tx1"/>
                </a:solidFill>
                <a:latin typeface="+mj-lt"/>
              </a:rPr>
              <a:t>windows</a:t>
            </a:r>
            <a:r>
              <a:rPr lang="it-IT" sz="2800" i="1" dirty="0" smtClean="0">
                <a:solidFill>
                  <a:schemeClr val="tx1"/>
                </a:solidFill>
                <a:latin typeface="+mj-lt"/>
              </a:rPr>
              <a:t> of </a:t>
            </a:r>
            <a:r>
              <a:rPr lang="it-IT" sz="2800" i="1" dirty="0" err="1" smtClean="0">
                <a:solidFill>
                  <a:schemeClr val="tx1"/>
                </a:solidFill>
                <a:latin typeface="+mj-lt"/>
              </a:rPr>
              <a:t>records</a:t>
            </a:r>
            <a:r>
              <a:rPr lang="it-IT" sz="2800" i="1" dirty="0" smtClean="0">
                <a:solidFill>
                  <a:schemeClr val="tx1"/>
                </a:solidFill>
                <a:latin typeface="+mj-lt"/>
              </a:rPr>
              <a:t> vs. </a:t>
            </a:r>
            <a:r>
              <a:rPr lang="it-IT" sz="2800" i="1" dirty="0" err="1" smtClean="0">
                <a:solidFill>
                  <a:schemeClr val="tx1"/>
                </a:solidFill>
                <a:latin typeface="+mj-lt"/>
              </a:rPr>
              <a:t>occurrence</a:t>
            </a:r>
            <a:r>
              <a:rPr lang="it-IT" sz="2800" i="1" dirty="0" smtClean="0">
                <a:solidFill>
                  <a:schemeClr val="tx1"/>
                </a:solidFill>
                <a:latin typeface="+mj-lt"/>
              </a:rPr>
              <a:t> of large </a:t>
            </a:r>
            <a:r>
              <a:rPr lang="it-IT" sz="2800" i="1" dirty="0" err="1" smtClean="0">
                <a:solidFill>
                  <a:schemeClr val="tx1"/>
                </a:solidFill>
                <a:latin typeface="+mj-lt"/>
              </a:rPr>
              <a:t>events</a:t>
            </a:r>
            <a:endParaRPr lang="it-IT" sz="2800" i="1" dirty="0">
              <a:solidFill>
                <a:schemeClr val="tx1"/>
              </a:solidFill>
              <a:latin typeface="+mj-lt"/>
            </a:endParaRPr>
          </a:p>
          <a:p>
            <a:pPr algn="ctr"/>
            <a:r>
              <a:rPr lang="it-IT" sz="2800" i="1" dirty="0" smtClean="0">
                <a:solidFill>
                  <a:schemeClr val="tx1"/>
                </a:solidFill>
                <a:latin typeface="+mj-lt"/>
              </a:rPr>
              <a:t>(</a:t>
            </a:r>
            <a:r>
              <a:rPr lang="it-IT" sz="2800" i="1" dirty="0" err="1" smtClean="0">
                <a:solidFill>
                  <a:schemeClr val="tx1"/>
                </a:solidFill>
                <a:latin typeface="+mj-lt"/>
              </a:rPr>
              <a:t>earthquakes</a:t>
            </a:r>
            <a:r>
              <a:rPr lang="it-IT" sz="2800" i="1" dirty="0" smtClean="0">
                <a:solidFill>
                  <a:schemeClr val="tx1"/>
                </a:solidFill>
                <a:latin typeface="+mj-lt"/>
              </a:rPr>
              <a:t> and </a:t>
            </a:r>
            <a:r>
              <a:rPr lang="it-IT" sz="2800" i="1" dirty="0" err="1" smtClean="0">
                <a:solidFill>
                  <a:schemeClr val="tx1"/>
                </a:solidFill>
                <a:latin typeface="+mj-lt"/>
              </a:rPr>
              <a:t>tsunamis</a:t>
            </a:r>
            <a:r>
              <a:rPr lang="it-IT" sz="2800" i="1" dirty="0" smtClean="0">
                <a:solidFill>
                  <a:schemeClr val="tx1"/>
                </a:solidFill>
                <a:latin typeface="+mj-lt"/>
              </a:rPr>
              <a:t>) </a:t>
            </a:r>
            <a:endParaRPr lang="it-IT" sz="2800" i="1" dirty="0">
              <a:solidFill>
                <a:schemeClr val="tx1"/>
              </a:solidFill>
              <a:latin typeface="+mj-lt"/>
            </a:endParaRPr>
          </a:p>
        </p:txBody>
      </p:sp>
      <p:sp>
        <p:nvSpPr>
          <p:cNvPr id="4" name="CasellaDiTesto 3"/>
          <p:cNvSpPr txBox="1"/>
          <p:nvPr/>
        </p:nvSpPr>
        <p:spPr>
          <a:xfrm>
            <a:off x="899592" y="4581128"/>
            <a:ext cx="7239274" cy="1938992"/>
          </a:xfrm>
          <a:prstGeom prst="rect">
            <a:avLst/>
          </a:prstGeom>
          <a:noFill/>
        </p:spPr>
        <p:txBody>
          <a:bodyPr wrap="square" rtlCol="0">
            <a:spAutoFit/>
          </a:bodyPr>
          <a:lstStyle/>
          <a:p>
            <a:pPr algn="ctr"/>
            <a:r>
              <a:rPr lang="it-IT" i="1" dirty="0" err="1" smtClean="0">
                <a:solidFill>
                  <a:srgbClr val="FF9900"/>
                </a:solidFill>
                <a:effectLst/>
                <a:latin typeface="+mn-lt"/>
              </a:rPr>
              <a:t>geology</a:t>
            </a:r>
            <a:r>
              <a:rPr lang="it-IT" i="1" dirty="0" smtClean="0">
                <a:solidFill>
                  <a:srgbClr val="FF9900"/>
                </a:solidFill>
                <a:effectLst/>
                <a:latin typeface="+mn-lt"/>
              </a:rPr>
              <a:t> </a:t>
            </a:r>
            <a:r>
              <a:rPr lang="it-IT" i="1" dirty="0" err="1" smtClean="0">
                <a:solidFill>
                  <a:srgbClr val="FF9900"/>
                </a:solidFill>
                <a:effectLst/>
                <a:latin typeface="+mn-lt"/>
              </a:rPr>
              <a:t>has</a:t>
            </a:r>
            <a:r>
              <a:rPr lang="it-IT" i="1" dirty="0" smtClean="0">
                <a:solidFill>
                  <a:srgbClr val="FF9900"/>
                </a:solidFill>
                <a:effectLst/>
                <a:latin typeface="+mn-lt"/>
              </a:rPr>
              <a:t> a </a:t>
            </a:r>
            <a:r>
              <a:rPr lang="it-IT" i="1" dirty="0" err="1" smtClean="0">
                <a:solidFill>
                  <a:srgbClr val="FF9900"/>
                </a:solidFill>
                <a:effectLst/>
                <a:latin typeface="+mn-lt"/>
              </a:rPr>
              <a:t>larger</a:t>
            </a:r>
            <a:r>
              <a:rPr lang="it-IT" i="1" dirty="0" smtClean="0">
                <a:solidFill>
                  <a:srgbClr val="FF9900"/>
                </a:solidFill>
                <a:effectLst/>
                <a:latin typeface="+mn-lt"/>
              </a:rPr>
              <a:t> chance </a:t>
            </a:r>
          </a:p>
          <a:p>
            <a:pPr algn="ctr"/>
            <a:r>
              <a:rPr lang="it-IT" i="1" dirty="0" smtClean="0">
                <a:solidFill>
                  <a:srgbClr val="FF9900"/>
                </a:solidFill>
                <a:effectLst/>
                <a:latin typeface="+mn-lt"/>
              </a:rPr>
              <a:t>1.</a:t>
            </a:r>
            <a:r>
              <a:rPr lang="it-IT" i="1" dirty="0" smtClean="0">
                <a:solidFill>
                  <a:schemeClr val="tx1"/>
                </a:solidFill>
                <a:effectLst/>
                <a:latin typeface="+mn-lt"/>
              </a:rPr>
              <a:t> to </a:t>
            </a:r>
            <a:r>
              <a:rPr lang="it-IT" i="1" dirty="0" err="1" smtClean="0">
                <a:solidFill>
                  <a:schemeClr val="tx1"/>
                </a:solidFill>
                <a:effectLst/>
                <a:latin typeface="+mn-lt"/>
              </a:rPr>
              <a:t>preserve</a:t>
            </a:r>
            <a:r>
              <a:rPr lang="it-IT" i="1" dirty="0" smtClean="0">
                <a:solidFill>
                  <a:schemeClr val="tx1"/>
                </a:solidFill>
                <a:effectLst/>
                <a:latin typeface="+mn-lt"/>
              </a:rPr>
              <a:t> the record of </a:t>
            </a:r>
            <a:r>
              <a:rPr lang="it-IT" i="1" dirty="0" err="1" smtClean="0">
                <a:solidFill>
                  <a:schemeClr val="tx1"/>
                </a:solidFill>
                <a:effectLst/>
                <a:latin typeface="+mn-lt"/>
              </a:rPr>
              <a:t>several</a:t>
            </a:r>
            <a:r>
              <a:rPr lang="it-IT" i="1" dirty="0" smtClean="0">
                <a:solidFill>
                  <a:schemeClr val="tx1"/>
                </a:solidFill>
                <a:effectLst/>
                <a:latin typeface="+mn-lt"/>
              </a:rPr>
              <a:t> </a:t>
            </a:r>
            <a:r>
              <a:rPr lang="it-IT" i="1" dirty="0" err="1" smtClean="0">
                <a:solidFill>
                  <a:schemeClr val="tx1"/>
                </a:solidFill>
                <a:effectLst/>
                <a:latin typeface="+mn-lt"/>
              </a:rPr>
              <a:t>events</a:t>
            </a:r>
            <a:r>
              <a:rPr lang="it-IT" i="1" dirty="0" smtClean="0">
                <a:solidFill>
                  <a:schemeClr val="tx1"/>
                </a:solidFill>
                <a:effectLst/>
                <a:latin typeface="+mn-lt"/>
              </a:rPr>
              <a:t> </a:t>
            </a:r>
            <a:r>
              <a:rPr lang="it-IT" i="1" dirty="0" err="1" smtClean="0">
                <a:solidFill>
                  <a:schemeClr val="tx1"/>
                </a:solidFill>
                <a:effectLst/>
                <a:latin typeface="+mn-lt"/>
              </a:rPr>
              <a:t>even</a:t>
            </a:r>
            <a:r>
              <a:rPr lang="it-IT" i="1" dirty="0" smtClean="0">
                <a:solidFill>
                  <a:schemeClr val="tx1"/>
                </a:solidFill>
                <a:effectLst/>
                <a:latin typeface="+mn-lt"/>
              </a:rPr>
              <a:t> with </a:t>
            </a:r>
          </a:p>
          <a:p>
            <a:pPr algn="ctr"/>
            <a:r>
              <a:rPr lang="it-IT" i="1" dirty="0" smtClean="0">
                <a:solidFill>
                  <a:schemeClr val="tx1"/>
                </a:solidFill>
                <a:effectLst/>
                <a:latin typeface="+mn-lt"/>
              </a:rPr>
              <a:t>long </a:t>
            </a:r>
            <a:r>
              <a:rPr lang="it-IT" i="1" dirty="0" err="1" smtClean="0">
                <a:solidFill>
                  <a:schemeClr val="tx1"/>
                </a:solidFill>
                <a:effectLst/>
                <a:latin typeface="+mn-lt"/>
              </a:rPr>
              <a:t>average</a:t>
            </a:r>
            <a:r>
              <a:rPr lang="it-IT" i="1" dirty="0" smtClean="0">
                <a:solidFill>
                  <a:schemeClr val="tx1"/>
                </a:solidFill>
                <a:effectLst/>
                <a:latin typeface="+mn-lt"/>
              </a:rPr>
              <a:t> </a:t>
            </a:r>
            <a:r>
              <a:rPr lang="it-IT" i="1" dirty="0" err="1" smtClean="0">
                <a:solidFill>
                  <a:schemeClr val="tx1"/>
                </a:solidFill>
                <a:effectLst/>
                <a:latin typeface="+mn-lt"/>
              </a:rPr>
              <a:t>recurrence</a:t>
            </a:r>
            <a:r>
              <a:rPr lang="it-IT" i="1" dirty="0" smtClean="0">
                <a:solidFill>
                  <a:schemeClr val="tx1"/>
                </a:solidFill>
                <a:effectLst/>
                <a:latin typeface="+mn-lt"/>
              </a:rPr>
              <a:t> time</a:t>
            </a:r>
          </a:p>
          <a:p>
            <a:pPr algn="ctr"/>
            <a:r>
              <a:rPr lang="it-IT" i="1" dirty="0" smtClean="0">
                <a:solidFill>
                  <a:srgbClr val="FF9900"/>
                </a:solidFill>
                <a:effectLst/>
                <a:latin typeface="+mn-lt"/>
              </a:rPr>
              <a:t>2. </a:t>
            </a:r>
            <a:r>
              <a:rPr lang="it-IT" i="1" dirty="0" smtClean="0">
                <a:solidFill>
                  <a:schemeClr val="tx1"/>
                </a:solidFill>
                <a:effectLst/>
                <a:latin typeface="+mn-lt"/>
              </a:rPr>
              <a:t>to associate </a:t>
            </a:r>
            <a:r>
              <a:rPr lang="it-IT" i="1" dirty="0" err="1" smtClean="0">
                <a:solidFill>
                  <a:schemeClr val="tx1"/>
                </a:solidFill>
                <a:effectLst/>
                <a:latin typeface="+mn-lt"/>
              </a:rPr>
              <a:t>earthquakes</a:t>
            </a:r>
            <a:r>
              <a:rPr lang="it-IT" i="1" dirty="0" smtClean="0">
                <a:solidFill>
                  <a:schemeClr val="tx1"/>
                </a:solidFill>
                <a:effectLst/>
                <a:latin typeface="+mn-lt"/>
              </a:rPr>
              <a:t> of the </a:t>
            </a:r>
            <a:r>
              <a:rPr lang="it-IT" i="1" dirty="0" err="1" smtClean="0">
                <a:solidFill>
                  <a:schemeClr val="tx1"/>
                </a:solidFill>
                <a:effectLst/>
                <a:latin typeface="+mn-lt"/>
              </a:rPr>
              <a:t>past</a:t>
            </a:r>
            <a:r>
              <a:rPr lang="it-IT" i="1" dirty="0" smtClean="0">
                <a:solidFill>
                  <a:schemeClr val="tx1"/>
                </a:solidFill>
                <a:effectLst/>
                <a:latin typeface="+mn-lt"/>
              </a:rPr>
              <a:t> with</a:t>
            </a:r>
          </a:p>
          <a:p>
            <a:pPr algn="ctr"/>
            <a:r>
              <a:rPr lang="it-IT" i="1" dirty="0" err="1" smtClean="0">
                <a:solidFill>
                  <a:schemeClr val="tx1"/>
                </a:solidFill>
                <a:effectLst/>
                <a:latin typeface="+mn-lt"/>
              </a:rPr>
              <a:t>their</a:t>
            </a:r>
            <a:r>
              <a:rPr lang="it-IT" i="1" dirty="0" smtClean="0">
                <a:solidFill>
                  <a:schemeClr val="tx1"/>
                </a:solidFill>
                <a:effectLst/>
                <a:latin typeface="+mn-lt"/>
              </a:rPr>
              <a:t> </a:t>
            </a:r>
            <a:r>
              <a:rPr lang="it-IT" i="1" dirty="0" err="1" smtClean="0">
                <a:solidFill>
                  <a:schemeClr val="tx1"/>
                </a:solidFill>
                <a:effectLst/>
                <a:latin typeface="+mn-lt"/>
              </a:rPr>
              <a:t>actual</a:t>
            </a:r>
            <a:r>
              <a:rPr lang="it-IT" i="1" dirty="0" smtClean="0">
                <a:solidFill>
                  <a:schemeClr val="tx1"/>
                </a:solidFill>
                <a:effectLst/>
                <a:latin typeface="+mn-lt"/>
              </a:rPr>
              <a:t> source</a:t>
            </a:r>
            <a:endParaRPr lang="it-IT" i="1" dirty="0">
              <a:solidFill>
                <a:schemeClr val="tx1"/>
              </a:solidFill>
              <a:effectLst/>
              <a:latin typeface="+mn-lt"/>
            </a:endParaRPr>
          </a:p>
        </p:txBody>
      </p:sp>
    </p:spTree>
    <p:extLst>
      <p:ext uri="{BB962C8B-B14F-4D97-AF65-F5344CB8AC3E}">
        <p14:creationId xmlns="" xmlns:p14="http://schemas.microsoft.com/office/powerpoint/2010/main" val="3121882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Gradazioni di grigi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3817</TotalTime>
  <Words>1495</Words>
  <Application>Microsoft Office PowerPoint</Application>
  <PresentationFormat>Presentazione su schermo (4:3)</PresentationFormat>
  <Paragraphs>365</Paragraphs>
  <Slides>63</Slides>
  <Notes>15</Notes>
  <HiddenSlides>0</HiddenSlides>
  <MMClips>1</MMClips>
  <ScaleCrop>false</ScaleCrop>
  <HeadingPairs>
    <vt:vector size="4" baseType="variant">
      <vt:variant>
        <vt:lpstr>Tema</vt:lpstr>
      </vt:variant>
      <vt:variant>
        <vt:i4>3</vt:i4>
      </vt:variant>
      <vt:variant>
        <vt:lpstr>Titoli diapositive</vt:lpstr>
      </vt:variant>
      <vt:variant>
        <vt:i4>63</vt:i4>
      </vt:variant>
    </vt:vector>
  </HeadingPairs>
  <TitlesOfParts>
    <vt:vector size="66" baseType="lpstr">
      <vt:lpstr>2_Personalizza struttura</vt:lpstr>
      <vt:lpstr>Personalizza struttura</vt:lpstr>
      <vt:lpstr>1_Personalizza struttura</vt:lpstr>
      <vt:lpstr>Paleoseismology: reading the geological book in search for earthquakes and tsunamis  of the past</vt:lpstr>
      <vt:lpstr>Diapositiva 2</vt:lpstr>
      <vt:lpstr>Diapositiva 3</vt:lpstr>
      <vt:lpstr>Diapositiva 4</vt:lpstr>
      <vt:lpstr>Diapositiva 5</vt:lpstr>
      <vt:lpstr>Diapositiva 6</vt:lpstr>
      <vt:lpstr>Diapositiva 7</vt:lpstr>
      <vt:lpstr>Diapositiva 8</vt:lpstr>
      <vt:lpstr>Diapositiva 9</vt:lpstr>
      <vt:lpstr>The starting point to use geology to define earthquakes of the past is the observation that large and moderate earthquakes produce permanent effects on the natural environment (i.e. earthquake geological records).    </vt:lpstr>
      <vt:lpstr>Diapositiva 11</vt:lpstr>
      <vt:lpstr>Diapositiva 12</vt:lpstr>
      <vt:lpstr>Diapositiva 13</vt:lpstr>
      <vt:lpstr>Diapositiva 14</vt:lpstr>
      <vt:lpstr>Diapositiva 15</vt:lpstr>
      <vt:lpstr>Diapositiva 16</vt:lpstr>
      <vt:lpstr>Diapositiva 17</vt:lpstr>
      <vt:lpstr>Diapositiva 18</vt:lpstr>
      <vt:lpstr>Diapositiva 19</vt:lpstr>
      <vt:lpstr>Paleoseimology</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Borah Peak 1983 colluvial wedges</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Dating</vt:lpstr>
      <vt:lpstr>Dating</vt:lpstr>
      <vt:lpstr>Diapositiva 47</vt:lpstr>
      <vt:lpstr>Diapositiva 48</vt:lpstr>
      <vt:lpstr>Diapositiva 49</vt:lpstr>
      <vt:lpstr>Diapositiva 50</vt:lpstr>
      <vt:lpstr>Diapositiva 51</vt:lpstr>
      <vt:lpstr>Seismogenic Parameters derived from paleoseismology</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vector>
  </TitlesOfParts>
  <Company>I.N.G.V.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Paleoseismology: a review</dc:title>
  <dc:creator>dani</dc:creator>
  <cp:lastModifiedBy>Daniela</cp:lastModifiedBy>
  <cp:revision>133</cp:revision>
  <dcterms:created xsi:type="dcterms:W3CDTF">2008-07-03T21:26:05Z</dcterms:created>
  <dcterms:modified xsi:type="dcterms:W3CDTF">2011-11-27T22:40:52Z</dcterms:modified>
</cp:coreProperties>
</file>