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 bookmarkIdSeed="2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5" r:id="rId4"/>
    <p:sldId id="276" r:id="rId5"/>
    <p:sldId id="258" r:id="rId6"/>
    <p:sldId id="274" r:id="rId7"/>
    <p:sldId id="277" r:id="rId8"/>
    <p:sldId id="278" r:id="rId9"/>
    <p:sldId id="270" r:id="rId10"/>
    <p:sldId id="257" r:id="rId11"/>
    <p:sldId id="266" r:id="rId12"/>
    <p:sldId id="271" r:id="rId13"/>
    <p:sldId id="261" r:id="rId14"/>
    <p:sldId id="268" r:id="rId15"/>
    <p:sldId id="273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64B8-3E24-D946-B4C6-30986A13DE94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94D3-6391-E248-A81D-BAA175A34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Cumulative</a:t>
            </a:r>
            <a:r>
              <a:rPr lang="en-US" baseline="0" dirty="0" smtClean="0"/>
              <a:t> distribution function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94D3-6391-E248-A81D-BAA175A34F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8EEE-75C7-5C43-BD2B-B441973A9A63}" type="datetimeFigureOut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2EB1-60BC-2743-88CD-B2A6D0DF8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088232"/>
          </a:xfrm>
        </p:spPr>
        <p:txBody>
          <a:bodyPr>
            <a:noAutofit/>
          </a:bodyPr>
          <a:lstStyle/>
          <a:p>
            <a:r>
              <a:rPr lang="en-US" sz="5400" b="1" cap="small" dirty="0"/>
              <a:t>The reliability of a natural hazard system</a:t>
            </a:r>
            <a:br>
              <a:rPr lang="en-US" sz="5400" b="1" cap="small" dirty="0"/>
            </a:br>
            <a:endParaRPr lang="en-US" sz="5400" b="1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057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M. Khaleghy Rad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S.G</a:t>
            </a:r>
            <a:r>
              <a:rPr lang="en-US" b="1" dirty="0">
                <a:solidFill>
                  <a:schemeClr val="tx1"/>
                </a:solidFill>
              </a:rPr>
              <a:t>. Evans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82" b="1" i="1" dirty="0">
                <a:solidFill>
                  <a:schemeClr val="tx1"/>
                </a:solidFill>
              </a:rPr>
              <a:t>Natural Disaster Systems Research Group</a:t>
            </a:r>
            <a:r>
              <a:rPr lang="en-US" sz="1882" b="1" i="1" dirty="0" smtClean="0">
                <a:solidFill>
                  <a:schemeClr val="tx1"/>
                </a:solidFill>
              </a:rPr>
              <a:t>,</a:t>
            </a:r>
            <a:br>
              <a:rPr lang="en-US" sz="1882" b="1" i="1" dirty="0" smtClean="0">
                <a:solidFill>
                  <a:schemeClr val="tx1"/>
                </a:solidFill>
              </a:rPr>
            </a:br>
            <a:r>
              <a:rPr lang="en-US" sz="1882" b="1" i="1" dirty="0" smtClean="0">
                <a:solidFill>
                  <a:schemeClr val="tx1"/>
                </a:solidFill>
              </a:rPr>
              <a:t> </a:t>
            </a:r>
            <a:r>
              <a:rPr lang="en-US" sz="1882" b="1" i="1" dirty="0">
                <a:solidFill>
                  <a:schemeClr val="tx1"/>
                </a:solidFill>
              </a:rPr>
              <a:t>Department of Earth and Environmental Sciences,</a:t>
            </a:r>
            <a:r>
              <a:rPr lang="en-US" sz="1882" b="1" i="1" dirty="0" smtClean="0">
                <a:solidFill>
                  <a:schemeClr val="tx1"/>
                </a:solidFill>
              </a:rPr>
              <a:t> </a:t>
            </a:r>
            <a:br>
              <a:rPr lang="en-US" sz="1882" b="1" i="1" dirty="0" smtClean="0">
                <a:solidFill>
                  <a:schemeClr val="tx1"/>
                </a:solidFill>
              </a:rPr>
            </a:br>
            <a:r>
              <a:rPr lang="en-US" sz="1882" b="1" i="1" dirty="0" smtClean="0">
                <a:solidFill>
                  <a:schemeClr val="tx1"/>
                </a:solidFill>
              </a:rPr>
              <a:t>University </a:t>
            </a:r>
            <a:r>
              <a:rPr lang="en-US" sz="1882" b="1" i="1" dirty="0">
                <a:solidFill>
                  <a:schemeClr val="tx1"/>
                </a:solidFill>
              </a:rPr>
              <a:t>of </a:t>
            </a:r>
            <a:r>
              <a:rPr lang="en-US" sz="1882" b="1" i="1" dirty="0" smtClean="0">
                <a:solidFill>
                  <a:schemeClr val="tx1"/>
                </a:solidFill>
              </a:rPr>
              <a:t>Waterloo, </a:t>
            </a:r>
            <a:r>
              <a:rPr lang="en-US" sz="1882" b="1" i="1" dirty="0" err="1" smtClean="0">
                <a:solidFill>
                  <a:schemeClr val="tx1"/>
                </a:solidFill>
              </a:rPr>
              <a:t>Ontario,CANADA</a:t>
            </a:r>
            <a:r>
              <a:rPr lang="en-US" sz="1882" b="1" dirty="0" smtClean="0">
                <a:solidFill>
                  <a:schemeClr val="tx1"/>
                </a:solidFill>
              </a:rPr>
              <a:t> </a:t>
            </a:r>
            <a:endParaRPr lang="en-US" sz="1882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0232"/>
            <a:ext cx="1447800" cy="99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ESF Research Conference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Understanding Extreme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Geohazards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Science of the Disaster Risk Management Cycle</a:t>
            </a:r>
            <a:endParaRPr lang="en-US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2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 Earthquake, Turkey, 2011 (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Baz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Ratner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/Reuters)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a system will perform well in a period of time.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4675" y="2733675"/>
          <a:ext cx="4454525" cy="3575050"/>
        </p:xfrm>
        <a:graphic>
          <a:graphicData uri="http://schemas.openxmlformats.org/presentationml/2006/ole">
            <p:oleObj spid="_x0000_s14341" name="Equation" r:id="rId5" imgW="2070000" imgH="16635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7105" y="6093162"/>
            <a:ext cx="1295400" cy="369332"/>
          </a:xfrm>
          <a:prstGeom prst="rect">
            <a:avLst/>
          </a:prstGeom>
          <a:noFill/>
          <a:ln>
            <a:solidFill>
              <a:srgbClr val="1F497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Resistance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8563" y="5805264"/>
            <a:ext cx="325439" cy="290736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3772" y="6308725"/>
            <a:ext cx="3124200" cy="369332"/>
          </a:xfrm>
          <a:prstGeom prst="rect">
            <a:avLst/>
          </a:prstGeom>
          <a:noFill/>
          <a:ln>
            <a:solidFill>
              <a:srgbClr val="1F497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r>
              <a:rPr lang="en-US" dirty="0" smtClean="0"/>
              <a:t>efined </a:t>
            </a:r>
            <a:r>
              <a:rPr lang="en-US" i="1" dirty="0" smtClean="0"/>
              <a:t>resistance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57972" y="6096002"/>
            <a:ext cx="310108" cy="212723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5799" y="2055673"/>
            <a:ext cx="1773238" cy="923330"/>
          </a:xfrm>
          <a:prstGeom prst="rect">
            <a:avLst/>
          </a:prstGeom>
          <a:noFill/>
          <a:ln>
            <a:solidFill>
              <a:srgbClr val="1F497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f(x): failure probability density function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543945" y="2979002"/>
            <a:ext cx="1951855" cy="983397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2634" y="4800600"/>
            <a:ext cx="1773238" cy="646331"/>
          </a:xfrm>
          <a:prstGeom prst="rect">
            <a:avLst/>
          </a:prstGeom>
          <a:noFill/>
          <a:ln>
            <a:solidFill>
              <a:srgbClr val="1F497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(</a:t>
            </a:r>
            <a:r>
              <a:rPr lang="en-US" dirty="0" err="1" smtClean="0"/>
              <a:t>t</a:t>
            </a:r>
            <a:r>
              <a:rPr lang="en-US" dirty="0" smtClean="0"/>
              <a:t>) captured in resistance (</a:t>
            </a:r>
            <a:r>
              <a:rPr lang="en-US" dirty="0" err="1" smtClean="0"/>
              <a:t>r</a:t>
            </a:r>
            <a:r>
              <a:rPr lang="en-US" dirty="0" smtClean="0"/>
              <a:t>)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95872" y="4800600"/>
            <a:ext cx="497075" cy="493295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Reliability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natural disaster context:</a:t>
            </a:r>
          </a:p>
          <a:p>
            <a:pPr>
              <a:buNone/>
            </a:pPr>
            <a:r>
              <a:rPr lang="en-US" dirty="0" smtClean="0"/>
              <a:t>The higher the resistance the lower the losses</a:t>
            </a:r>
          </a:p>
          <a:p>
            <a:endParaRPr lang="en-US" dirty="0" smtClean="0"/>
          </a:p>
          <a:p>
            <a:r>
              <a:rPr lang="en-US" b="1" i="1" dirty="0" smtClean="0"/>
              <a:t>Reliable</a:t>
            </a:r>
            <a:r>
              <a:rPr lang="en-US" dirty="0" smtClean="0"/>
              <a:t>: No losses due to a natural disaster</a:t>
            </a:r>
          </a:p>
          <a:p>
            <a:endParaRPr lang="en-US" b="1" i="1" dirty="0" smtClean="0"/>
          </a:p>
          <a:p>
            <a:r>
              <a:rPr lang="en-US" b="1" i="1" dirty="0" smtClean="0"/>
              <a:t>Our refined definition: </a:t>
            </a:r>
            <a:r>
              <a:rPr lang="en-US" dirty="0" smtClean="0"/>
              <a:t> complementary cumulative distribution function of a certain </a:t>
            </a:r>
            <a:r>
              <a:rPr lang="en-US" i="1" dirty="0" smtClean="0"/>
              <a:t>Resistance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200"/>
            <a:ext cx="2667000" cy="1997676"/>
          </a:xfrm>
          <a:prstGeom prst="rect">
            <a:avLst/>
          </a:prstGeom>
        </p:spPr>
      </p:pic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922713" y="5638800"/>
          <a:ext cx="1965325" cy="814388"/>
        </p:xfrm>
        <a:graphic>
          <a:graphicData uri="http://schemas.openxmlformats.org/presentationml/2006/ole">
            <p:oleObj spid="_x0000_s51201" name="Equation" r:id="rId4" imgW="119376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Is it applicable?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525"/>
          </a:xfrm>
        </p:spPr>
        <p:txBody>
          <a:bodyPr/>
          <a:lstStyle/>
          <a:p>
            <a:r>
              <a:rPr lang="en-US" dirty="0" smtClean="0"/>
              <a:t>Global earthquake disaster system as an example!</a:t>
            </a:r>
          </a:p>
          <a:p>
            <a:r>
              <a:rPr lang="en-US" dirty="0" smtClean="0"/>
              <a:t>What is needed?</a:t>
            </a:r>
          </a:p>
          <a:p>
            <a:pPr marL="514350" indent="-514350" algn="ctr">
              <a:buNone/>
            </a:pPr>
            <a:r>
              <a:rPr lang="en-US" dirty="0" smtClean="0"/>
              <a:t>failure probability distribution function</a:t>
            </a:r>
            <a:r>
              <a:rPr lang="en-US" i="1" dirty="0" smtClean="0"/>
              <a:t>, f(r)</a:t>
            </a:r>
          </a:p>
          <a:p>
            <a:pPr marL="514350" indent="-514350" algn="ctr">
              <a:buNone/>
            </a:pPr>
            <a:endParaRPr lang="en-US" i="1" dirty="0" smtClean="0"/>
          </a:p>
          <a:p>
            <a:pPr marL="514350" indent="-514350" algn="ctr">
              <a:buNone/>
            </a:pPr>
            <a:r>
              <a:rPr lang="en-US" b="1" i="1" dirty="0" smtClean="0"/>
              <a:t>Resistance distribution function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31568" y="3429000"/>
            <a:ext cx="288032" cy="72008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C:\Documents and Settings\Mona Khaleghy\My Documents\Dropbox\Reliability\Elep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464820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Earthquake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82000" cy="5949280"/>
          </a:xfrm>
        </p:spPr>
        <p:txBody>
          <a:bodyPr>
            <a:normAutofit/>
          </a:bodyPr>
          <a:lstStyle/>
          <a:p>
            <a:r>
              <a:rPr lang="en-US" dirty="0" smtClean="0"/>
              <a:t>To Calculate </a:t>
            </a:r>
            <a:r>
              <a:rPr lang="en-US" b="1" dirty="0" smtClean="0"/>
              <a:t>Resistance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1) </a:t>
            </a:r>
            <a:r>
              <a:rPr lang="en-US" b="1" dirty="0" smtClean="0"/>
              <a:t>Hazard</a:t>
            </a:r>
            <a:r>
              <a:rPr lang="en-US" dirty="0" smtClean="0"/>
              <a:t>: Yearly earthquake occurrence; Poisson distribution (independent in time)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2) </a:t>
            </a:r>
            <a:r>
              <a:rPr lang="en-US" b="1" dirty="0" smtClean="0"/>
              <a:t>Past losses</a:t>
            </a:r>
            <a:r>
              <a:rPr lang="en-US" dirty="0" smtClean="0"/>
              <a:t>: Earthquake disaster life loss (earthquakes with more than 1,000 fatalities)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3) </a:t>
            </a:r>
            <a:r>
              <a:rPr lang="en-US" b="1" dirty="0" smtClean="0"/>
              <a:t>Exposed Population </a:t>
            </a:r>
            <a:r>
              <a:rPr lang="en-US" dirty="0" smtClean="0"/>
              <a:t>: Population of the world at the year of event as a proxy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3131840" y="1412776"/>
          <a:ext cx="4376280" cy="681732"/>
        </p:xfrm>
        <a:graphic>
          <a:graphicData uri="http://schemas.openxmlformats.org/presentationml/2006/ole">
            <p:oleObj spid="_x0000_s49153" name="Equation" r:id="rId4" imgW="2527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l-Res-ALAR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3884141" cy="3124200"/>
          </a:xfrm>
          <a:prstGeom prst="rect">
            <a:avLst/>
          </a:prstGeom>
        </p:spPr>
      </p:pic>
      <p:pic>
        <p:nvPicPr>
          <p:cNvPr id="17" name="Picture 16" descr="LogRes-Fat-ALAR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65143"/>
            <a:ext cx="4038600" cy="3248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Reliability Criteria!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64206" y="4095746"/>
          <a:ext cx="1745994" cy="268605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70075"/>
                <a:gridCol w="649152"/>
                <a:gridCol w="626767"/>
              </a:tblGrid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1.63E+06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0.7805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8.15E+05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0.68355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5.43E+05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0.61958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4.07E+05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0.57199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3.26E+05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0.5343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8277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6000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2.72E+05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0.50326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solidFill>
                      <a:srgbClr val="FFFF00"/>
                    </a:solidFill>
                  </a:tcPr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2.33E+05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0.47699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2.04E+05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0.45431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1.81E+05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0.43443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10000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1.63E+05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0.41678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11000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1.48E+05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0.40096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12000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1.36E+05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0.38666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13000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1.25E+05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0.37363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14000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1.16E+05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0.3617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15000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1.09E+05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0.35071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16688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16000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1.02E+05</a:t>
                      </a:r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0.34054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95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15,839 fatalities from 2011 Tohoku earthquake alone!</a:t>
            </a:r>
          </a:p>
          <a:p>
            <a:pPr algn="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137666"/>
            <a:ext cx="1981200" cy="369332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Death/ExpPop:10</a:t>
            </a:r>
            <a:r>
              <a:rPr lang="en-US" baseline="30000" dirty="0" smtClean="0"/>
              <a:t>-6</a:t>
            </a: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5584964" y="4321830"/>
            <a:ext cx="1175266" cy="456406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Res-NormFat-ALARP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90600"/>
            <a:ext cx="470434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Reliability </a:t>
            </a:r>
            <a:r>
              <a:rPr lang="en-US" dirty="0" smtClean="0"/>
              <a:t>criteria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Reliability Plus </a:t>
            </a:r>
            <a:r>
              <a:rPr lang="en-US" dirty="0" smtClean="0"/>
              <a:t>FN-criteria!</a:t>
            </a:r>
            <a:endParaRPr lang="en-US" dirty="0" smtClean="0"/>
          </a:p>
          <a:p>
            <a:r>
              <a:rPr lang="en-US" dirty="0" smtClean="0"/>
              <a:t>Normalization Plus Reliability!</a:t>
            </a:r>
          </a:p>
          <a:p>
            <a:r>
              <a:rPr lang="en-US" dirty="0" smtClean="0"/>
              <a:t>Individual Plus Societal Plus….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413266"/>
            <a:ext cx="57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Special thanks to ESF for conference travel grant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Criteria!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4037" name="Picture 5" descr="C:\Documents and Settings\Mona Khaleghy\My Documents\Dropbox\Review of FN-curves and their implication for natural hazards\Figures\S(N,a) vs N-Hagon.t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00612"/>
            <a:ext cx="2159860" cy="2088232"/>
          </a:xfrm>
          <a:prstGeom prst="rect">
            <a:avLst/>
          </a:prstGeom>
          <a:noFill/>
        </p:spPr>
      </p:pic>
      <p:pic>
        <p:nvPicPr>
          <p:cNvPr id="10" name="Picture 6" descr="C:\Documents and Settings\Mona Khaleghy\My Documents\Dropbox\Review of FN-curves and their implication for natural hazards\Figures\Table of different aversion indices-Hagon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7638"/>
            <a:ext cx="3539229" cy="215537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41490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Hagon</a:t>
            </a:r>
            <a:r>
              <a:rPr lang="en-US" sz="1200" dirty="0" smtClean="0"/>
              <a:t>, 1984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448451" y="1417638"/>
          <a:ext cx="5516037" cy="4671206"/>
        </p:xfrm>
        <a:graphic>
          <a:graphicData uri="http://schemas.openxmlformats.org/presentationml/2006/ole">
            <p:oleObj spid="_x0000_s44041" name="Acrobat Document" r:id="rId5" imgW="12877800" imgH="1090930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148064" y="141763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Porske</a:t>
            </a:r>
            <a:r>
              <a:rPr lang="en-US" sz="1200" dirty="0" smtClean="0"/>
              <a:t>, 2008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90872" y="132320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Hagon</a:t>
            </a:r>
            <a:r>
              <a:rPr lang="en-US" sz="1200" dirty="0" smtClean="0"/>
              <a:t>, 1984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N-EQ 500-2010-1950-2010-Neth-UK-R2P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62" y="2852936"/>
            <a:ext cx="3548238" cy="3581400"/>
          </a:xfrm>
          <a:prstGeom prst="rect">
            <a:avLst/>
          </a:prstGeom>
        </p:spPr>
      </p:pic>
      <p:pic>
        <p:nvPicPr>
          <p:cNvPr id="5" name="Picture 4" descr="Prob vs Curies-Release Criterion-slope-Farmer-b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252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FN curves and </a:t>
            </a:r>
            <a:br>
              <a:rPr lang="en-US" b="1" dirty="0" smtClean="0"/>
            </a:br>
            <a:r>
              <a:rPr lang="en-US" b="1" dirty="0" smtClean="0"/>
              <a:t>Natural Hazards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5486400" cy="5440361"/>
          </a:xfrm>
        </p:spPr>
        <p:txBody>
          <a:bodyPr>
            <a:normAutofit/>
          </a:bodyPr>
          <a:lstStyle/>
          <a:p>
            <a:r>
              <a:rPr lang="en-US" i="1" dirty="0" smtClean="0"/>
              <a:t>FN</a:t>
            </a:r>
            <a:r>
              <a:rPr lang="en-US" dirty="0" smtClean="0"/>
              <a:t> diagrams: </a:t>
            </a:r>
            <a:r>
              <a:rPr lang="en-US" sz="2400" dirty="0" smtClean="0"/>
              <a:t>industrial risk assessment tool since 1960s </a:t>
            </a:r>
          </a:p>
          <a:p>
            <a:r>
              <a:rPr lang="en-US" dirty="0" smtClean="0"/>
              <a:t>log-log plots: </a:t>
            </a:r>
            <a:r>
              <a:rPr lang="en-US" sz="2400" i="1" dirty="0" smtClean="0"/>
              <a:t>F</a:t>
            </a:r>
            <a:r>
              <a:rPr lang="en-US" sz="2400" dirty="0" smtClean="0"/>
              <a:t> cumulative annual frequency of </a:t>
            </a:r>
            <a:r>
              <a:rPr lang="en-US" sz="2400" i="1" dirty="0" smtClean="0"/>
              <a:t>N</a:t>
            </a:r>
            <a:r>
              <a:rPr lang="en-US" sz="2400" dirty="0" smtClean="0"/>
              <a:t> or more consequences versus the value of consequences</a:t>
            </a:r>
          </a:p>
          <a:p>
            <a:r>
              <a:rPr lang="en-US" dirty="0" smtClean="0"/>
              <a:t>Useful for comparative risk assessment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Fatalities: consequence of Natural Hazards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Risk?</a:t>
            </a:r>
          </a:p>
          <a:p>
            <a:r>
              <a:rPr lang="en-US" dirty="0" smtClean="0"/>
              <a:t>Societal </a:t>
            </a:r>
            <a:r>
              <a:rPr lang="en-US" dirty="0" smtClean="0"/>
              <a:t>Risk Assessment, FN-</a:t>
            </a:r>
            <a:r>
              <a:rPr lang="en-US" dirty="0" smtClean="0"/>
              <a:t>curves</a:t>
            </a:r>
          </a:p>
          <a:p>
            <a:r>
              <a:rPr lang="en-US" dirty="0" smtClean="0"/>
              <a:t>What is reliability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Earthquak</a:t>
            </a:r>
            <a:r>
              <a:rPr lang="en-US" dirty="0" smtClean="0"/>
              <a:t>e example</a:t>
            </a:r>
            <a:endParaRPr lang="en-US" dirty="0" smtClean="0"/>
          </a:p>
          <a:p>
            <a:r>
              <a:rPr lang="en-US" dirty="0" smtClean="0"/>
              <a:t>Reliability-based </a:t>
            </a:r>
            <a:r>
              <a:rPr lang="en-US" dirty="0" smtClean="0"/>
              <a:t>criteria</a:t>
            </a:r>
          </a:p>
          <a:p>
            <a:r>
              <a:rPr lang="en-US" smtClean="0"/>
              <a:t>Discussion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0"/>
            <a:ext cx="274673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3962400"/>
            <a:ext cx="65445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Uncertainty of the prediction of losses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2967334"/>
            <a:ext cx="8458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  Probabilistic </a:t>
            </a:r>
            <a:r>
              <a:rPr lang="en-US" sz="3200" b="1" dirty="0" smtClean="0"/>
              <a:t>View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286000"/>
            <a:ext cx="34059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Prediction of losses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/>
          <a:lstStyle/>
          <a:p>
            <a:r>
              <a:rPr lang="en-US" b="1" dirty="0" smtClean="0"/>
              <a:t>Deterministic View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2" y="1309171"/>
            <a:ext cx="7955618" cy="5135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64447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err="1" smtClean="0"/>
              <a:t>Jonkman</a:t>
            </a:r>
            <a:r>
              <a:rPr lang="en-CA" dirty="0" smtClean="0"/>
              <a:t> et al. (2003)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zard and Ris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17700"/>
            <a:ext cx="5308600" cy="273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50171"/>
          <a:stretch>
            <a:fillRect/>
          </a:stretch>
        </p:blipFill>
        <p:spPr>
          <a:xfrm>
            <a:off x="4572000" y="4580236"/>
            <a:ext cx="4038600" cy="1287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 different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Landslide risk assessment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Engineering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Flood risk assessment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Chemical risk assessment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17638"/>
            <a:ext cx="3314700" cy="393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0" y="5791200"/>
            <a:ext cx="530860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Times New Roman"/>
                <a:cs typeface="Times New Roman"/>
              </a:rPr>
              <a:t>Risk: An expression for the danger that undesirable events represent for humans, the environment(ecosystem) or material values. Risk is expressed as the probability and the consequences of undesirable events.</a:t>
            </a:r>
            <a:endParaRPr lang="nb-NO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Conceptual Model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0888" y="3988072"/>
            <a:ext cx="7478712" cy="2390503"/>
            <a:chOff x="1436688" y="2438400"/>
            <a:chExt cx="7478712" cy="239050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436688" y="2461941"/>
            <a:ext cx="6321425" cy="2366962"/>
          </p:xfrm>
          <a:graphic>
            <a:graphicData uri="http://schemas.openxmlformats.org/presentationml/2006/ole">
              <p:oleObj spid="_x0000_s15365" name="Equation" r:id="rId3" imgW="2273040" imgH="850680" progId="Equation.3">
                <p:embed/>
              </p:oleObj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305800" y="2438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05800" y="3212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800" y="4050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43100"/>
            <a:ext cx="22860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006600"/>
            <a:ext cx="3048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010" y="0"/>
            <a:ext cx="2089301" cy="2006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505200" y="2819400"/>
            <a:ext cx="1219200" cy="15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Main</a:t>
            </a:r>
            <a:r>
              <a:rPr lang="en-US" dirty="0" smtClean="0"/>
              <a:t> goal of risk </a:t>
            </a:r>
            <a:r>
              <a:rPr lang="en-US" dirty="0" smtClean="0"/>
              <a:t>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066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</a:t>
            </a:r>
            <a:r>
              <a:rPr lang="en-US" b="1" dirty="0" smtClean="0"/>
              <a:t>Criteria</a:t>
            </a:r>
            <a:r>
              <a:rPr lang="en-US" dirty="0" smtClean="0"/>
              <a:t> for a further assessment!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87578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2) </a:t>
            </a:r>
            <a:r>
              <a:rPr lang="en-US" sz="3200" b="1" dirty="0" smtClean="0"/>
              <a:t>Prediction </a:t>
            </a:r>
            <a:r>
              <a:rPr lang="en-US" sz="3200" dirty="0" smtClean="0"/>
              <a:t>of loss </a:t>
            </a:r>
            <a:r>
              <a:rPr lang="en-US" sz="3200" dirty="0" smtClean="0"/>
              <a:t>for mitigation and early warning</a:t>
            </a:r>
          </a:p>
          <a:p>
            <a:pPr algn="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Societal Risk Assessment</a:t>
            </a:r>
            <a:br>
              <a:rPr lang="en-US" dirty="0" smtClean="0"/>
            </a:br>
            <a:r>
              <a:rPr lang="en-US" dirty="0" smtClean="0"/>
              <a:t>(Industrial basis)</a:t>
            </a:r>
            <a:endParaRPr lang="en-US" dirty="0"/>
          </a:p>
        </p:txBody>
      </p:sp>
      <p:pic>
        <p:nvPicPr>
          <p:cNvPr id="7" name="Picture 6" descr="FN_Europe_Criteria_R2P2.tif"/>
          <p:cNvPicPr>
            <a:picLocks noChangeAspect="1"/>
          </p:cNvPicPr>
          <p:nvPr/>
        </p:nvPicPr>
        <p:blipFill>
          <a:blip r:embed="rId2"/>
          <a:srcRect l="6528" r="48472"/>
          <a:stretch>
            <a:fillRect/>
          </a:stretch>
        </p:blipFill>
        <p:spPr>
          <a:xfrm>
            <a:off x="4800600" y="1214437"/>
            <a:ext cx="4114800" cy="5414963"/>
          </a:xfrm>
          <a:prstGeom prst="rect">
            <a:avLst/>
          </a:prstGeom>
        </p:spPr>
      </p:pic>
      <p:pic>
        <p:nvPicPr>
          <p:cNvPr id="14" name="Picture 13" descr="Baecher-Christia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2102243"/>
            <a:ext cx="4613275" cy="391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F-N based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47244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Acceptable risk </a:t>
            </a:r>
            <a:r>
              <a:rPr lang="en-US" dirty="0" smtClean="0"/>
              <a:t>compared to earthquake disasters : 2 orders of magnitude </a:t>
            </a:r>
            <a:r>
              <a:rPr lang="en-US" dirty="0" smtClean="0"/>
              <a:t>difference</a:t>
            </a:r>
            <a:br>
              <a:rPr lang="en-US" dirty="0" smtClean="0"/>
            </a:br>
            <a:r>
              <a:rPr lang="en-US" b="1" dirty="0" smtClean="0"/>
              <a:t>too conservative!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FN-EQ 500-2010-1950-2010-Neth-UK-R2P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60318"/>
            <a:ext cx="4267200" cy="4307082"/>
          </a:xfrm>
          <a:prstGeom prst="rect">
            <a:avLst/>
          </a:prstGeom>
        </p:spPr>
      </p:pic>
      <p:pic>
        <p:nvPicPr>
          <p:cNvPr id="8" name="Picture 3" descr="C:\Documents and Settings\Mona Khaleghy\My Documents\Dropbox\Review of FN-curves and their implication for natural hazards\Figures\Hungr-Wong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60318"/>
            <a:ext cx="3625085" cy="4531356"/>
          </a:xfrm>
          <a:prstGeom prst="rect">
            <a:avLst/>
          </a:prstGeom>
          <a:noFill/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04651" y="2204863"/>
          <a:ext cx="5039349" cy="3212977"/>
        </p:xfrm>
        <a:graphic>
          <a:graphicData uri="http://schemas.openxmlformats.org/presentationml/2006/ole">
            <p:oleObj spid="_x0000_s64514" name="Acrobat Document" r:id="rId5" imgW="9169400" imgH="585470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136772" y="5181600"/>
            <a:ext cx="2668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Nishenko</a:t>
            </a:r>
            <a:r>
              <a:rPr lang="en-US" dirty="0" smtClean="0"/>
              <a:t> &amp; Barton (1994)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27244" y="5879068"/>
            <a:ext cx="222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Hungr</a:t>
            </a:r>
            <a:r>
              <a:rPr lang="en-US" dirty="0" smtClean="0"/>
              <a:t> &amp; Wong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Reliability!?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3124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Reliability: </a:t>
            </a:r>
            <a:r>
              <a:rPr lang="en-US" sz="2800" dirty="0" smtClean="0"/>
              <a:t>The ability of a system or a component to perform its required functions under stated conditions for a specified period of time</a:t>
            </a:r>
          </a:p>
          <a:p>
            <a:endParaRPr lang="en-US" dirty="0"/>
          </a:p>
        </p:txBody>
      </p:sp>
      <p:pic>
        <p:nvPicPr>
          <p:cNvPr id="41986" name="Picture 2" descr="C:\Documents and Settings\Mona Khaleghy\My Documents\Dropbox\Reliability\Reliability_sequential_test_pl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828800"/>
            <a:ext cx="3200400" cy="34960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Risk and Reliability are brothers!</a:t>
            </a:r>
          </a:p>
          <a:p>
            <a:pPr algn="r"/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48576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higher failures in time =&gt; less reliable system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05400" y="4972110"/>
            <a:ext cx="609600" cy="5709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622</Words>
  <Application>Microsoft Office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Equation</vt:lpstr>
      <vt:lpstr>MathType 6.0 Equation</vt:lpstr>
      <vt:lpstr>Acrobat Document</vt:lpstr>
      <vt:lpstr>The reliability of a natural hazard system </vt:lpstr>
      <vt:lpstr>Outline</vt:lpstr>
      <vt:lpstr>What is Risk?</vt:lpstr>
      <vt:lpstr>Risk in different discipline</vt:lpstr>
      <vt:lpstr>Conceptual Model</vt:lpstr>
      <vt:lpstr>Main goal of risk assessment?</vt:lpstr>
      <vt:lpstr>Societal Risk Assessment (Industrial basis)</vt:lpstr>
      <vt:lpstr>F-N based Criteria</vt:lpstr>
      <vt:lpstr>What about Reliability!?</vt:lpstr>
      <vt:lpstr>Reliability</vt:lpstr>
      <vt:lpstr>Reliability </vt:lpstr>
      <vt:lpstr>Is it applicable?</vt:lpstr>
      <vt:lpstr>Earthquake Example</vt:lpstr>
      <vt:lpstr>Reliability Criteria!</vt:lpstr>
      <vt:lpstr>Discussion</vt:lpstr>
      <vt:lpstr>Other Criteria!</vt:lpstr>
      <vt:lpstr>FN curves and  Natural Hazards</vt:lpstr>
    </vt:vector>
  </TitlesOfParts>
  <Company>Waterloo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 Khaleghy Rad</dc:creator>
  <cp:lastModifiedBy>Mona Khaleghy Rad</cp:lastModifiedBy>
  <cp:revision>97</cp:revision>
  <dcterms:created xsi:type="dcterms:W3CDTF">2011-11-28T21:58:51Z</dcterms:created>
  <dcterms:modified xsi:type="dcterms:W3CDTF">2011-11-30T23:50:12Z</dcterms:modified>
</cp:coreProperties>
</file>