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62" r:id="rId2"/>
    <p:sldId id="264" r:id="rId3"/>
    <p:sldId id="341" r:id="rId4"/>
    <p:sldId id="329" r:id="rId5"/>
    <p:sldId id="358" r:id="rId6"/>
    <p:sldId id="295" r:id="rId7"/>
    <p:sldId id="293" r:id="rId8"/>
    <p:sldId id="338" r:id="rId9"/>
    <p:sldId id="330" r:id="rId10"/>
    <p:sldId id="359" r:id="rId11"/>
    <p:sldId id="340" r:id="rId12"/>
    <p:sldId id="342" r:id="rId13"/>
    <p:sldId id="343" r:id="rId14"/>
    <p:sldId id="344" r:id="rId15"/>
    <p:sldId id="349" r:id="rId16"/>
    <p:sldId id="350" r:id="rId17"/>
    <p:sldId id="347" r:id="rId18"/>
    <p:sldId id="336" r:id="rId19"/>
    <p:sldId id="345" r:id="rId20"/>
    <p:sldId id="346" r:id="rId21"/>
    <p:sldId id="348" r:id="rId22"/>
    <p:sldId id="351" r:id="rId23"/>
    <p:sldId id="352" r:id="rId24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D95"/>
    <a:srgbClr val="CC6600"/>
    <a:srgbClr val="E3E4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37" autoAdjust="0"/>
    <p:restoredTop sz="90591" autoAdjust="0"/>
  </p:normalViewPr>
  <p:slideViewPr>
    <p:cSldViewPr>
      <p:cViewPr>
        <p:scale>
          <a:sx n="100" d="100"/>
          <a:sy n="100" d="100"/>
        </p:scale>
        <p:origin x="-2262" y="-552"/>
      </p:cViewPr>
      <p:guideLst>
        <p:guide orient="horz" pos="3600"/>
        <p:guide orient="horz" pos="192"/>
        <p:guide orient="horz" pos="960"/>
        <p:guide orient="horz" pos="1056"/>
        <p:guide orient="horz" pos="4224"/>
        <p:guide orient="horz" pos="3792"/>
        <p:guide orient="horz" pos="3888"/>
        <p:guide pos="2880"/>
        <p:guide pos="96"/>
        <p:guide pos="56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2" d="100"/>
          <a:sy n="132" d="100"/>
        </p:scale>
        <p:origin x="-3696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35EE430-7CCF-485E-BFF1-00790461ACC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D95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4D95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1A0CAD2D-3261-4E4B-A6F3-79CAAC0BD7C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4D95"/>
        </a:solidFill>
        <a:latin typeface="Verdana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6F0A04-AC50-49A0-BDA3-D47DECEB9F15}" type="slidenum">
              <a:rPr lang="de-DE" smtClean="0"/>
              <a:pPr/>
              <a:t>1</a:t>
            </a:fld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84585-51BA-4F46-B800-C9B1E6E8F0E1}" type="slidenum">
              <a:rPr lang="de-DE" smtClean="0"/>
              <a:pPr/>
              <a:t>10</a:t>
            </a:fld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84585-51BA-4F46-B800-C9B1E6E8F0E1}" type="slidenum">
              <a:rPr lang="de-DE" smtClean="0"/>
              <a:pPr/>
              <a:t>11</a:t>
            </a:fld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84585-51BA-4F46-B800-C9B1E6E8F0E1}" type="slidenum">
              <a:rPr lang="de-DE" smtClean="0"/>
              <a:pPr/>
              <a:t>12</a:t>
            </a:fld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84585-51BA-4F46-B800-C9B1E6E8F0E1}" type="slidenum">
              <a:rPr lang="de-DE" smtClean="0"/>
              <a:pPr/>
              <a:t>13</a:t>
            </a:fld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84585-51BA-4F46-B800-C9B1E6E8F0E1}" type="slidenum">
              <a:rPr lang="de-DE" smtClean="0"/>
              <a:pPr/>
              <a:t>14</a:t>
            </a:fld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84585-51BA-4F46-B800-C9B1E6E8F0E1}" type="slidenum">
              <a:rPr lang="de-DE" smtClean="0"/>
              <a:pPr/>
              <a:t>15</a:t>
            </a:fld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84585-51BA-4F46-B800-C9B1E6E8F0E1}" type="slidenum">
              <a:rPr lang="de-DE" smtClean="0"/>
              <a:pPr/>
              <a:t>16</a:t>
            </a:fld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84585-51BA-4F46-B800-C9B1E6E8F0E1}" type="slidenum">
              <a:rPr lang="de-DE" smtClean="0"/>
              <a:pPr/>
              <a:t>17</a:t>
            </a:fld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84585-51BA-4F46-B800-C9B1E6E8F0E1}" type="slidenum">
              <a:rPr lang="de-DE" smtClean="0"/>
              <a:pPr/>
              <a:t>18</a:t>
            </a:fld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84585-51BA-4F46-B800-C9B1E6E8F0E1}" type="slidenum">
              <a:rPr lang="de-DE" smtClean="0"/>
              <a:pPr/>
              <a:t>19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04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D83759-50D6-45B0-8F4A-721794130B76}" type="slidenum">
              <a:rPr lang="de-DE" smtClean="0"/>
              <a:pPr/>
              <a:t>2</a:t>
            </a:fld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84585-51BA-4F46-B800-C9B1E6E8F0E1}" type="slidenum">
              <a:rPr lang="de-DE" smtClean="0"/>
              <a:pPr/>
              <a:t>20</a:t>
            </a:fld>
            <a:endParaRPr 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84585-51BA-4F46-B800-C9B1E6E8F0E1}" type="slidenum">
              <a:rPr lang="de-DE" smtClean="0"/>
              <a:pPr/>
              <a:t>21</a:t>
            </a:fld>
            <a:endParaRPr 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84585-51BA-4F46-B800-C9B1E6E8F0E1}" type="slidenum">
              <a:rPr lang="de-DE" smtClean="0"/>
              <a:pPr/>
              <a:t>22</a:t>
            </a:fld>
            <a:endParaRPr 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84585-51BA-4F46-B800-C9B1E6E8F0E1}" type="slidenum">
              <a:rPr lang="de-DE" smtClean="0"/>
              <a:pPr/>
              <a:t>23</a:t>
            </a:fld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84585-51BA-4F46-B800-C9B1E6E8F0E1}" type="slidenum">
              <a:rPr lang="de-DE" smtClean="0"/>
              <a:pPr/>
              <a:t>3</a:t>
            </a:fld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84585-51BA-4F46-B800-C9B1E6E8F0E1}" type="slidenum">
              <a:rPr lang="de-DE" smtClean="0"/>
              <a:pPr/>
              <a:t>4</a:t>
            </a:fld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546BB7-E89F-4BFC-8FE4-EFCB0BCEF57E}" type="slidenum">
              <a:rPr lang="de-DE" smtClean="0"/>
              <a:pPr/>
              <a:t>5</a:t>
            </a:fld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84585-51BA-4F46-B800-C9B1E6E8F0E1}" type="slidenum">
              <a:rPr lang="de-DE" smtClean="0"/>
              <a:pPr/>
              <a:t>6</a:t>
            </a:fld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84585-51BA-4F46-B800-C9B1E6E8F0E1}" type="slidenum">
              <a:rPr lang="de-DE" smtClean="0"/>
              <a:pPr/>
              <a:t>7</a:t>
            </a:fld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84585-51BA-4F46-B800-C9B1E6E8F0E1}" type="slidenum">
              <a:rPr lang="de-DE" smtClean="0"/>
              <a:pPr/>
              <a:t>8</a:t>
            </a:fld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84585-51BA-4F46-B800-C9B1E6E8F0E1}" type="slidenum">
              <a:rPr lang="de-DE" smtClean="0"/>
              <a:pPr/>
              <a:t>9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D9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pic>
        <p:nvPicPr>
          <p:cNvPr id="5" name="Picture 19" descr="HG_LOGO_Neg_CMYK_e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0050" y="6424613"/>
            <a:ext cx="9715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GFZ-LogoNeu_eng_neg_gray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172200"/>
            <a:ext cx="8270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839200" cy="2057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362200"/>
            <a:ext cx="8839200" cy="1066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Master-Untertitelformat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F4B36-CD9F-41A1-BC14-CC599E535215}" type="slidenum">
              <a:rPr lang="de-DE"/>
              <a:pPr>
                <a:defRPr/>
              </a:pPr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209800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477000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8C61-4970-42DD-B646-42E41BD6134B}" type="slidenum">
              <a:rPr lang="de-DE"/>
              <a:pPr>
                <a:defRPr/>
              </a:pPr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53FAD-DE15-423F-AEDA-FF4AD30C5F74}" type="slidenum">
              <a:rPr lang="de-DE"/>
              <a:pPr>
                <a:defRPr/>
              </a:pPr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D493F-D0A4-4FA3-8A73-4593D6E8A763}" type="slidenum">
              <a:rPr lang="de-DE"/>
              <a:pPr>
                <a:defRPr/>
              </a:pPr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4343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343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D257A-7072-4C91-96E3-D15D58AD5B68}" type="slidenum">
              <a:rPr lang="de-DE"/>
              <a:pPr>
                <a:defRPr/>
              </a:pPr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32554-27A9-46C0-B13A-AD0EB1598F9B}" type="slidenum">
              <a:rPr lang="de-DE"/>
              <a:pPr>
                <a:defRPr/>
              </a:pPr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58802-7AE1-4107-A882-F9A4D76E14FC}" type="slidenum">
              <a:rPr lang="de-DE"/>
              <a:pPr>
                <a:defRPr/>
              </a:pPr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01CD-63FC-4110-BB03-955AB85CB0CD}" type="slidenum">
              <a:rPr lang="de-DE"/>
              <a:pPr>
                <a:defRPr/>
              </a:pPr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B46A3-5597-4D60-9995-144F65035190}" type="slidenum">
              <a:rPr lang="de-DE"/>
              <a:pPr>
                <a:defRPr/>
              </a:pPr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2B77C-5AEC-49E4-9120-11986AC974D4}" type="slidenum">
              <a:rPr lang="de-DE"/>
              <a:pPr>
                <a:defRPr/>
              </a:pPr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83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76400"/>
            <a:ext cx="8839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71600" y="6516688"/>
            <a:ext cx="54102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16688"/>
            <a:ext cx="8382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E61F4620-D0FE-49EB-AAED-8ADA168475C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6350">
            <a:solidFill>
              <a:srgbClr val="004D95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pic>
        <p:nvPicPr>
          <p:cNvPr id="2055" name="Picture 25" descr="HG_LOGO_Pos_CMYK_e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12113" y="6426200"/>
            <a:ext cx="9715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6" descr="GFZ-LogoNeu_eng_4c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6180138"/>
            <a:ext cx="827088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4D95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42844" y="428604"/>
            <a:ext cx="885828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 Source Inversion using GPS and Strong-Motion Data</a:t>
            </a:r>
          </a:p>
          <a:p>
            <a:pPr algn="ctr">
              <a:defRPr/>
            </a:pP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pPr algn="ctr">
              <a:defRPr/>
            </a:pP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case Study on the 2011 Mw 9.0 Tohoku-Oki Earthquake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Textfeld 4"/>
          <p:cNvSpPr txBox="1">
            <a:spLocks noChangeArrowheads="1"/>
          </p:cNvSpPr>
          <p:nvPr/>
        </p:nvSpPr>
        <p:spPr bwMode="auto">
          <a:xfrm>
            <a:off x="1000100" y="2870200"/>
            <a:ext cx="7072362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R. Wang</a:t>
            </a:r>
            <a:r>
              <a:rPr lang="en-GB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 S. </a:t>
            </a:r>
            <a:r>
              <a:rPr lang="en-GB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Parolai</a:t>
            </a:r>
            <a:r>
              <a:rPr lang="en-GB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 M. </a:t>
            </a:r>
            <a:r>
              <a:rPr lang="en-GB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Ge</a:t>
            </a:r>
            <a:r>
              <a:rPr lang="en-GB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 M. Jin, T.R. Walter, J. </a:t>
            </a:r>
            <a:r>
              <a:rPr lang="en-GB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Zschau</a:t>
            </a:r>
            <a:endParaRPr lang="en-GB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endParaRPr lang="en-GB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en-GB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Helmholtz Centre Potsdam</a:t>
            </a:r>
          </a:p>
          <a:p>
            <a:pPr algn="ctr">
              <a:defRPr/>
            </a:pPr>
            <a:r>
              <a:rPr lang="de-DE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GFZ German Research </a:t>
            </a:r>
            <a:r>
              <a:rPr lang="de-DE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Centre</a:t>
            </a:r>
            <a:r>
              <a:rPr lang="de-DE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for</a:t>
            </a:r>
            <a:r>
              <a:rPr lang="de-DE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Geosciences</a:t>
            </a:r>
            <a:endParaRPr lang="de-DE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endParaRPr lang="de-DE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de-DE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wang@gfz-potsdam.de</a:t>
            </a:r>
          </a:p>
          <a:p>
            <a:pPr algn="ctr">
              <a:defRPr/>
            </a:pPr>
            <a:endParaRPr lang="de-DE" sz="1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endParaRPr lang="de-DE" sz="1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endParaRPr lang="de-DE" sz="1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endParaRPr lang="de-DE" sz="1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endParaRPr lang="de-DE" sz="1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endParaRPr lang="de-DE" sz="1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de-DE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ESF-COST High-Level Research Conference</a:t>
            </a:r>
          </a:p>
          <a:p>
            <a:pPr algn="ctr">
              <a:defRPr/>
            </a:pPr>
            <a:r>
              <a:rPr lang="da-D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November - 2 December 2011</a:t>
            </a:r>
          </a:p>
          <a:p>
            <a:pPr algn="ctr">
              <a:defRPr/>
            </a:pPr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 </a:t>
            </a:r>
            <a:r>
              <a:rPr lang="fr-FR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Feliu</a:t>
            </a:r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fr-FR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Guixols</a:t>
            </a:r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Spain</a:t>
            </a:r>
            <a:endParaRPr lang="en-GB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" name="Textfeld 4"/>
          <p:cNvSpPr txBox="1">
            <a:spLocks noChangeArrowheads="1"/>
          </p:cNvSpPr>
          <p:nvPr/>
        </p:nvSpPr>
        <p:spPr bwMode="auto">
          <a:xfrm>
            <a:off x="642910" y="2016475"/>
            <a:ext cx="7910513" cy="145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 distribution</a:t>
            </a:r>
          </a:p>
          <a:p>
            <a:pPr algn="ctr">
              <a:spcAft>
                <a:spcPts val="1000"/>
              </a:spcAft>
            </a:pP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inverted from</a:t>
            </a:r>
          </a:p>
          <a:p>
            <a:pPr algn="ctr">
              <a:spcAft>
                <a:spcPts val="1000"/>
              </a:spcAft>
            </a:pP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GPS and SM-derived </a:t>
            </a:r>
            <a:r>
              <a:rPr lang="en-GB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coseismic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displacement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2143108" y="2214565"/>
          <a:ext cx="5167313" cy="1500187"/>
        </p:xfrm>
        <a:graphic>
          <a:graphicData uri="http://schemas.openxmlformats.org/presentationml/2006/ole">
            <p:oleObj spid="_x0000_s4098" name="Formel" r:id="rId4" imgW="2895480" imgH="838080" progId="Equation.3">
              <p:embed/>
            </p:oleObj>
          </a:graphicData>
        </a:graphic>
      </p:graphicFrame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642910" y="214290"/>
            <a:ext cx="8072466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 algn="ctr"/>
            <a:r>
              <a:rPr lang="en-GB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SDM2008</a:t>
            </a:r>
            <a:endParaRPr lang="en-GB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8775" indent="-358775" algn="ctr"/>
            <a:r>
              <a:rPr lang="en-GB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software code for slip inversion</a:t>
            </a:r>
          </a:p>
          <a:p>
            <a:pPr marL="358775" indent="-358775" algn="ctr"/>
            <a:r>
              <a:rPr lang="en-GB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on the constrained least-squares method</a:t>
            </a:r>
          </a:p>
          <a:p>
            <a:pPr marL="358775" indent="-358775" algn="ctr"/>
            <a:r>
              <a:rPr lang="en-GB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</a:t>
            </a:r>
          </a:p>
          <a:p>
            <a:pPr marL="358775" indent="-358775" algn="ctr"/>
            <a:r>
              <a:rPr lang="en-GB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Minimization of objective function by</a:t>
            </a:r>
          </a:p>
          <a:p>
            <a:pPr marL="358775" indent="-358775" algn="ctr"/>
            <a:r>
              <a:rPr lang="en-GB" sz="1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S</a:t>
            </a:r>
            <a:r>
              <a:rPr lang="en-GB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teepest </a:t>
            </a:r>
            <a:r>
              <a:rPr lang="en-GB" sz="1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D</a:t>
            </a:r>
            <a:r>
              <a:rPr lang="en-GB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escent </a:t>
            </a:r>
            <a:r>
              <a:rPr lang="en-GB" sz="1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M</a:t>
            </a:r>
            <a:r>
              <a:rPr lang="en-GB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ethod</a:t>
            </a:r>
            <a:endParaRPr lang="en-GB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857224" y="3929066"/>
            <a:ext cx="7643866" cy="2123658"/>
            <a:chOff x="1142976" y="3724351"/>
            <a:chExt cx="7643866" cy="2123658"/>
          </a:xfrm>
        </p:grpSpPr>
        <p:sp>
          <p:nvSpPr>
            <p:cNvPr id="5" name="Textfeld 4"/>
            <p:cNvSpPr txBox="1"/>
            <p:nvPr/>
          </p:nvSpPr>
          <p:spPr>
            <a:xfrm>
              <a:off x="1142976" y="3724351"/>
              <a:ext cx="3714776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80000" indent="-180000">
                <a:spcBef>
                  <a:spcPts val="1200"/>
                </a:spcBef>
                <a:buClr>
                  <a:schemeClr val="bg1"/>
                </a:buClr>
                <a:buFont typeface="Wingdings" pitchFamily="2" charset="2"/>
                <a:buChar char="§"/>
                <a:defRPr/>
              </a:pPr>
              <a:r>
                <a:rPr lang="en-GB" sz="1600" b="1" i="1" u="sng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Joint </a:t>
              </a:r>
              <a:r>
                <a:rPr lang="en-GB" sz="1600" b="1" i="1" u="sng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inversion</a:t>
              </a:r>
              <a:r>
                <a:rPr lang="en-GB" sz="16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GB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 </a:t>
              </a:r>
              <a:r>
                <a:rPr lang="en-GB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different datasets (d</a:t>
              </a:r>
              <a:r>
                <a:rPr lang="en-GB" sz="1600" b="1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en-GB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d</a:t>
              </a:r>
              <a:r>
                <a:rPr lang="en-GB" sz="1600" b="1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en-GB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en-GB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…)</a:t>
              </a:r>
            </a:p>
            <a:p>
              <a:pPr marL="180000" indent="-180000">
                <a:spcBef>
                  <a:spcPts val="1200"/>
                </a:spcBef>
                <a:buClr>
                  <a:schemeClr val="bg1"/>
                </a:buClr>
                <a:buFont typeface="Wingdings" pitchFamily="2" charset="2"/>
                <a:buChar char="§"/>
                <a:defRPr/>
              </a:pPr>
              <a:r>
                <a:rPr lang="en-GB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Green’s functions (M) based on </a:t>
              </a:r>
              <a:r>
                <a:rPr lang="en-GB" sz="1600" b="1" i="1" u="sng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layered half-space</a:t>
              </a:r>
              <a:r>
                <a:rPr lang="en-GB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Earth model</a:t>
              </a:r>
              <a:endPara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80000" indent="-180000">
                <a:spcBef>
                  <a:spcPts val="1200"/>
                </a:spcBef>
                <a:buClr>
                  <a:schemeClr val="bg1"/>
                </a:buClr>
                <a:buFont typeface="Wingdings" pitchFamily="2" charset="2"/>
                <a:buChar char="§"/>
                <a:defRPr/>
              </a:pPr>
              <a:r>
                <a:rPr lang="en-GB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Simultaneous determination of </a:t>
              </a:r>
              <a:r>
                <a:rPr lang="en-GB" sz="1600" b="1" i="1" u="sng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unknown </a:t>
              </a:r>
              <a:r>
                <a:rPr lang="en-GB" sz="1600" b="1" i="1" u="sng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offsets</a:t>
              </a:r>
              <a:r>
                <a:rPr lang="en-GB" sz="16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GB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(d</a:t>
              </a:r>
              <a:r>
                <a:rPr lang="en-GB" sz="1600" b="1" baseline="-25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en-GB" sz="1600" b="1" baseline="30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</a:t>
              </a:r>
              <a:r>
                <a:rPr lang="en-GB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d</a:t>
              </a:r>
              <a:r>
                <a:rPr lang="en-GB" sz="1600" b="1" baseline="-25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en-GB" sz="1600" b="1" baseline="30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</a:t>
              </a:r>
              <a:r>
                <a:rPr lang="en-GB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…) included in the datasets</a:t>
              </a:r>
              <a:endPara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5072066" y="3724351"/>
              <a:ext cx="3714776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80000" indent="-180000">
                <a:spcBef>
                  <a:spcPts val="1200"/>
                </a:spcBef>
                <a:buClr>
                  <a:schemeClr val="bg1"/>
                </a:buClr>
                <a:buFont typeface="Wingdings" pitchFamily="2" charset="2"/>
                <a:buChar char="§"/>
                <a:defRPr/>
              </a:pPr>
              <a:r>
                <a:rPr lang="en-GB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Optional slip (s) or stress-drop (</a:t>
              </a:r>
              <a:r>
                <a:rPr lang="en-GB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</a:t>
              </a:r>
              <a:r>
                <a:rPr lang="en-GB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</a:t>
              </a:r>
              <a:r>
                <a:rPr lang="en-GB" sz="1600" b="1" i="1" u="sng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Smoothing</a:t>
              </a:r>
              <a:r>
                <a:rPr lang="en-GB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en-GB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</a:t>
              </a:r>
              <a:r>
                <a:rPr lang="en-GB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 </a:t>
              </a:r>
              <a:r>
                <a:rPr lang="en-GB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 </a:t>
              </a:r>
              <a:r>
                <a:rPr lang="en-GB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weak constraint</a:t>
              </a:r>
            </a:p>
            <a:p>
              <a:pPr marL="180000" indent="-180000">
                <a:spcBef>
                  <a:spcPts val="1200"/>
                </a:spcBef>
                <a:buClr>
                  <a:schemeClr val="bg1"/>
                </a:buClr>
                <a:buFont typeface="Wingdings" pitchFamily="2" charset="2"/>
                <a:buChar char="§"/>
                <a:defRPr/>
              </a:pPr>
              <a:r>
                <a:rPr lang="en-GB" sz="1600" b="1" i="1" u="sng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A-priori conditions</a:t>
              </a:r>
              <a:r>
                <a:rPr lang="en-GB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on slip amplitude and rake angle </a:t>
              </a:r>
              <a:r>
                <a:rPr lang="en-GB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 </a:t>
              </a:r>
              <a:r>
                <a:rPr lang="en-GB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hard constraint</a:t>
              </a:r>
            </a:p>
            <a:p>
              <a:pPr marL="180000" indent="-180000">
                <a:spcBef>
                  <a:spcPts val="1200"/>
                </a:spcBef>
                <a:buClr>
                  <a:schemeClr val="bg1"/>
                </a:buClr>
                <a:buFont typeface="Wingdings" pitchFamily="2" charset="2"/>
                <a:buChar char="§"/>
                <a:defRPr/>
              </a:pPr>
              <a:r>
                <a:rPr lang="en-GB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Convex objective function </a:t>
              </a:r>
              <a:r>
                <a:rPr lang="en-GB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 fast convergence to </a:t>
              </a:r>
              <a:r>
                <a:rPr lang="en-GB" sz="16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global minimum</a:t>
              </a:r>
              <a:endParaRPr lang="en-GB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grpSp>
        <p:nvGrpSpPr>
          <p:cNvPr id="15" name="Gruppieren 14"/>
          <p:cNvGrpSpPr/>
          <p:nvPr/>
        </p:nvGrpSpPr>
        <p:grpSpPr>
          <a:xfrm>
            <a:off x="857224" y="1357298"/>
            <a:ext cx="5214974" cy="4572032"/>
            <a:chOff x="857224" y="1357298"/>
            <a:chExt cx="5214974" cy="4572032"/>
          </a:xfrm>
        </p:grpSpPr>
        <p:sp>
          <p:nvSpPr>
            <p:cNvPr id="13" name="Rechteck 12"/>
            <p:cNvSpPr/>
            <p:nvPr/>
          </p:nvSpPr>
          <p:spPr bwMode="auto">
            <a:xfrm>
              <a:off x="857224" y="1357298"/>
              <a:ext cx="5214974" cy="4572032"/>
            </a:xfrm>
            <a:prstGeom prst="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pic>
          <p:nvPicPr>
            <p:cNvPr id="6147" name="Picture 3" descr="D:\manus\Bloc-Sendai\Figures\Coseis\GPS-Dat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83969" y="1481124"/>
              <a:ext cx="2249699" cy="4368000"/>
            </a:xfrm>
            <a:prstGeom prst="rect">
              <a:avLst/>
            </a:prstGeom>
            <a:noFill/>
          </p:spPr>
        </p:pic>
        <p:pic>
          <p:nvPicPr>
            <p:cNvPr id="6150" name="Picture 6" descr="D:\sdm2011\Japan2011\Slip-GP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52955" y="1481124"/>
              <a:ext cx="2587218" cy="4368000"/>
            </a:xfrm>
            <a:prstGeom prst="rect">
              <a:avLst/>
            </a:prstGeom>
            <a:noFill/>
          </p:spPr>
        </p:pic>
      </p:grpSp>
      <p:grpSp>
        <p:nvGrpSpPr>
          <p:cNvPr id="14" name="Gruppieren 13"/>
          <p:cNvGrpSpPr/>
          <p:nvPr/>
        </p:nvGrpSpPr>
        <p:grpSpPr>
          <a:xfrm>
            <a:off x="6429388" y="142852"/>
            <a:ext cx="2286016" cy="2762269"/>
            <a:chOff x="6429388" y="142852"/>
            <a:chExt cx="2286016" cy="2762269"/>
          </a:xfrm>
        </p:grpSpPr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29388" y="142852"/>
              <a:ext cx="2286016" cy="2762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feld 9"/>
            <p:cNvSpPr txBox="1"/>
            <p:nvPr/>
          </p:nvSpPr>
          <p:spPr>
            <a:xfrm>
              <a:off x="6715140" y="2285992"/>
              <a:ext cx="1779654" cy="400110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b="1" dirty="0" smtClean="0">
                  <a:solidFill>
                    <a:schemeClr val="bg1"/>
                  </a:solidFill>
                </a:rPr>
                <a:t>Simons et al. (2011)</a:t>
              </a:r>
            </a:p>
            <a:p>
              <a:pPr algn="ctr"/>
              <a:r>
                <a:rPr lang="en-GB" sz="1000" b="1" dirty="0" smtClean="0">
                  <a:solidFill>
                    <a:schemeClr val="bg1"/>
                  </a:solidFill>
                </a:rPr>
                <a:t>Land GPS + Tsunami Data</a:t>
              </a:r>
              <a:endParaRPr lang="en-GB" sz="1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6429388" y="3000372"/>
            <a:ext cx="2286016" cy="3189760"/>
            <a:chOff x="6429388" y="3000372"/>
            <a:chExt cx="2286016" cy="3189760"/>
          </a:xfrm>
        </p:grpSpPr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 b="7339"/>
            <a:stretch>
              <a:fillRect/>
            </a:stretch>
          </p:blipFill>
          <p:spPr bwMode="auto">
            <a:xfrm>
              <a:off x="6429388" y="3000372"/>
              <a:ext cx="2286016" cy="3189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feld 11"/>
            <p:cNvSpPr txBox="1"/>
            <p:nvPr/>
          </p:nvSpPr>
          <p:spPr>
            <a:xfrm>
              <a:off x="6805281" y="5143512"/>
              <a:ext cx="1481495" cy="400110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b="1" dirty="0" err="1" smtClean="0">
                  <a:solidFill>
                    <a:schemeClr val="bg1"/>
                  </a:solidFill>
                </a:rPr>
                <a:t>Pollitz</a:t>
              </a:r>
              <a:r>
                <a:rPr lang="en-GB" sz="1000" b="1" dirty="0" smtClean="0">
                  <a:solidFill>
                    <a:schemeClr val="bg1"/>
                  </a:solidFill>
                </a:rPr>
                <a:t> et al. (2011)</a:t>
              </a:r>
            </a:p>
            <a:p>
              <a:pPr algn="ctr"/>
              <a:r>
                <a:rPr lang="en-GB" sz="1000" b="1" dirty="0" smtClean="0">
                  <a:solidFill>
                    <a:schemeClr val="bg1"/>
                  </a:solidFill>
                </a:rPr>
                <a:t>Land + OB GPS Data</a:t>
              </a:r>
              <a:endParaRPr lang="en-GB" sz="1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1285852" y="500042"/>
            <a:ext cx="43576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 algn="ctr"/>
            <a:r>
              <a:rPr lang="en-GB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Geodetic slip models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786050" y="1142984"/>
            <a:ext cx="1077539" cy="307777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This study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4357654" y="2740879"/>
            <a:ext cx="47863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 algn="ctr"/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the fault slip exceed 50m?</a:t>
            </a:r>
          </a:p>
          <a:p>
            <a:pPr marL="358775" indent="-358775" algn="ctr"/>
            <a:r>
              <a:rPr lang="en-GB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likely!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374394"/>
            <a:ext cx="3233533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 descr="C:\Dokumente und Einstellungen\wang\Desktop\DART.locations.png"/>
          <p:cNvPicPr>
            <a:picLocks noChangeAspect="1" noChangeArrowheads="1"/>
          </p:cNvPicPr>
          <p:nvPr/>
        </p:nvPicPr>
        <p:blipFill>
          <a:blip r:embed="rId4" cstate="print"/>
          <a:srcRect l="5039" t="9053" r="5039" b="4526"/>
          <a:stretch>
            <a:fillRect/>
          </a:stretch>
        </p:blipFill>
        <p:spPr bwMode="auto">
          <a:xfrm>
            <a:off x="215539" y="3751518"/>
            <a:ext cx="4070709" cy="2177812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293617" y="3321856"/>
            <a:ext cx="3891835" cy="338554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Tsunami model by A. </a:t>
            </a:r>
            <a:r>
              <a:rPr lang="en-GB" sz="1600" b="1" dirty="0" err="1" smtClean="0">
                <a:solidFill>
                  <a:schemeClr val="bg1"/>
                </a:solidFill>
              </a:rPr>
              <a:t>Babeyko</a:t>
            </a:r>
            <a:r>
              <a:rPr lang="en-GB" sz="1600" b="1" dirty="0" smtClean="0">
                <a:solidFill>
                  <a:schemeClr val="bg1"/>
                </a:solidFill>
              </a:rPr>
              <a:t> (2011)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4500562" y="500042"/>
            <a:ext cx="4320000" cy="2088000"/>
            <a:chOff x="4500562" y="500042"/>
            <a:chExt cx="4320000" cy="2088000"/>
          </a:xfrm>
        </p:grpSpPr>
        <p:pic>
          <p:nvPicPr>
            <p:cNvPr id="7172" name="Picture 4" descr="C:\Dokumente und Einstellungen\wang\Desktop\rw2.DART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00562" y="500042"/>
              <a:ext cx="4320000" cy="2088000"/>
            </a:xfrm>
            <a:prstGeom prst="rect">
              <a:avLst/>
            </a:prstGeom>
            <a:noFill/>
          </p:spPr>
        </p:pic>
        <p:sp>
          <p:nvSpPr>
            <p:cNvPr id="10" name="Textfeld 9"/>
            <p:cNvSpPr txBox="1"/>
            <p:nvPr/>
          </p:nvSpPr>
          <p:spPr>
            <a:xfrm>
              <a:off x="5155411" y="1445034"/>
              <a:ext cx="32560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Model with max. 25m slip</a:t>
              </a: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4538280" y="3769330"/>
            <a:ext cx="4320000" cy="2160000"/>
            <a:chOff x="4538280" y="3769330"/>
            <a:chExt cx="4320000" cy="2160000"/>
          </a:xfrm>
        </p:grpSpPr>
        <p:pic>
          <p:nvPicPr>
            <p:cNvPr id="7173" name="Picture 5" descr="C:\Dokumente und Einstellungen\wang\Desktop\rw3.DAR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38280" y="3769330"/>
              <a:ext cx="4320000" cy="2160000"/>
            </a:xfrm>
            <a:prstGeom prst="rect">
              <a:avLst/>
            </a:prstGeom>
            <a:noFill/>
          </p:spPr>
        </p:pic>
        <p:sp>
          <p:nvSpPr>
            <p:cNvPr id="11" name="Textfeld 10"/>
            <p:cNvSpPr txBox="1"/>
            <p:nvPr/>
          </p:nvSpPr>
          <p:spPr>
            <a:xfrm>
              <a:off x="5127891" y="4698024"/>
              <a:ext cx="32560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Model with max. 50m slip</a:t>
              </a:r>
            </a:p>
          </p:txBody>
        </p:sp>
      </p:grp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214282" y="357166"/>
            <a:ext cx="40005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 algn="ctr"/>
            <a:r>
              <a:rPr lang="en-GB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 modelling of tsunami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928662" y="6058935"/>
            <a:ext cx="7000924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underestimate of fault rupture led to the underestimate of tsunami height: </a:t>
            </a:r>
            <a:r>
              <a:rPr lang="en-GB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than 10m predicted instead of 20-30m observed!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8194" name="Picture 2" descr="D:\manus\Bloc-Sendai\Figures\Coseis\SM-Data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59311" y="1285860"/>
            <a:ext cx="2155433" cy="4319999"/>
          </a:xfrm>
          <a:prstGeom prst="rect">
            <a:avLst/>
          </a:prstGeom>
          <a:noFill/>
        </p:spPr>
      </p:pic>
      <p:pic>
        <p:nvPicPr>
          <p:cNvPr id="8195" name="Picture 3" descr="D:\sdm2011\Japan2011\Slip-KiK-N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285860"/>
            <a:ext cx="2399885" cy="4320000"/>
          </a:xfrm>
          <a:prstGeom prst="rect">
            <a:avLst/>
          </a:prstGeom>
          <a:noFill/>
        </p:spPr>
      </p:pic>
      <p:sp>
        <p:nvSpPr>
          <p:cNvPr id="6" name="Pfeil nach rechts 5"/>
          <p:cNvSpPr/>
          <p:nvPr/>
        </p:nvSpPr>
        <p:spPr bwMode="auto">
          <a:xfrm>
            <a:off x="4071934" y="2214554"/>
            <a:ext cx="642942" cy="35719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" name="Pfeil nach rechts 6"/>
          <p:cNvSpPr/>
          <p:nvPr/>
        </p:nvSpPr>
        <p:spPr bwMode="auto">
          <a:xfrm>
            <a:off x="4071934" y="4000504"/>
            <a:ext cx="642942" cy="35719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714348" y="285728"/>
            <a:ext cx="77153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 algn="ctr"/>
            <a:r>
              <a:rPr lang="en-GB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Slip models inverted</a:t>
            </a:r>
          </a:p>
          <a:p>
            <a:pPr marL="358775" indent="-358775" algn="ctr"/>
            <a:r>
              <a:rPr lang="en-GB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SM-derived </a:t>
            </a:r>
            <a:r>
              <a:rPr lang="en-GB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coseismic</a:t>
            </a:r>
            <a:r>
              <a:rPr lang="en-GB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displacement data</a:t>
            </a: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1643042" y="5715016"/>
            <a:ext cx="5715040" cy="107721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/>
            <a:r>
              <a:rPr lang="en-GB" sz="1600" b="1" dirty="0" smtClean="0">
                <a:solidFill>
                  <a:schemeClr val="bg1"/>
                </a:solidFill>
              </a:rPr>
              <a:t>Large </a:t>
            </a:r>
            <a:r>
              <a:rPr lang="en-GB" sz="1600" b="1" dirty="0" smtClean="0">
                <a:solidFill>
                  <a:srgbClr val="FFC000"/>
                </a:solidFill>
              </a:rPr>
              <a:t>uncertainties</a:t>
            </a:r>
            <a:r>
              <a:rPr lang="en-GB" sz="1600" b="1" dirty="0" smtClean="0">
                <a:solidFill>
                  <a:schemeClr val="bg1"/>
                </a:solidFill>
              </a:rPr>
              <a:t> of the empirical baseline correction</a:t>
            </a:r>
          </a:p>
          <a:p>
            <a:pPr marL="358775" indent="-358775"/>
            <a:r>
              <a:rPr lang="en-GB" sz="1600" b="1" dirty="0" smtClean="0">
                <a:solidFill>
                  <a:schemeClr val="bg1"/>
                </a:solidFill>
                <a:sym typeface="Symbol"/>
              </a:rPr>
              <a:t></a:t>
            </a:r>
            <a:endParaRPr lang="en-GB" sz="1600" b="1" dirty="0" smtClean="0">
              <a:solidFill>
                <a:schemeClr val="bg1"/>
              </a:solidFill>
            </a:endParaRPr>
          </a:p>
          <a:p>
            <a:pPr marL="358775" indent="-358775"/>
            <a:r>
              <a:rPr lang="en-GB" sz="1600" b="1" dirty="0" smtClean="0">
                <a:solidFill>
                  <a:srgbClr val="FFC000"/>
                </a:solidFill>
              </a:rPr>
              <a:t>Outliers</a:t>
            </a:r>
            <a:r>
              <a:rPr lang="en-GB" sz="1600" b="1" dirty="0" smtClean="0">
                <a:solidFill>
                  <a:schemeClr val="bg1"/>
                </a:solidFill>
              </a:rPr>
              <a:t> in the derived displacements that may affect the</a:t>
            </a:r>
          </a:p>
          <a:p>
            <a:pPr marL="358775" indent="-358775"/>
            <a:r>
              <a:rPr lang="en-GB" sz="1600" b="1" dirty="0" smtClean="0">
                <a:solidFill>
                  <a:schemeClr val="bg1"/>
                </a:solidFill>
              </a:rPr>
              <a:t>source inversion dramatically.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8194" name="Picture 2" descr="D:\manus\Bloc-Sendai\Figures\Coseis\SM-Data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345261" y="1285640"/>
            <a:ext cx="2155432" cy="4319999"/>
          </a:xfrm>
          <a:prstGeom prst="rect">
            <a:avLst/>
          </a:prstGeom>
          <a:noFill/>
        </p:spPr>
      </p:pic>
      <p:pic>
        <p:nvPicPr>
          <p:cNvPr id="8195" name="Picture 3" descr="D:\sdm2011\Japan2011\Slip-KiK-Net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357950" y="1285860"/>
            <a:ext cx="2399885" cy="4319559"/>
          </a:xfrm>
          <a:prstGeom prst="rect">
            <a:avLst/>
          </a:prstGeom>
          <a:noFill/>
        </p:spPr>
      </p:pic>
      <p:sp>
        <p:nvSpPr>
          <p:cNvPr id="6" name="Pfeil nach rechts 5"/>
          <p:cNvSpPr/>
          <p:nvPr/>
        </p:nvSpPr>
        <p:spPr bwMode="auto">
          <a:xfrm>
            <a:off x="5643570" y="2214334"/>
            <a:ext cx="642942" cy="35719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" name="Pfeil nach rechts 6"/>
          <p:cNvSpPr/>
          <p:nvPr/>
        </p:nvSpPr>
        <p:spPr bwMode="auto">
          <a:xfrm>
            <a:off x="5643570" y="4000284"/>
            <a:ext cx="642942" cy="35719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285720" y="285728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 algn="ctr"/>
            <a:r>
              <a:rPr lang="en-GB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model-based detection of outliers in the SM dataset</a:t>
            </a: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642910" y="1785926"/>
            <a:ext cx="2286016" cy="341632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000" indent="-358775"/>
            <a:r>
              <a:rPr lang="en-GB" sz="1600" b="1" dirty="0" smtClean="0">
                <a:solidFill>
                  <a:schemeClr val="bg1"/>
                </a:solidFill>
              </a:rPr>
              <a:t>Definition:</a:t>
            </a:r>
          </a:p>
          <a:p>
            <a:pPr marL="180000" indent="-358775"/>
            <a:endParaRPr lang="en-GB" sz="800" b="1" dirty="0" smtClean="0">
              <a:solidFill>
                <a:schemeClr val="bg1"/>
              </a:solidFill>
            </a:endParaRPr>
          </a:p>
          <a:p>
            <a:pPr marL="180000"/>
            <a:r>
              <a:rPr lang="en-GB" sz="1400" b="1" dirty="0" smtClean="0">
                <a:solidFill>
                  <a:schemeClr val="bg1"/>
                </a:solidFill>
              </a:rPr>
              <a:t>An outlier is detected if it deviates from the preliminary model by larger than a given </a:t>
            </a:r>
            <a:r>
              <a:rPr lang="en-GB" sz="1400" b="1" dirty="0" smtClean="0">
                <a:solidFill>
                  <a:srgbClr val="FFC000"/>
                </a:solidFill>
              </a:rPr>
              <a:t>threshold</a:t>
            </a:r>
            <a:r>
              <a:rPr lang="en-GB" sz="1400" b="1" dirty="0" smtClean="0">
                <a:solidFill>
                  <a:schemeClr val="bg1"/>
                </a:solidFill>
              </a:rPr>
              <a:t> (here 15</a:t>
            </a:r>
            <a:r>
              <a:rPr lang="en-GB" sz="1400" b="1" baseline="40000" dirty="0" smtClean="0">
                <a:solidFill>
                  <a:schemeClr val="bg1"/>
                </a:solidFill>
              </a:rPr>
              <a:t>o</a:t>
            </a:r>
            <a:r>
              <a:rPr lang="en-GB" sz="1400" b="1" dirty="0" smtClean="0">
                <a:solidFill>
                  <a:schemeClr val="bg1"/>
                </a:solidFill>
              </a:rPr>
              <a:t> in direction)</a:t>
            </a:r>
          </a:p>
          <a:p>
            <a:pPr marL="180000" indent="-358775"/>
            <a:endParaRPr lang="en-GB" sz="1400" b="1" dirty="0" smtClean="0">
              <a:solidFill>
                <a:schemeClr val="bg1"/>
              </a:solidFill>
            </a:endParaRPr>
          </a:p>
          <a:p>
            <a:pPr marL="180000" indent="-358775"/>
            <a:endParaRPr lang="en-GB" sz="1400" b="1" dirty="0" smtClean="0">
              <a:solidFill>
                <a:schemeClr val="bg1"/>
              </a:solidFill>
            </a:endParaRPr>
          </a:p>
          <a:p>
            <a:pPr marL="180000" indent="-358775"/>
            <a:r>
              <a:rPr lang="en-GB" sz="1600" b="1" dirty="0" smtClean="0">
                <a:solidFill>
                  <a:schemeClr val="bg1"/>
                </a:solidFill>
              </a:rPr>
              <a:t>Applicability:</a:t>
            </a:r>
          </a:p>
          <a:p>
            <a:pPr marL="180000" indent="-358775"/>
            <a:endParaRPr lang="en-GB" sz="800" b="1" dirty="0" smtClean="0">
              <a:solidFill>
                <a:schemeClr val="bg1"/>
              </a:solidFill>
            </a:endParaRPr>
          </a:p>
          <a:p>
            <a:pPr marL="270000" indent="-270000">
              <a:buFont typeface="Wingdings" pitchFamily="2" charset="2"/>
              <a:buChar char="Ø"/>
            </a:pPr>
            <a:r>
              <a:rPr lang="en-GB" sz="1400" b="1" dirty="0" smtClean="0">
                <a:solidFill>
                  <a:schemeClr val="bg1"/>
                </a:solidFill>
              </a:rPr>
              <a:t>Dense network</a:t>
            </a:r>
          </a:p>
          <a:p>
            <a:pPr marL="270000" indent="-270000">
              <a:buFont typeface="Wingdings" pitchFamily="2" charset="2"/>
              <a:buChar char="Ø"/>
            </a:pPr>
            <a:r>
              <a:rPr lang="en-GB" sz="1400" b="1" dirty="0" smtClean="0">
                <a:solidFill>
                  <a:schemeClr val="bg1"/>
                </a:solidFill>
              </a:rPr>
              <a:t>Isolated outliers, particularly in the far-field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285720" y="285728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 algn="ctr"/>
            <a:r>
              <a:rPr lang="en-GB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 inversion using the GPS and SM data</a:t>
            </a:r>
          </a:p>
        </p:txBody>
      </p:sp>
      <p:pic>
        <p:nvPicPr>
          <p:cNvPr id="10" name="Grafik 1" descr="avd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7290" y="1000108"/>
            <a:ext cx="6429420" cy="3857652"/>
          </a:xfrm>
          <a:prstGeom prst="rect">
            <a:avLst/>
          </a:prstGeom>
        </p:spPr>
      </p:pic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1714480" y="5214950"/>
            <a:ext cx="5715040" cy="107721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/>
            <a:r>
              <a:rPr lang="en-GB" sz="1600" b="1" dirty="0" smtClean="0">
                <a:solidFill>
                  <a:schemeClr val="bg1"/>
                </a:solidFill>
              </a:rPr>
              <a:t>Only </a:t>
            </a:r>
            <a:r>
              <a:rPr lang="en-GB" sz="1600" b="1" dirty="0" smtClean="0">
                <a:solidFill>
                  <a:srgbClr val="FFC000"/>
                </a:solidFill>
              </a:rPr>
              <a:t>10%</a:t>
            </a:r>
            <a:r>
              <a:rPr lang="en-GB" sz="1600" b="1" dirty="0" smtClean="0">
                <a:solidFill>
                  <a:schemeClr val="bg1"/>
                </a:solidFill>
              </a:rPr>
              <a:t> of </a:t>
            </a:r>
            <a:r>
              <a:rPr lang="en-GB" sz="1600" b="1" smtClean="0">
                <a:solidFill>
                  <a:schemeClr val="bg1"/>
                </a:solidFill>
              </a:rPr>
              <a:t>the data </a:t>
            </a:r>
            <a:r>
              <a:rPr lang="en-GB" sz="1600" b="1" dirty="0" smtClean="0">
                <a:solidFill>
                  <a:srgbClr val="FFC000"/>
                </a:solidFill>
              </a:rPr>
              <a:t>randomly</a:t>
            </a:r>
            <a:r>
              <a:rPr lang="en-GB" sz="1600" b="1" dirty="0" smtClean="0">
                <a:solidFill>
                  <a:schemeClr val="bg1"/>
                </a:solidFill>
              </a:rPr>
              <a:t> selected </a:t>
            </a:r>
          </a:p>
          <a:p>
            <a:pPr marL="358775" indent="-358775"/>
            <a:r>
              <a:rPr lang="en-GB" sz="1600" b="1" dirty="0" smtClean="0">
                <a:solidFill>
                  <a:schemeClr val="bg1"/>
                </a:solidFill>
                <a:sym typeface="Symbol"/>
              </a:rPr>
              <a:t></a:t>
            </a:r>
            <a:endParaRPr lang="en-GB" sz="1600" b="1" dirty="0" smtClean="0">
              <a:solidFill>
                <a:schemeClr val="bg1"/>
              </a:solidFill>
            </a:endParaRPr>
          </a:p>
          <a:p>
            <a:r>
              <a:rPr lang="en-GB" sz="1600" b="1" dirty="0" smtClean="0">
                <a:solidFill>
                  <a:schemeClr val="bg1"/>
                </a:solidFill>
              </a:rPr>
              <a:t>To simulate the situation in other regions with </a:t>
            </a:r>
            <a:r>
              <a:rPr lang="en-GB" sz="1600" b="1" dirty="0" smtClean="0">
                <a:solidFill>
                  <a:srgbClr val="FFC000"/>
                </a:solidFill>
              </a:rPr>
              <a:t>much</a:t>
            </a:r>
            <a:r>
              <a:rPr lang="en-GB" sz="1600" b="1" dirty="0" smtClean="0">
                <a:solidFill>
                  <a:schemeClr val="bg1"/>
                </a:solidFill>
              </a:rPr>
              <a:t> </a:t>
            </a:r>
            <a:r>
              <a:rPr lang="en-GB" sz="1600" b="1" dirty="0" smtClean="0">
                <a:solidFill>
                  <a:srgbClr val="FFC000"/>
                </a:solidFill>
              </a:rPr>
              <a:t>sparser monitoring networks </a:t>
            </a:r>
            <a:r>
              <a:rPr lang="en-GB" sz="1600" b="1" dirty="0" smtClean="0">
                <a:solidFill>
                  <a:schemeClr val="bg1"/>
                </a:solidFill>
              </a:rPr>
              <a:t>than in Japan.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" name="Textfeld 4"/>
          <p:cNvSpPr txBox="1">
            <a:spLocks noChangeArrowheads="1"/>
          </p:cNvSpPr>
          <p:nvPr/>
        </p:nvSpPr>
        <p:spPr bwMode="auto">
          <a:xfrm>
            <a:off x="642910" y="2016475"/>
            <a:ext cx="7910513" cy="217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</a:t>
            </a:r>
          </a:p>
          <a:p>
            <a:pPr algn="ctr">
              <a:spcAft>
                <a:spcPts val="1000"/>
              </a:spcAft>
            </a:pPr>
            <a:r>
              <a:rPr lang="en-GB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strong-motion and high-rate GPS records and their</a:t>
            </a:r>
          </a:p>
          <a:p>
            <a:pPr algn="ctr">
              <a:spcAft>
                <a:spcPts val="1000"/>
              </a:spcAft>
            </a:pPr>
            <a:r>
              <a:rPr lang="en-GB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2011 M9 9.0 Tohoku-Oki earthquake</a:t>
            </a:r>
          </a:p>
          <a:p>
            <a:pPr algn="ctr">
              <a:spcAft>
                <a:spcPts val="1000"/>
              </a:spcAft>
            </a:pPr>
            <a:r>
              <a:rPr lang="en-GB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pPr algn="ctr">
              <a:spcAft>
                <a:spcPts val="1000"/>
              </a:spcAft>
            </a:pP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 Data Processing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928662" y="71414"/>
            <a:ext cx="7358114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Strong-motion</a:t>
            </a:r>
            <a:r>
              <a:rPr lang="en-GB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versus </a:t>
            </a:r>
            <a:r>
              <a:rPr lang="en-GB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high-rate GPS</a:t>
            </a:r>
          </a:p>
          <a:p>
            <a:pPr algn="ctr">
              <a:lnSpc>
                <a:spcPct val="150000"/>
              </a:lnSpc>
            </a:pPr>
            <a:r>
              <a:rPr lang="en-GB" sz="1800" b="1" dirty="0" smtClean="0">
                <a:solidFill>
                  <a:schemeClr val="bg1"/>
                </a:solidFill>
              </a:rPr>
              <a:t>Example from a nearby GPS/SM station pair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I:\Sendai2011-SM\SMvsGPS\IWTH211-01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142984"/>
            <a:ext cx="3189287" cy="5159375"/>
          </a:xfrm>
          <a:prstGeom prst="rect">
            <a:avLst/>
          </a:prstGeom>
          <a:noFill/>
        </p:spPr>
      </p:pic>
      <p:grpSp>
        <p:nvGrpSpPr>
          <p:cNvPr id="11" name="Gruppieren 10"/>
          <p:cNvGrpSpPr/>
          <p:nvPr/>
        </p:nvGrpSpPr>
        <p:grpSpPr>
          <a:xfrm>
            <a:off x="1071538" y="1500174"/>
            <a:ext cx="3429024" cy="4601545"/>
            <a:chOff x="1714480" y="1500174"/>
            <a:chExt cx="3429024" cy="4601545"/>
          </a:xfrm>
        </p:grpSpPr>
        <p:pic>
          <p:nvPicPr>
            <p:cNvPr id="3075" name="Picture 3" descr="I:\Sendai2011-SM\SMvsGPS\stations.png"/>
            <p:cNvPicPr>
              <a:picLocks noChangeAspect="1" noChangeArrowheads="1"/>
            </p:cNvPicPr>
            <p:nvPr/>
          </p:nvPicPr>
          <p:blipFill>
            <a:blip r:embed="rId4" cstate="print"/>
            <a:srcRect l="9959" r="19919" b="12367"/>
            <a:stretch>
              <a:fillRect/>
            </a:stretch>
          </p:blipFill>
          <p:spPr bwMode="auto">
            <a:xfrm>
              <a:off x="1714480" y="1500174"/>
              <a:ext cx="3429024" cy="4601545"/>
            </a:xfrm>
            <a:prstGeom prst="rect">
              <a:avLst/>
            </a:prstGeom>
            <a:noFill/>
          </p:spPr>
        </p:pic>
        <p:sp>
          <p:nvSpPr>
            <p:cNvPr id="10" name="Rechteck 9"/>
            <p:cNvSpPr/>
            <p:nvPr/>
          </p:nvSpPr>
          <p:spPr>
            <a:xfrm>
              <a:off x="2071670" y="1714488"/>
              <a:ext cx="284404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b="1" dirty="0" smtClean="0"/>
                <a:t>14 nearby GPS/SM stations (</a:t>
              </a:r>
              <a:r>
                <a:rPr lang="en-GB" sz="1200" b="1" dirty="0" smtClean="0">
                  <a:sym typeface="Symbol"/>
                </a:rPr>
                <a:t></a:t>
              </a:r>
              <a:r>
                <a:rPr lang="en-GB" sz="1200" b="1" dirty="0" smtClean="0"/>
                <a:t> 4 km) </a:t>
              </a:r>
              <a:endParaRPr lang="en-GB" sz="1200" dirty="0"/>
            </a:p>
          </p:txBody>
        </p:sp>
      </p:grpSp>
      <p:cxnSp>
        <p:nvCxnSpPr>
          <p:cNvPr id="13" name="Gerade Verbindung mit Pfeil 12"/>
          <p:cNvCxnSpPr/>
          <p:nvPr/>
        </p:nvCxnSpPr>
        <p:spPr bwMode="auto">
          <a:xfrm>
            <a:off x="3929058" y="3286124"/>
            <a:ext cx="1143008" cy="158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173059" name="Picture 3" descr="D:\manus\Bloc-Sendai\Figures\GPSvsSM-B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42976" y="1285860"/>
            <a:ext cx="6929486" cy="4857784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</p:pic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142844" y="71414"/>
            <a:ext cx="8858312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Strong-motion</a:t>
            </a:r>
            <a:r>
              <a:rPr lang="en-GB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versus </a:t>
            </a:r>
            <a:r>
              <a:rPr lang="en-GB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high-rate GPS</a:t>
            </a:r>
          </a:p>
          <a:p>
            <a:pPr algn="ctr">
              <a:lnSpc>
                <a:spcPct val="150000"/>
              </a:lnSpc>
            </a:pPr>
            <a:r>
              <a:rPr lang="en-GB" sz="1800" b="1" dirty="0" smtClean="0">
                <a:solidFill>
                  <a:schemeClr val="bg1"/>
                </a:solidFill>
              </a:rPr>
              <a:t>for all 14 nearby stations (</a:t>
            </a:r>
            <a:r>
              <a:rPr lang="en-GB" sz="1800" b="1" dirty="0" smtClean="0">
                <a:solidFill>
                  <a:schemeClr val="bg1"/>
                </a:solidFill>
                <a:sym typeface="Symbol"/>
              </a:rPr>
              <a:t></a:t>
            </a:r>
            <a:r>
              <a:rPr lang="en-GB" sz="1800" b="1" dirty="0" smtClean="0">
                <a:solidFill>
                  <a:schemeClr val="bg1"/>
                </a:solidFill>
              </a:rPr>
              <a:t> 4 km)</a:t>
            </a:r>
            <a:endParaRPr lang="en-GB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feld 4"/>
          <p:cNvSpPr txBox="1">
            <a:spLocks noChangeArrowheads="1"/>
          </p:cNvSpPr>
          <p:nvPr/>
        </p:nvSpPr>
        <p:spPr bwMode="auto">
          <a:xfrm>
            <a:off x="590550" y="357166"/>
            <a:ext cx="7910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Introduction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5363" name="Textfeld 4"/>
          <p:cNvSpPr txBox="1">
            <a:spLocks noChangeArrowheads="1"/>
          </p:cNvSpPr>
          <p:nvPr/>
        </p:nvSpPr>
        <p:spPr bwMode="auto">
          <a:xfrm>
            <a:off x="785786" y="1000108"/>
            <a:ext cx="8001056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>
              <a:buFont typeface="Wingdings" pitchFamily="2" charset="2"/>
              <a:buChar char="Ø"/>
            </a:pPr>
            <a:r>
              <a:rPr lang="en-GB" sz="2000" b="1" dirty="0" smtClean="0">
                <a:solidFill>
                  <a:schemeClr val="bg1"/>
                </a:solidFill>
              </a:rPr>
              <a:t>Near-field ground-motion information</a:t>
            </a:r>
          </a:p>
          <a:p>
            <a:pPr marL="358775" indent="-358775">
              <a:buFont typeface="Wingdings" pitchFamily="2" charset="2"/>
              <a:buChar char="Ø"/>
            </a:pPr>
            <a:endParaRPr lang="en-GB" sz="800" b="1" dirty="0" smtClean="0">
              <a:solidFill>
                <a:schemeClr val="bg1"/>
              </a:solidFill>
            </a:endParaRPr>
          </a:p>
          <a:p>
            <a:pPr marL="630000" indent="-358775">
              <a:buClr>
                <a:schemeClr val="bg1"/>
              </a:buClr>
              <a:buFont typeface="Symbol" pitchFamily="18" charset="2"/>
              <a:buChar char="-"/>
            </a:pPr>
            <a:r>
              <a:rPr lang="en-GB" sz="1600" b="1" dirty="0" smtClean="0">
                <a:solidFill>
                  <a:schemeClr val="bg1"/>
                </a:solidFill>
              </a:rPr>
              <a:t>Strong constraint on fault size and rupture distribution</a:t>
            </a:r>
          </a:p>
          <a:p>
            <a:pPr marL="630000" indent="-358775">
              <a:buClr>
                <a:schemeClr val="bg1"/>
              </a:buClr>
              <a:buFont typeface="Symbol" pitchFamily="18" charset="2"/>
              <a:buChar char="-"/>
            </a:pPr>
            <a:r>
              <a:rPr lang="en-GB" sz="1600" b="1" dirty="0" smtClean="0">
                <a:solidFill>
                  <a:schemeClr val="bg1"/>
                </a:solidFill>
              </a:rPr>
              <a:t>Less sensitive to earth structure than </a:t>
            </a:r>
            <a:r>
              <a:rPr lang="en-GB" sz="1600" b="1" dirty="0" err="1" smtClean="0">
                <a:solidFill>
                  <a:schemeClr val="bg1"/>
                </a:solidFill>
              </a:rPr>
              <a:t>teleseismic</a:t>
            </a:r>
            <a:r>
              <a:rPr lang="en-GB" sz="1600" b="1" dirty="0" smtClean="0">
                <a:solidFill>
                  <a:schemeClr val="bg1"/>
                </a:solidFill>
              </a:rPr>
              <a:t> data</a:t>
            </a:r>
          </a:p>
          <a:p>
            <a:pPr marL="630000" indent="-358775">
              <a:buClr>
                <a:schemeClr val="bg1"/>
              </a:buClr>
              <a:buFont typeface="Symbol" pitchFamily="18" charset="2"/>
              <a:buChar char="-"/>
            </a:pPr>
            <a:r>
              <a:rPr lang="en-GB" sz="1600" b="1" dirty="0" smtClean="0">
                <a:solidFill>
                  <a:schemeClr val="bg1"/>
                </a:solidFill>
                <a:sym typeface="Symbol"/>
              </a:rPr>
              <a:t> </a:t>
            </a:r>
            <a:r>
              <a:rPr lang="en-GB" sz="1600" b="1" dirty="0" smtClean="0">
                <a:solidFill>
                  <a:schemeClr val="bg1"/>
                </a:solidFill>
              </a:rPr>
              <a:t>Most useful for early warning and rapid response systems</a:t>
            </a:r>
            <a:endParaRPr lang="en-GB" sz="1600" b="1" dirty="0">
              <a:solidFill>
                <a:schemeClr val="bg1"/>
              </a:solidFill>
            </a:endParaRPr>
          </a:p>
          <a:p>
            <a:pPr marL="358775" indent="-358775">
              <a:buFont typeface="Wingdings" pitchFamily="2" charset="2"/>
              <a:buChar char="Ø"/>
            </a:pPr>
            <a:endParaRPr lang="en-GB" sz="1000" b="1" dirty="0">
              <a:solidFill>
                <a:schemeClr val="bg1"/>
              </a:solidFill>
            </a:endParaRPr>
          </a:p>
          <a:p>
            <a:pPr marL="358775" indent="-358775">
              <a:buFont typeface="Wingdings" pitchFamily="2" charset="2"/>
              <a:buChar char="Ø"/>
            </a:pPr>
            <a:r>
              <a:rPr lang="en-GB" sz="2000" b="1" dirty="0" smtClean="0">
                <a:solidFill>
                  <a:schemeClr val="bg1"/>
                </a:solidFill>
              </a:rPr>
              <a:t>Strong motion data</a:t>
            </a:r>
          </a:p>
          <a:p>
            <a:pPr marL="358775" indent="-358775">
              <a:buFont typeface="Wingdings" pitchFamily="2" charset="2"/>
              <a:buChar char="Ø"/>
            </a:pPr>
            <a:endParaRPr lang="en-GB" sz="800" b="1" dirty="0" smtClean="0">
              <a:solidFill>
                <a:schemeClr val="bg1"/>
              </a:solidFill>
            </a:endParaRPr>
          </a:p>
          <a:p>
            <a:pPr marL="630000" indent="-358775">
              <a:buClr>
                <a:schemeClr val="bg1"/>
              </a:buClr>
              <a:buFont typeface="Symbol" pitchFamily="18" charset="2"/>
              <a:buChar char="-"/>
            </a:pPr>
            <a:r>
              <a:rPr lang="en-GB" sz="1600" b="1" dirty="0" smtClean="0">
                <a:solidFill>
                  <a:schemeClr val="bg1"/>
                </a:solidFill>
              </a:rPr>
              <a:t>Real-time, simple data processing</a:t>
            </a:r>
          </a:p>
          <a:p>
            <a:pPr marL="630000" indent="-358775">
              <a:buClr>
                <a:schemeClr val="bg1"/>
              </a:buClr>
              <a:buFont typeface="Symbol" pitchFamily="18" charset="2"/>
              <a:buChar char="-"/>
            </a:pPr>
            <a:r>
              <a:rPr lang="en-GB" sz="1600" b="1" dirty="0" smtClean="0">
                <a:solidFill>
                  <a:schemeClr val="bg1"/>
                </a:solidFill>
              </a:rPr>
              <a:t>Fine resolution at high frequencies</a:t>
            </a:r>
          </a:p>
          <a:p>
            <a:pPr marL="630000" indent="-358775">
              <a:buClr>
                <a:schemeClr val="bg1"/>
              </a:buClr>
              <a:buFont typeface="Symbol" pitchFamily="18" charset="2"/>
              <a:buChar char="-"/>
            </a:pPr>
            <a:r>
              <a:rPr lang="en-GB" sz="1600" b="1" dirty="0" smtClean="0">
                <a:solidFill>
                  <a:srgbClr val="FF0000"/>
                </a:solidFill>
              </a:rPr>
              <a:t>Baseline errors</a:t>
            </a:r>
          </a:p>
          <a:p>
            <a:pPr marL="358775" indent="-358775"/>
            <a:endParaRPr lang="en-GB" sz="1000" b="1" dirty="0" smtClean="0">
              <a:solidFill>
                <a:srgbClr val="FF0000"/>
              </a:solidFill>
              <a:sym typeface="Symbol"/>
            </a:endParaRPr>
          </a:p>
          <a:p>
            <a:pPr marL="358775" indent="-358775">
              <a:buFont typeface="Wingdings" pitchFamily="2" charset="2"/>
              <a:buChar char="Ø"/>
            </a:pPr>
            <a:r>
              <a:rPr lang="en-GB" sz="2000" b="1" dirty="0" smtClean="0">
                <a:solidFill>
                  <a:schemeClr val="bg1"/>
                </a:solidFill>
              </a:rPr>
              <a:t>High-rate GPS data</a:t>
            </a:r>
          </a:p>
          <a:p>
            <a:pPr marL="358775" indent="-358775">
              <a:buFont typeface="Wingdings" pitchFamily="2" charset="2"/>
              <a:buChar char="Ø"/>
            </a:pPr>
            <a:endParaRPr lang="en-GB" sz="800" b="1" dirty="0" smtClean="0">
              <a:solidFill>
                <a:schemeClr val="bg1"/>
              </a:solidFill>
            </a:endParaRPr>
          </a:p>
          <a:p>
            <a:pPr marL="630000" indent="-358775">
              <a:buClr>
                <a:schemeClr val="bg1"/>
              </a:buClr>
              <a:buFont typeface="Symbol" pitchFamily="18" charset="2"/>
              <a:buChar char="-"/>
            </a:pPr>
            <a:r>
              <a:rPr lang="en-GB" sz="1600" b="1" dirty="0" smtClean="0">
                <a:solidFill>
                  <a:schemeClr val="bg1"/>
                </a:solidFill>
              </a:rPr>
              <a:t>Near real-time</a:t>
            </a:r>
          </a:p>
          <a:p>
            <a:pPr marL="630000" indent="-358775">
              <a:buClr>
                <a:schemeClr val="bg1"/>
              </a:buClr>
              <a:buFont typeface="Symbol" pitchFamily="18" charset="2"/>
              <a:buChar char="-"/>
            </a:pPr>
            <a:r>
              <a:rPr lang="en-GB" sz="1600" b="1" dirty="0" smtClean="0">
                <a:solidFill>
                  <a:schemeClr val="bg1"/>
                </a:solidFill>
              </a:rPr>
              <a:t>High accuracy at low frequencies</a:t>
            </a:r>
          </a:p>
          <a:p>
            <a:pPr marL="630000" indent="-358775">
              <a:buClr>
                <a:schemeClr val="bg1"/>
              </a:buClr>
              <a:buFont typeface="Symbol" pitchFamily="18" charset="2"/>
              <a:buChar char="-"/>
            </a:pPr>
            <a:r>
              <a:rPr lang="en-GB" sz="1600" b="1" dirty="0" smtClean="0">
                <a:solidFill>
                  <a:srgbClr val="FF0000"/>
                </a:solidFill>
              </a:rPr>
              <a:t>Large noise at high frequencies</a:t>
            </a:r>
            <a:endParaRPr lang="en-GB" sz="1600" b="1" dirty="0">
              <a:solidFill>
                <a:schemeClr val="bg1"/>
              </a:solidFill>
            </a:endParaRPr>
          </a:p>
          <a:p>
            <a:pPr marL="358775" indent="-358775"/>
            <a:endParaRPr lang="en-GB" sz="1000" b="1" dirty="0">
              <a:solidFill>
                <a:schemeClr val="bg1"/>
              </a:solidFill>
            </a:endParaRPr>
          </a:p>
          <a:p>
            <a:pPr marL="358775" indent="-358775">
              <a:buFont typeface="Wingdings" pitchFamily="2" charset="2"/>
              <a:buChar char="Ø"/>
            </a:pPr>
            <a:r>
              <a:rPr lang="en-GB" sz="2000" b="1" dirty="0" smtClean="0">
                <a:solidFill>
                  <a:schemeClr val="bg1"/>
                </a:solidFill>
              </a:rPr>
              <a:t>This </a:t>
            </a:r>
            <a:r>
              <a:rPr lang="en-GB" sz="2000" b="1" dirty="0">
                <a:solidFill>
                  <a:schemeClr val="bg1"/>
                </a:solidFill>
              </a:rPr>
              <a:t>study:</a:t>
            </a:r>
          </a:p>
          <a:p>
            <a:pPr marL="358775" indent="-358775">
              <a:buFont typeface="Wingdings" pitchFamily="2" charset="2"/>
              <a:buChar char="Ø"/>
            </a:pPr>
            <a:endParaRPr lang="en-GB" sz="800" b="1" dirty="0">
              <a:solidFill>
                <a:schemeClr val="bg1"/>
              </a:solidFill>
            </a:endParaRPr>
          </a:p>
          <a:p>
            <a:pPr marL="630000" indent="-358775">
              <a:buFont typeface="Symbol" pitchFamily="18" charset="2"/>
              <a:buChar char="-"/>
            </a:pPr>
            <a:r>
              <a:rPr lang="en-GB" sz="1600" b="1" dirty="0" smtClean="0">
                <a:solidFill>
                  <a:schemeClr val="bg1"/>
                </a:solidFill>
              </a:rPr>
              <a:t>Comparison of GPS and strong-motion derived co-seismic displacement</a:t>
            </a:r>
          </a:p>
          <a:p>
            <a:pPr marL="630000" indent="-358775">
              <a:buFont typeface="Symbol" pitchFamily="18" charset="2"/>
              <a:buChar char="-"/>
            </a:pPr>
            <a:r>
              <a:rPr lang="en-GB" sz="1600" b="1" dirty="0" smtClean="0">
                <a:solidFill>
                  <a:schemeClr val="bg1"/>
                </a:solidFill>
              </a:rPr>
              <a:t>Comparison of strong-motion and high-rate GPS records</a:t>
            </a:r>
          </a:p>
          <a:p>
            <a:pPr marL="630000" indent="-358775">
              <a:buFont typeface="Symbol" pitchFamily="18" charset="2"/>
              <a:buChar char="-"/>
            </a:pPr>
            <a:r>
              <a:rPr lang="en-GB" sz="1600" b="1" dirty="0" smtClean="0">
                <a:solidFill>
                  <a:schemeClr val="bg1"/>
                </a:solidFill>
              </a:rPr>
              <a:t>Joint use of GPS and SM data for rapid source inversion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9220" name="Picture 4" descr="D:\manus\Bloc-Sendai\Figures\JointUse\ESF-PPT\AKT006-GPS0183-1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00502" y="1142984"/>
            <a:ext cx="1670869" cy="5040000"/>
          </a:xfrm>
          <a:prstGeom prst="rect">
            <a:avLst/>
          </a:prstGeom>
          <a:noFill/>
        </p:spPr>
      </p:pic>
      <p:pic>
        <p:nvPicPr>
          <p:cNvPr id="9221" name="Picture 5" descr="D:\manus\Bloc-Sendai\Figures\JointUse\ESF-PPT\AKT006-GPS0183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0115" y="1142984"/>
            <a:ext cx="1671146" cy="5040000"/>
          </a:xfrm>
          <a:prstGeom prst="rect">
            <a:avLst/>
          </a:prstGeom>
          <a:noFill/>
        </p:spPr>
      </p:pic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285720" y="285728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 algn="ctr"/>
            <a:r>
              <a:rPr lang="en-GB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Complementary information from GPS/SM</a:t>
            </a:r>
          </a:p>
        </p:txBody>
      </p:sp>
      <p:sp>
        <p:nvSpPr>
          <p:cNvPr id="14" name="Pfeil nach unten 13"/>
          <p:cNvSpPr/>
          <p:nvPr/>
        </p:nvSpPr>
        <p:spPr bwMode="auto">
          <a:xfrm>
            <a:off x="4390049" y="2786058"/>
            <a:ext cx="214314" cy="35719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" name="Pfeil nach unten 14"/>
          <p:cNvSpPr/>
          <p:nvPr/>
        </p:nvSpPr>
        <p:spPr bwMode="auto">
          <a:xfrm>
            <a:off x="4390049" y="4357694"/>
            <a:ext cx="214314" cy="35719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6" name="Pfeil nach unten 15"/>
          <p:cNvSpPr/>
          <p:nvPr/>
        </p:nvSpPr>
        <p:spPr bwMode="auto">
          <a:xfrm rot="10800000">
            <a:off x="6223992" y="4286256"/>
            <a:ext cx="214314" cy="357190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7" name="Pfeil nach unten 16"/>
          <p:cNvSpPr/>
          <p:nvPr/>
        </p:nvSpPr>
        <p:spPr bwMode="auto">
          <a:xfrm rot="10800000">
            <a:off x="6216178" y="2714620"/>
            <a:ext cx="214314" cy="357190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269954" y="1285860"/>
            <a:ext cx="2571768" cy="3143272"/>
            <a:chOff x="785786" y="1357298"/>
            <a:chExt cx="1928826" cy="2659158"/>
          </a:xfrm>
        </p:grpSpPr>
        <p:pic>
          <p:nvPicPr>
            <p:cNvPr id="9225" name="Picture 9" descr="D:\manus\Bloc-Sendai\Figures\Maps\AKT006-GPS018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5786" y="1357298"/>
              <a:ext cx="1928826" cy="2659158"/>
            </a:xfrm>
            <a:prstGeom prst="rect">
              <a:avLst/>
            </a:prstGeom>
            <a:noFill/>
          </p:spPr>
        </p:pic>
        <p:sp>
          <p:nvSpPr>
            <p:cNvPr id="18" name="Textfeld 17"/>
            <p:cNvSpPr txBox="1"/>
            <p:nvPr/>
          </p:nvSpPr>
          <p:spPr>
            <a:xfrm>
              <a:off x="1357290" y="2071678"/>
              <a:ext cx="10278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 m distance</a:t>
              </a:r>
              <a:endPara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Textfeld 19"/>
          <p:cNvSpPr txBox="1"/>
          <p:nvPr/>
        </p:nvSpPr>
        <p:spPr>
          <a:xfrm>
            <a:off x="214282" y="4572008"/>
            <a:ext cx="2682145" cy="1261884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Strong-motion data</a:t>
            </a:r>
          </a:p>
          <a:p>
            <a:pPr algn="ctr"/>
            <a:endParaRPr lang="en-GB" sz="8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baseline errors</a:t>
            </a:r>
          </a:p>
          <a:p>
            <a:pPr algn="ctr"/>
            <a:r>
              <a:rPr lang="en-GB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</a:t>
            </a:r>
          </a:p>
          <a:p>
            <a:pPr algn="ctr"/>
            <a:r>
              <a:rPr lang="en-GB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displacement trend</a:t>
            </a:r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643702" y="1928802"/>
            <a:ext cx="2357422" cy="200054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High-rate GPS</a:t>
            </a:r>
          </a:p>
          <a:p>
            <a:pPr algn="ctr"/>
            <a:endParaRPr lang="en-GB" sz="8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sampling rate,</a:t>
            </a:r>
          </a:p>
          <a:p>
            <a:pPr algn="ctr"/>
            <a:r>
              <a:rPr lang="en-GB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high-frequency noise</a:t>
            </a:r>
          </a:p>
          <a:p>
            <a:pPr algn="ctr"/>
            <a:r>
              <a:rPr lang="en-GB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</a:t>
            </a:r>
          </a:p>
          <a:p>
            <a:pPr algn="ctr"/>
            <a:r>
              <a:rPr lang="en-GB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 event detection,</a:t>
            </a:r>
          </a:p>
          <a:p>
            <a:pPr algn="ctr"/>
            <a:r>
              <a:rPr lang="en-GB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underestimated ground shaking</a:t>
            </a:r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31746" name="Picture 2" descr="D:\manus\Bloc-Sendai\Figures\JointUse\ESF-PPT\AKT006-GPS0183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142984"/>
            <a:ext cx="4188734" cy="5040000"/>
          </a:xfrm>
          <a:prstGeom prst="rect">
            <a:avLst/>
          </a:prstGeom>
          <a:noFill/>
        </p:spPr>
      </p:pic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85720" y="285728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 algn="ctr"/>
            <a:r>
              <a:rPr lang="en-GB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 processing of the GPS/SM data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42910" y="1000108"/>
            <a:ext cx="3643338" cy="297517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GB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Assume a low-order polynomial baseline error in the SM data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GB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Determine the polynomial so that the derived displacement history after the baseline correction best fits the GPS data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GB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the polynomial baseline correction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GB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 the corrected acceleration to velocity and displacement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GB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 the noise in the GPS data</a:t>
            </a:r>
            <a:endParaRPr lang="en-GB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714348" y="4429132"/>
            <a:ext cx="3500462" cy="1785950"/>
            <a:chOff x="642910" y="4143380"/>
            <a:chExt cx="3500462" cy="1785950"/>
          </a:xfrm>
        </p:grpSpPr>
        <p:sp>
          <p:nvSpPr>
            <p:cNvPr id="7" name="Abgerundetes Rechteck 6"/>
            <p:cNvSpPr/>
            <p:nvPr/>
          </p:nvSpPr>
          <p:spPr bwMode="auto">
            <a:xfrm>
              <a:off x="642910" y="4143380"/>
              <a:ext cx="3500462" cy="1785950"/>
            </a:xfrm>
            <a:prstGeom prst="round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642910" y="4143380"/>
              <a:ext cx="342902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58775" indent="-358775" algn="ctr"/>
              <a:r>
                <a:rPr lang="en-GB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“Tightly Integrated Processing of</a:t>
              </a:r>
            </a:p>
            <a:p>
              <a:pPr marL="358775" indent="-358775" algn="ctr"/>
              <a:r>
                <a:rPr lang="en-GB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High-Rate GNSS and Seismic Sensor Data”</a:t>
              </a:r>
            </a:p>
          </p:txBody>
        </p:sp>
        <p:sp>
          <p:nvSpPr>
            <p:cNvPr id="10" name="Rechteck 9"/>
            <p:cNvSpPr/>
            <p:nvPr/>
          </p:nvSpPr>
          <p:spPr>
            <a:xfrm>
              <a:off x="1214414" y="4643446"/>
              <a:ext cx="2357454" cy="738664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FF0000"/>
                  </a:solidFill>
                </a:rPr>
                <a:t>A single-frequency GPS</a:t>
              </a:r>
            </a:p>
            <a:p>
              <a:pPr algn="ctr"/>
              <a:r>
                <a:rPr lang="en-GB" sz="1400" b="1" dirty="0" smtClean="0">
                  <a:solidFill>
                    <a:srgbClr val="FF0000"/>
                  </a:solidFill>
                </a:rPr>
                <a:t>co-installed with</a:t>
              </a:r>
            </a:p>
            <a:p>
              <a:pPr algn="ctr"/>
              <a:r>
                <a:rPr lang="en-GB" sz="1400" b="1" dirty="0" smtClean="0">
                  <a:solidFill>
                    <a:srgbClr val="FF0000"/>
                  </a:solidFill>
                </a:rPr>
                <a:t>A low-cost accelerometer</a:t>
              </a:r>
            </a:p>
          </p:txBody>
        </p:sp>
        <p:sp>
          <p:nvSpPr>
            <p:cNvPr id="12" name="Rechteck 11"/>
            <p:cNvSpPr/>
            <p:nvPr/>
          </p:nvSpPr>
          <p:spPr>
            <a:xfrm>
              <a:off x="644012" y="5467665"/>
              <a:ext cx="349935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58775" indent="-358775" algn="ctr"/>
              <a:r>
                <a:rPr lang="en-GB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Near real-time and complete-band</a:t>
              </a:r>
            </a:p>
            <a:p>
              <a:pPr marL="358775" indent="-358775" algn="ctr"/>
              <a:r>
                <a:rPr lang="en-GB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ground motion information</a:t>
              </a:r>
            </a:p>
          </p:txBody>
        </p:sp>
      </p:grpSp>
      <p:sp>
        <p:nvSpPr>
          <p:cNvPr id="14" name="Pfeil nach unten 13"/>
          <p:cNvSpPr/>
          <p:nvPr/>
        </p:nvSpPr>
        <p:spPr bwMode="auto">
          <a:xfrm>
            <a:off x="2357422" y="4000504"/>
            <a:ext cx="285752" cy="42862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85720" y="285728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 algn="ctr"/>
            <a:r>
              <a:rPr lang="en-GB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785786" y="857232"/>
            <a:ext cx="8001056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>
              <a:buFont typeface="Wingdings" pitchFamily="2" charset="2"/>
              <a:buChar char="Ø"/>
            </a:pPr>
            <a:r>
              <a:rPr lang="en-GB" sz="2000" b="1" dirty="0" smtClean="0">
                <a:solidFill>
                  <a:schemeClr val="bg1"/>
                </a:solidFill>
              </a:rPr>
              <a:t>Strong-motion derived </a:t>
            </a:r>
            <a:r>
              <a:rPr lang="en-GB" sz="2000" b="1" dirty="0" err="1" smtClean="0">
                <a:solidFill>
                  <a:schemeClr val="bg1"/>
                </a:solidFill>
              </a:rPr>
              <a:t>coseismic</a:t>
            </a:r>
            <a:r>
              <a:rPr lang="en-GB" sz="2000" b="1" dirty="0" smtClean="0">
                <a:solidFill>
                  <a:schemeClr val="bg1"/>
                </a:solidFill>
              </a:rPr>
              <a:t> displacement</a:t>
            </a:r>
          </a:p>
          <a:p>
            <a:pPr marL="358775" indent="-358775">
              <a:buFont typeface="Wingdings" pitchFamily="2" charset="2"/>
              <a:buChar char="Ø"/>
            </a:pPr>
            <a:endParaRPr lang="en-GB" sz="800" b="1" dirty="0" smtClean="0">
              <a:solidFill>
                <a:schemeClr val="bg1"/>
              </a:solidFill>
            </a:endParaRPr>
          </a:p>
          <a:p>
            <a:pPr marL="630000" indent="-358775">
              <a:buClr>
                <a:schemeClr val="bg1"/>
              </a:buClr>
              <a:buFont typeface="Symbol" pitchFamily="18" charset="2"/>
              <a:buChar char="-"/>
            </a:pPr>
            <a:r>
              <a:rPr lang="en-GB" sz="1600" b="1" dirty="0" smtClean="0">
                <a:solidFill>
                  <a:schemeClr val="bg1"/>
                </a:solidFill>
              </a:rPr>
              <a:t>Large uncertainties for stations at soft sediment sites, but</a:t>
            </a:r>
          </a:p>
          <a:p>
            <a:pPr marL="630000" indent="-358775">
              <a:buClr>
                <a:schemeClr val="bg1"/>
              </a:buClr>
              <a:buFont typeface="Symbol" pitchFamily="18" charset="2"/>
              <a:buChar char="-"/>
            </a:pPr>
            <a:r>
              <a:rPr lang="en-GB" sz="1600" b="1" dirty="0" smtClean="0">
                <a:solidFill>
                  <a:schemeClr val="bg1"/>
                </a:solidFill>
              </a:rPr>
              <a:t>Stable results for borehole and hard-rock stations</a:t>
            </a:r>
          </a:p>
          <a:p>
            <a:pPr marL="630000" indent="-358775">
              <a:buClr>
                <a:schemeClr val="bg1"/>
              </a:buClr>
              <a:buFont typeface="Symbol" pitchFamily="18" charset="2"/>
              <a:buChar char="-"/>
            </a:pPr>
            <a:r>
              <a:rPr lang="en-GB" sz="1600" b="1" dirty="0" smtClean="0">
                <a:solidFill>
                  <a:schemeClr val="bg1"/>
                </a:solidFill>
              </a:rPr>
              <a:t>Few outliers can be detected using the model-based approach, improving constraints on the source</a:t>
            </a:r>
            <a:endParaRPr lang="en-GB" sz="1600" b="1" dirty="0">
              <a:solidFill>
                <a:schemeClr val="bg1"/>
              </a:solidFill>
            </a:endParaRPr>
          </a:p>
          <a:p>
            <a:pPr marL="358775" indent="-358775">
              <a:buFont typeface="Wingdings" pitchFamily="2" charset="2"/>
              <a:buChar char="Ø"/>
            </a:pPr>
            <a:endParaRPr lang="en-GB" sz="1000" b="1" dirty="0">
              <a:solidFill>
                <a:schemeClr val="bg1"/>
              </a:solidFill>
            </a:endParaRPr>
          </a:p>
          <a:p>
            <a:pPr marL="358775" indent="-358775">
              <a:buFont typeface="Wingdings" pitchFamily="2" charset="2"/>
              <a:buChar char="Ø"/>
            </a:pPr>
            <a:r>
              <a:rPr lang="en-GB" sz="2000" b="1" dirty="0" smtClean="0">
                <a:solidFill>
                  <a:schemeClr val="bg1"/>
                </a:solidFill>
              </a:rPr>
              <a:t>Source inversion</a:t>
            </a:r>
          </a:p>
          <a:p>
            <a:pPr marL="358775" indent="-358775">
              <a:buFont typeface="Wingdings" pitchFamily="2" charset="2"/>
              <a:buChar char="Ø"/>
            </a:pPr>
            <a:endParaRPr lang="en-GB" sz="800" b="1" dirty="0" smtClean="0">
              <a:solidFill>
                <a:schemeClr val="bg1"/>
              </a:solidFill>
            </a:endParaRPr>
          </a:p>
          <a:p>
            <a:pPr marL="630000" indent="-358775">
              <a:buClr>
                <a:schemeClr val="bg1"/>
              </a:buClr>
              <a:buFont typeface="Symbol" pitchFamily="18" charset="2"/>
              <a:buChar char="-"/>
            </a:pPr>
            <a:r>
              <a:rPr lang="en-GB" sz="1600" b="1" dirty="0" smtClean="0">
                <a:solidFill>
                  <a:schemeClr val="bg1"/>
                </a:solidFill>
              </a:rPr>
              <a:t>High resolution using both onshore and offshore GPS data</a:t>
            </a:r>
          </a:p>
          <a:p>
            <a:pPr marL="630000" indent="-358775">
              <a:buClr>
                <a:schemeClr val="bg1"/>
              </a:buClr>
              <a:buFont typeface="Symbol" pitchFamily="18" charset="2"/>
              <a:buChar char="-"/>
            </a:pPr>
            <a:r>
              <a:rPr lang="en-GB" sz="1600" b="1" dirty="0" smtClean="0">
                <a:solidFill>
                  <a:schemeClr val="bg1"/>
                </a:solidFill>
              </a:rPr>
              <a:t>Robust solution for magnitude, fault location and size can also be obtained using the SM-derived </a:t>
            </a:r>
            <a:r>
              <a:rPr lang="en-GB" sz="1600" b="1" dirty="0" err="1" smtClean="0">
                <a:solidFill>
                  <a:schemeClr val="bg1"/>
                </a:solidFill>
              </a:rPr>
              <a:t>coseismic</a:t>
            </a:r>
            <a:r>
              <a:rPr lang="en-GB" sz="1600" b="1" dirty="0" smtClean="0">
                <a:solidFill>
                  <a:schemeClr val="bg1"/>
                </a:solidFill>
              </a:rPr>
              <a:t> displacement data</a:t>
            </a:r>
          </a:p>
          <a:p>
            <a:pPr marL="630000" indent="-358775">
              <a:buClr>
                <a:schemeClr val="bg1"/>
              </a:buClr>
              <a:buFont typeface="Symbol" pitchFamily="18" charset="2"/>
              <a:buChar char="-"/>
            </a:pPr>
            <a:r>
              <a:rPr lang="en-GB" sz="1600" b="1" dirty="0" smtClean="0">
                <a:solidFill>
                  <a:schemeClr val="bg1"/>
                </a:solidFill>
              </a:rPr>
              <a:t>It is evident that the fault slip exceeded 50m in places</a:t>
            </a:r>
          </a:p>
          <a:p>
            <a:pPr marL="358775" indent="-358775"/>
            <a:endParaRPr lang="en-GB" sz="1000" b="1" dirty="0" smtClean="0">
              <a:solidFill>
                <a:srgbClr val="FF0000"/>
              </a:solidFill>
              <a:sym typeface="Symbol"/>
            </a:endParaRPr>
          </a:p>
          <a:p>
            <a:pPr marL="358775" indent="-358775">
              <a:buFont typeface="Wingdings" pitchFamily="2" charset="2"/>
              <a:buChar char="Ø"/>
            </a:pPr>
            <a:r>
              <a:rPr lang="en-GB" sz="2000" b="1" dirty="0" smtClean="0">
                <a:solidFill>
                  <a:schemeClr val="bg1"/>
                </a:solidFill>
              </a:rPr>
              <a:t>Complementary information from strong-motion and high-rate GPS data</a:t>
            </a:r>
          </a:p>
          <a:p>
            <a:pPr marL="358775" indent="-358775">
              <a:buFont typeface="Wingdings" pitchFamily="2" charset="2"/>
              <a:buChar char="Ø"/>
            </a:pPr>
            <a:endParaRPr lang="en-GB" sz="800" b="1" dirty="0" smtClean="0">
              <a:solidFill>
                <a:schemeClr val="bg1"/>
              </a:solidFill>
            </a:endParaRPr>
          </a:p>
          <a:p>
            <a:pPr marL="630000" indent="-358775">
              <a:buClr>
                <a:schemeClr val="bg1"/>
              </a:buClr>
              <a:buFont typeface="Symbol" pitchFamily="18" charset="2"/>
              <a:buChar char="-"/>
            </a:pPr>
            <a:r>
              <a:rPr lang="en-GB" sz="1600" b="1" dirty="0" smtClean="0">
                <a:solidFill>
                  <a:schemeClr val="bg1"/>
                </a:solidFill>
              </a:rPr>
              <a:t>Complete-band (0 - 100Hz) ground motion information (displacement, velocity and acceleration) by combined data processing</a:t>
            </a:r>
          </a:p>
          <a:p>
            <a:pPr marL="630000" indent="-358775">
              <a:buClr>
                <a:schemeClr val="bg1"/>
              </a:buClr>
              <a:buFont typeface="Symbol" pitchFamily="18" charset="2"/>
              <a:buChar char="-"/>
            </a:pPr>
            <a:r>
              <a:rPr lang="en-GB" sz="1600" b="1" dirty="0" smtClean="0">
                <a:solidFill>
                  <a:schemeClr val="bg1"/>
                </a:solidFill>
              </a:rPr>
              <a:t>Feasible using low-cost but co-installed GPS and strong-motion sensors</a:t>
            </a:r>
          </a:p>
          <a:p>
            <a:pPr marL="630000" indent="-358775">
              <a:buClr>
                <a:schemeClr val="bg1"/>
              </a:buClr>
              <a:buFont typeface="Symbol" pitchFamily="18" charset="2"/>
              <a:buChar char="-"/>
            </a:pPr>
            <a:r>
              <a:rPr lang="en-GB" sz="1600" b="1" dirty="0" smtClean="0">
                <a:solidFill>
                  <a:schemeClr val="bg1"/>
                </a:solidFill>
              </a:rPr>
              <a:t>Useful for near real-time source reconstruction, i.e. soon after the earthquake or even during the rupture process is still going on (REAKT project WP4.1)</a:t>
            </a:r>
            <a:endParaRPr lang="en-GB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0" y="2730997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 algn="ctr"/>
            <a:r>
              <a:rPr lang="en-GB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142852"/>
            <a:ext cx="1000132" cy="81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uppieren 9"/>
          <p:cNvGrpSpPr/>
          <p:nvPr/>
        </p:nvGrpSpPr>
        <p:grpSpPr>
          <a:xfrm>
            <a:off x="1214414" y="1285860"/>
            <a:ext cx="6643686" cy="4786346"/>
            <a:chOff x="1143024" y="1285860"/>
            <a:chExt cx="6858000" cy="514350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024" y="1285860"/>
              <a:ext cx="6858000" cy="514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5" name="Picture 5" descr="reakt_logo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00166" y="1500174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42852"/>
            <a:ext cx="1238249" cy="8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>
          <a:xfrm>
            <a:off x="1571604" y="240549"/>
            <a:ext cx="628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 and Tools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Real Time Earthquake Risk Reduction 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357686" y="6143644"/>
            <a:ext cx="35120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chemeClr val="bg1">
                    <a:lumMod val="75000"/>
                  </a:schemeClr>
                </a:solidFill>
              </a:rPr>
              <a:t>From description of the REAKT project (2011)</a:t>
            </a:r>
            <a:endParaRPr lang="en-GB" sz="1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5000628" y="3571876"/>
            <a:ext cx="1428760" cy="857256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172035" name="Picture 3" descr="D:\manus\Bloc-Sendai\Figures\Maps\GPS-SM-Statio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0993" y="1357298"/>
            <a:ext cx="3678725" cy="4429156"/>
          </a:xfrm>
          <a:prstGeom prst="rect">
            <a:avLst/>
          </a:prstGeom>
          <a:noFill/>
        </p:spPr>
      </p:pic>
      <p:sp>
        <p:nvSpPr>
          <p:cNvPr id="12" name="Rechteck 11"/>
          <p:cNvSpPr/>
          <p:nvPr/>
        </p:nvSpPr>
        <p:spPr>
          <a:xfrm>
            <a:off x="642910" y="428604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Japan has one of the densest geodetic and seismic networks of the world: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14348" y="1428736"/>
            <a:ext cx="407196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GeoNet</a:t>
            </a:r>
            <a:r>
              <a:rPr lang="en-GB" sz="20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GB" sz="1800" b="1" dirty="0" smtClean="0">
                <a:solidFill>
                  <a:schemeClr val="bg1"/>
                </a:solidFill>
              </a:rPr>
              <a:t>    ~ 1,200 permanent  GPS stations</a:t>
            </a:r>
          </a:p>
          <a:p>
            <a:endParaRPr lang="en-GB" sz="1000" dirty="0" smtClean="0"/>
          </a:p>
          <a:p>
            <a:r>
              <a:rPr lang="en-GB" sz="2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F-Net</a:t>
            </a:r>
            <a:endParaRPr lang="en-GB" sz="2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1800" b="1" dirty="0" smtClean="0">
                <a:solidFill>
                  <a:schemeClr val="bg1"/>
                </a:solidFill>
              </a:rPr>
              <a:t>    84 broadband stations</a:t>
            </a:r>
          </a:p>
          <a:p>
            <a:endParaRPr lang="en-GB" sz="1000" b="1" dirty="0" smtClean="0">
              <a:solidFill>
                <a:schemeClr val="bg1"/>
              </a:solidFill>
            </a:endParaRPr>
          </a:p>
          <a:p>
            <a:r>
              <a:rPr lang="en-GB" sz="2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Hi-Net</a:t>
            </a:r>
            <a:endParaRPr lang="en-GB" sz="2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1800" b="1" dirty="0" smtClean="0">
                <a:solidFill>
                  <a:schemeClr val="bg1"/>
                </a:solidFill>
              </a:rPr>
              <a:t>    777 high-sensitivity borehole</a:t>
            </a:r>
          </a:p>
          <a:p>
            <a:r>
              <a:rPr lang="en-GB" sz="1800" b="1" dirty="0" smtClean="0">
                <a:solidFill>
                  <a:schemeClr val="bg1"/>
                </a:solidFill>
              </a:rPr>
              <a:t>    seismic stations</a:t>
            </a:r>
          </a:p>
          <a:p>
            <a:endParaRPr lang="en-GB" sz="1000" b="1" dirty="0" smtClean="0">
              <a:solidFill>
                <a:schemeClr val="bg1"/>
              </a:solidFill>
            </a:endParaRPr>
          </a:p>
          <a:p>
            <a:r>
              <a:rPr lang="en-GB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K-Net</a:t>
            </a:r>
            <a:endParaRPr lang="en-GB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1800" b="1" dirty="0" smtClean="0">
                <a:solidFill>
                  <a:schemeClr val="bg1"/>
                </a:solidFill>
              </a:rPr>
              <a:t>    ~ 1,000 strong-motion stations</a:t>
            </a:r>
          </a:p>
          <a:p>
            <a:endParaRPr lang="en-GB" sz="1000" b="1" dirty="0" smtClean="0">
              <a:solidFill>
                <a:schemeClr val="bg1"/>
              </a:solidFill>
            </a:endParaRPr>
          </a:p>
          <a:p>
            <a:r>
              <a:rPr lang="en-GB" sz="2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Kik</a:t>
            </a:r>
            <a:r>
              <a:rPr lang="en-GB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-Net</a:t>
            </a:r>
          </a:p>
          <a:p>
            <a:r>
              <a:rPr lang="en-GB" sz="1800" b="1" dirty="0" smtClean="0">
                <a:solidFill>
                  <a:schemeClr val="bg1"/>
                </a:solidFill>
              </a:rPr>
              <a:t>    777 strong-motion stations (co-</a:t>
            </a:r>
          </a:p>
          <a:p>
            <a:r>
              <a:rPr lang="en-GB" sz="1800" b="1" dirty="0" smtClean="0">
                <a:solidFill>
                  <a:schemeClr val="bg1"/>
                </a:solidFill>
              </a:rPr>
              <a:t>    installed with Hi-Net), each with</a:t>
            </a:r>
          </a:p>
          <a:p>
            <a:r>
              <a:rPr lang="en-GB" sz="1800" b="1" dirty="0" smtClean="0">
                <a:solidFill>
                  <a:schemeClr val="bg1"/>
                </a:solidFill>
              </a:rPr>
              <a:t>    both surface &amp; borehole sensors</a:t>
            </a:r>
          </a:p>
        </p:txBody>
      </p:sp>
      <p:sp>
        <p:nvSpPr>
          <p:cNvPr id="14" name="Rechteck 13"/>
          <p:cNvSpPr/>
          <p:nvPr/>
        </p:nvSpPr>
        <p:spPr>
          <a:xfrm>
            <a:off x="5861529" y="5857892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b="1" dirty="0" smtClean="0">
                <a:solidFill>
                  <a:schemeClr val="bg1"/>
                </a:solidFill>
              </a:rPr>
              <a:t>Data used in this study</a:t>
            </a:r>
            <a:endParaRPr lang="en-GB" sz="1800" dirty="0"/>
          </a:p>
        </p:txBody>
      </p:sp>
      <p:sp>
        <p:nvSpPr>
          <p:cNvPr id="15" name="Rechteck 14"/>
          <p:cNvSpPr/>
          <p:nvPr/>
        </p:nvSpPr>
        <p:spPr>
          <a:xfrm>
            <a:off x="1041691" y="5947966"/>
            <a:ext cx="36731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(more details see: </a:t>
            </a:r>
            <a:r>
              <a:rPr lang="en-GB" sz="1600" b="1" u="sng" dirty="0" smtClean="0">
                <a:solidFill>
                  <a:schemeClr val="bg1">
                    <a:lumMod val="50000"/>
                  </a:schemeClr>
                </a:solidFill>
              </a:rPr>
              <a:t>www.bosai.go.jp</a:t>
            </a:r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928670"/>
            <a:ext cx="356258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142844" y="214290"/>
            <a:ext cx="90011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GB" sz="800" b="1" dirty="0" smtClean="0">
              <a:solidFill>
                <a:schemeClr val="bg1"/>
              </a:solidFill>
            </a:endParaRPr>
          </a:p>
          <a:p>
            <a:pPr algn="ctr"/>
            <a:r>
              <a:rPr lang="en-GB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2011 Mw 9.0 Sendai (Japan) earthquake</a:t>
            </a:r>
            <a:endParaRPr lang="en-GB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357554" y="6286520"/>
            <a:ext cx="2900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bg2"/>
                </a:solidFill>
              </a:rPr>
              <a:t>From the NIED report (2011)</a:t>
            </a:r>
            <a:endParaRPr lang="en-GB" sz="1600" b="1" dirty="0">
              <a:solidFill>
                <a:schemeClr val="bg2"/>
              </a:solidFill>
            </a:endParaRPr>
          </a:p>
        </p:txBody>
      </p:sp>
      <p:pic>
        <p:nvPicPr>
          <p:cNvPr id="173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597579"/>
            <a:ext cx="3571900" cy="2617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928670"/>
            <a:ext cx="374696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1714480" y="4643446"/>
            <a:ext cx="2386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PGA ~ 3g!</a:t>
            </a:r>
            <a:endParaRPr lang="en-GB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grpSp>
        <p:nvGrpSpPr>
          <p:cNvPr id="9" name="Gruppieren 8"/>
          <p:cNvGrpSpPr/>
          <p:nvPr/>
        </p:nvGrpSpPr>
        <p:grpSpPr>
          <a:xfrm>
            <a:off x="4071934" y="3786190"/>
            <a:ext cx="4714908" cy="2214578"/>
            <a:chOff x="1214415" y="1857364"/>
            <a:chExt cx="5500726" cy="3041206"/>
          </a:xfrm>
        </p:grpSpPr>
        <p:pic>
          <p:nvPicPr>
            <p:cNvPr id="7065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4415" y="1857364"/>
              <a:ext cx="5500726" cy="304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feld 7"/>
            <p:cNvSpPr txBox="1"/>
            <p:nvPr/>
          </p:nvSpPr>
          <p:spPr>
            <a:xfrm>
              <a:off x="2333447" y="1928802"/>
              <a:ext cx="40430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0074DE"/>
                  </a:solidFill>
                </a:rPr>
                <a:t>Velocity seismogram</a:t>
              </a:r>
            </a:p>
            <a:p>
              <a:pPr algn="ctr"/>
              <a:r>
                <a:rPr lang="en-GB" sz="800" b="1" dirty="0" smtClean="0"/>
                <a:t>(integrated from the strong-motion data after correction of the pre-event offset)</a:t>
              </a:r>
              <a:endParaRPr lang="en-GB" sz="800" b="1" dirty="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2881302" y="3819432"/>
              <a:ext cx="2618613" cy="549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 smtClean="0">
                  <a:solidFill>
                    <a:srgbClr val="FF0000"/>
                  </a:solidFill>
                </a:rPr>
                <a:t>Drift due to</a:t>
              </a:r>
            </a:p>
            <a:p>
              <a:r>
                <a:rPr lang="en-GB" sz="1000" b="1" dirty="0" smtClean="0">
                  <a:solidFill>
                    <a:srgbClr val="FF0000"/>
                  </a:solidFill>
                </a:rPr>
                <a:t>co- and post-event baseline shifts</a:t>
              </a:r>
              <a:endParaRPr lang="en-GB" sz="1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feld 4"/>
          <p:cNvSpPr txBox="1">
            <a:spLocks noChangeArrowheads="1"/>
          </p:cNvSpPr>
          <p:nvPr/>
        </p:nvSpPr>
        <p:spPr bwMode="auto">
          <a:xfrm>
            <a:off x="642910" y="428604"/>
            <a:ext cx="8072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Baseline errors of digital strong-motion records</a:t>
            </a:r>
            <a:endParaRPr lang="en-GB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4071934" y="1214422"/>
            <a:ext cx="4714908" cy="2428892"/>
            <a:chOff x="3214678" y="2143116"/>
            <a:chExt cx="5500726" cy="2893239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14678" y="2143116"/>
              <a:ext cx="5500726" cy="2893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feld 12"/>
            <p:cNvSpPr txBox="1"/>
            <p:nvPr/>
          </p:nvSpPr>
          <p:spPr>
            <a:xfrm>
              <a:off x="6131730" y="2313307"/>
              <a:ext cx="2333641" cy="476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/>
                <a:t>Original strong-motion data</a:t>
              </a:r>
            </a:p>
            <a:p>
              <a:r>
                <a:rPr lang="en-GB" sz="1000" b="1" dirty="0" smtClean="0"/>
                <a:t>with pre-event baseline offset</a:t>
              </a:r>
              <a:endParaRPr lang="en-GB" sz="1000" b="1" dirty="0"/>
            </a:p>
          </p:txBody>
        </p:sp>
      </p:grpSp>
      <p:sp>
        <p:nvSpPr>
          <p:cNvPr id="15" name="Rechteck 14"/>
          <p:cNvSpPr/>
          <p:nvPr/>
        </p:nvSpPr>
        <p:spPr>
          <a:xfrm>
            <a:off x="428596" y="1285860"/>
            <a:ext cx="3429024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>
              <a:spcAft>
                <a:spcPts val="400"/>
              </a:spcAft>
              <a:buFont typeface="Wingdings" pitchFamily="2" charset="2"/>
              <a:buChar char="ü"/>
            </a:pPr>
            <a:r>
              <a:rPr lang="en-GB" sz="1400" b="1" dirty="0" smtClean="0">
                <a:solidFill>
                  <a:schemeClr val="bg1"/>
                </a:solidFill>
              </a:rPr>
              <a:t>Dominantly by shaking induced ground tilt, but also by</a:t>
            </a:r>
          </a:p>
          <a:p>
            <a:pPr marL="360000" indent="-360000">
              <a:spcAft>
                <a:spcPts val="400"/>
              </a:spcAft>
              <a:buFont typeface="Wingdings" pitchFamily="2" charset="2"/>
              <a:buChar char="ü"/>
            </a:pPr>
            <a:r>
              <a:rPr lang="en-GB" sz="1400" b="1" dirty="0" smtClean="0">
                <a:solidFill>
                  <a:schemeClr val="bg1"/>
                </a:solidFill>
              </a:rPr>
              <a:t>Instrumental effect</a:t>
            </a:r>
          </a:p>
        </p:txBody>
      </p:sp>
      <p:sp>
        <p:nvSpPr>
          <p:cNvPr id="17" name="Textfeld 4"/>
          <p:cNvSpPr txBox="1">
            <a:spLocks noChangeArrowheads="1"/>
          </p:cNvSpPr>
          <p:nvPr/>
        </p:nvSpPr>
        <p:spPr bwMode="auto">
          <a:xfrm>
            <a:off x="785786" y="2071678"/>
            <a:ext cx="30718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b="1" dirty="0" smtClean="0">
                <a:solidFill>
                  <a:srgbClr val="FFC000"/>
                </a:solidFill>
              </a:rPr>
              <a:t>All seismic sensors with a spring-mass</a:t>
            </a:r>
          </a:p>
          <a:p>
            <a:r>
              <a:rPr lang="en-GB" sz="1200" b="1" dirty="0" smtClean="0">
                <a:solidFill>
                  <a:srgbClr val="FFC000"/>
                </a:solidFill>
              </a:rPr>
              <a:t>system do not measure the ground</a:t>
            </a:r>
          </a:p>
          <a:p>
            <a:r>
              <a:rPr lang="en-GB" sz="1200" b="1" dirty="0" smtClean="0">
                <a:solidFill>
                  <a:srgbClr val="FFC000"/>
                </a:solidFill>
              </a:rPr>
              <a:t>motion directly but gravity and inertial force acting on the sensor.</a:t>
            </a:r>
          </a:p>
        </p:txBody>
      </p:sp>
      <p:pic>
        <p:nvPicPr>
          <p:cNvPr id="18" name="Grafik 17" descr="seismograph.gif"/>
          <p:cNvPicPr>
            <a:picLocks noChangeAspect="1"/>
          </p:cNvPicPr>
          <p:nvPr/>
        </p:nvPicPr>
        <p:blipFill>
          <a:blip r:embed="rId6" cstate="print"/>
          <a:srcRect l="14138" t="1448" r="943" b="1448"/>
          <a:stretch>
            <a:fillRect/>
          </a:stretch>
        </p:blipFill>
        <p:spPr>
          <a:xfrm>
            <a:off x="785786" y="3100151"/>
            <a:ext cx="2553517" cy="1900485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428596" y="5286388"/>
          <a:ext cx="3571900" cy="365540"/>
        </p:xfrm>
        <a:graphic>
          <a:graphicData uri="http://schemas.openxmlformats.org/presentationml/2006/ole">
            <p:oleObj spid="_x0000_s1026" name="Formel" r:id="rId7" imgW="3835080" imgH="393480" progId="Equation.3">
              <p:embed/>
            </p:oleObj>
          </a:graphicData>
        </a:graphic>
      </p:graphicFrame>
      <p:sp>
        <p:nvSpPr>
          <p:cNvPr id="24" name="Textfeld 23"/>
          <p:cNvSpPr txBox="1"/>
          <p:nvPr/>
        </p:nvSpPr>
        <p:spPr>
          <a:xfrm>
            <a:off x="1142976" y="5786454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Inertia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1928794" y="5786454"/>
            <a:ext cx="414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Tilt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2571736" y="5786454"/>
            <a:ext cx="1380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Gravity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" name="Textfeld 4"/>
          <p:cNvSpPr txBox="1">
            <a:spLocks noChangeArrowheads="1"/>
          </p:cNvSpPr>
          <p:nvPr/>
        </p:nvSpPr>
        <p:spPr bwMode="auto">
          <a:xfrm>
            <a:off x="500034" y="142852"/>
            <a:ext cx="8358246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 algn="ctr">
              <a:lnSpc>
                <a:spcPct val="150000"/>
              </a:lnSpc>
            </a:pPr>
            <a:r>
              <a:rPr lang="en-GB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Empirical baseline correction based on </a:t>
            </a:r>
            <a:r>
              <a:rPr lang="en-GB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Iwan’s</a:t>
            </a:r>
            <a:r>
              <a:rPr lang="en-GB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idea</a:t>
            </a:r>
          </a:p>
          <a:p>
            <a:pPr marL="358775" indent="-358775" algn="ctr">
              <a:lnSpc>
                <a:spcPct val="150000"/>
              </a:lnSpc>
            </a:pPr>
            <a:r>
              <a:rPr lang="en-GB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Wang et al. (BSSA, 2011)</a:t>
            </a:r>
          </a:p>
        </p:txBody>
      </p:sp>
      <p:pic>
        <p:nvPicPr>
          <p:cNvPr id="139283" name="Picture 19" descr="D:\denoising\Wenchuan\All-Data\NearField\CDQL-Wa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214422"/>
            <a:ext cx="7200000" cy="5182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928662" y="214290"/>
            <a:ext cx="7358114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example from 2010 Mw 8.8 Maule earthquake</a:t>
            </a:r>
            <a:endParaRPr lang="en-GB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428736"/>
            <a:ext cx="7920000" cy="44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81921" name="Picture 1" descr="D:\manus\Bloc-Sendai\Figures\Coseis\cose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857232"/>
            <a:ext cx="6715172" cy="4247691"/>
          </a:xfrm>
          <a:prstGeom prst="rect">
            <a:avLst/>
          </a:prstGeom>
          <a:noFill/>
        </p:spPr>
      </p:pic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642938" y="240549"/>
            <a:ext cx="80724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 algn="ctr"/>
            <a:r>
              <a:rPr lang="en-GB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 of </a:t>
            </a:r>
            <a:r>
              <a:rPr lang="en-GB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coseismic</a:t>
            </a:r>
            <a:r>
              <a:rPr lang="en-GB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static displacements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428728" y="5357826"/>
            <a:ext cx="6429420" cy="1208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180000">
              <a:spcBef>
                <a:spcPts val="500"/>
              </a:spcBef>
              <a:buClr>
                <a:schemeClr val="bg1"/>
              </a:buClr>
              <a:defRPr/>
            </a:pPr>
            <a:r>
              <a:rPr lang="en-GB" sz="1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 with GPS</a:t>
            </a:r>
          </a:p>
          <a:p>
            <a:pPr marL="180000" indent="-180000">
              <a:spcBef>
                <a:spcPts val="5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GB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K-Net: many stations on soft ground </a:t>
            </a:r>
            <a:r>
              <a:rPr lang="en-GB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 </a:t>
            </a:r>
            <a:r>
              <a:rPr lang="en-GB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uncertainties</a:t>
            </a:r>
          </a:p>
          <a:p>
            <a:pPr marL="180000" indent="-180000">
              <a:spcBef>
                <a:spcPts val="5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GB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KiK</a:t>
            </a:r>
            <a:r>
              <a:rPr lang="en-GB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-Net (surface): coherent spatial variability except for a few outliers</a:t>
            </a:r>
            <a:endParaRPr lang="en-GB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0000" indent="-180000">
              <a:spcBef>
                <a:spcPts val="5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GB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KiK</a:t>
            </a:r>
            <a:r>
              <a:rPr lang="en-GB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-Net (borehole): most stable with less outliers</a:t>
            </a:r>
            <a:endParaRPr lang="en-GB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Verdana"/>
        <a:ea typeface="MS PGothic"/>
        <a:cs typeface=""/>
      </a:majorFont>
      <a:minorFont>
        <a:latin typeface="Verdana"/>
        <a:ea typeface="MS P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Thomas iMac G5:Applications:Microsoft Office 2004:Vorlagen:Präsentationen:Designs:Alchemie</Template>
  <TotalTime>0</TotalTime>
  <Words>1041</Words>
  <Application>Microsoft Office PowerPoint</Application>
  <PresentationFormat>Bildschirmpräsentation (4:3)</PresentationFormat>
  <Paragraphs>219</Paragraphs>
  <Slides>23</Slides>
  <Notes>23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5" baseType="lpstr">
      <vt:lpstr>Leere Präsentation</vt:lpstr>
      <vt:lpstr>Formel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</vt:vector>
  </TitlesOfParts>
  <Company>UNICOM Werbeagentur GmbH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Stephen Ruebsam</dc:creator>
  <cp:lastModifiedBy> </cp:lastModifiedBy>
  <cp:revision>189</cp:revision>
  <dcterms:created xsi:type="dcterms:W3CDTF">2008-04-25T15:26:22Z</dcterms:created>
  <dcterms:modified xsi:type="dcterms:W3CDTF">2011-12-05T08:19:27Z</dcterms:modified>
</cp:coreProperties>
</file>