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685" r:id="rId2"/>
    <p:sldId id="670" r:id="rId3"/>
    <p:sldId id="671" r:id="rId4"/>
    <p:sldId id="700" r:id="rId5"/>
    <p:sldId id="672" r:id="rId6"/>
    <p:sldId id="708" r:id="rId7"/>
    <p:sldId id="488" r:id="rId8"/>
    <p:sldId id="710" r:id="rId9"/>
    <p:sldId id="711" r:id="rId10"/>
    <p:sldId id="558" r:id="rId11"/>
    <p:sldId id="698" r:id="rId12"/>
    <p:sldId id="699" r:id="rId13"/>
    <p:sldId id="714" r:id="rId14"/>
    <p:sldId id="712" r:id="rId15"/>
    <p:sldId id="696" r:id="rId16"/>
    <p:sldId id="713" r:id="rId17"/>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i="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i="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i="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i="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FF0000"/>
    <a:srgbClr val="0000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2" charset="0"/>
                <a:ea typeface="ＭＳ Ｐゴシック" pitchFamily="-112" charset="-128"/>
                <a:cs typeface="ＭＳ Ｐゴシック" pitchFamily="-112" charset="-128"/>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2" charset="0"/>
                <a:ea typeface="ＭＳ Ｐゴシック" pitchFamily="-112" charset="-128"/>
                <a:cs typeface="ＭＳ Ｐゴシック" pitchFamily="-112"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2" charset="0"/>
                <a:ea typeface="ＭＳ Ｐゴシック" pitchFamily="-112" charset="-128"/>
                <a:cs typeface="ＭＳ Ｐゴシック" pitchFamily="-112" charset="-128"/>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ACE59468-FB77-6B49-BCF6-D846F4A84FF5}" type="slidenum">
              <a:rPr lang="en-US"/>
              <a:pPr>
                <a:defRPr/>
              </a:pPr>
              <a:t>‹#›</a:t>
            </a:fld>
            <a:endParaRPr lang="en-US" dirty="0"/>
          </a:p>
        </p:txBody>
      </p:sp>
    </p:spTree>
    <p:extLst>
      <p:ext uri="{BB962C8B-B14F-4D97-AF65-F5344CB8AC3E}">
        <p14:creationId xmlns:p14="http://schemas.microsoft.com/office/powerpoint/2010/main" val="26333156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r"/>
            <a:fld id="{C90D367C-E61E-9A4B-87DC-DD6BA42C08F6}" type="slidenum">
              <a:rPr lang="en-US" sz="1200" i="0"/>
              <a:pPr algn="r"/>
              <a:t>1</a:t>
            </a:fld>
            <a:endParaRPr lang="en-US" sz="1200" i="0"/>
          </a:p>
        </p:txBody>
      </p:sp>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3AC9248-7D5C-A14A-A29C-A63E53ECF660}" type="slidenum">
              <a:rPr lang="en-US" sz="1200" i="0"/>
              <a:pPr/>
              <a:t>7</a:t>
            </a:fld>
            <a:endParaRPr lang="en-US" sz="1200" i="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solidFill>
            <a:srgbClr val="FFFFFF"/>
          </a:solidFill>
          <a:ln/>
        </p:spPr>
      </p:sp>
      <p:sp>
        <p:nvSpPr>
          <p:cNvPr id="2560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solidFill>
            <a:srgbClr val="FFFFFF"/>
          </a:solidFill>
          <a:ln/>
        </p:spPr>
      </p:sp>
      <p:sp>
        <p:nvSpPr>
          <p:cNvPr id="2765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solidFill>
            <a:srgbClr val="FFFFFF"/>
          </a:solidFill>
          <a:ln/>
        </p:spPr>
      </p:sp>
      <p:sp>
        <p:nvSpPr>
          <p:cNvPr id="30722"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C0687A0-1B69-4D40-B234-5FB060A3F166}" type="slidenum">
              <a:rPr lang="en-US"/>
              <a:pPr>
                <a:defRPr/>
              </a:pPr>
              <a:t>‹#›</a:t>
            </a:fld>
            <a:endParaRPr lang="en-US" dirty="0"/>
          </a:p>
        </p:txBody>
      </p:sp>
    </p:spTree>
    <p:extLst>
      <p:ext uri="{BB962C8B-B14F-4D97-AF65-F5344CB8AC3E}">
        <p14:creationId xmlns:p14="http://schemas.microsoft.com/office/powerpoint/2010/main" val="25450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871913-72AB-6845-9D6C-DC4C504CE521}" type="slidenum">
              <a:rPr lang="en-US"/>
              <a:pPr>
                <a:defRPr/>
              </a:pPr>
              <a:t>‹#›</a:t>
            </a:fld>
            <a:endParaRPr lang="en-US" dirty="0"/>
          </a:p>
        </p:txBody>
      </p:sp>
    </p:spTree>
    <p:extLst>
      <p:ext uri="{BB962C8B-B14F-4D97-AF65-F5344CB8AC3E}">
        <p14:creationId xmlns:p14="http://schemas.microsoft.com/office/powerpoint/2010/main" val="206700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2B58DB-B800-2546-BCD6-345E5387A4A3}" type="slidenum">
              <a:rPr lang="en-US"/>
              <a:pPr>
                <a:defRPr/>
              </a:pPr>
              <a:t>‹#›</a:t>
            </a:fld>
            <a:endParaRPr lang="en-US" dirty="0"/>
          </a:p>
        </p:txBody>
      </p:sp>
    </p:spTree>
    <p:extLst>
      <p:ext uri="{BB962C8B-B14F-4D97-AF65-F5344CB8AC3E}">
        <p14:creationId xmlns:p14="http://schemas.microsoft.com/office/powerpoint/2010/main" val="2974331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6A690E8-DA2E-1241-BAD0-593C18CA267A}" type="slidenum">
              <a:rPr lang="en-US"/>
              <a:pPr>
                <a:defRPr/>
              </a:pPr>
              <a:t>‹#›</a:t>
            </a:fld>
            <a:endParaRPr lang="en-US" dirty="0"/>
          </a:p>
        </p:txBody>
      </p:sp>
    </p:spTree>
    <p:extLst>
      <p:ext uri="{BB962C8B-B14F-4D97-AF65-F5344CB8AC3E}">
        <p14:creationId xmlns:p14="http://schemas.microsoft.com/office/powerpoint/2010/main" val="2142737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18672C-E462-9144-A820-357F2A80FB2F}" type="slidenum">
              <a:rPr lang="en-US"/>
              <a:pPr>
                <a:defRPr/>
              </a:pPr>
              <a:t>‹#›</a:t>
            </a:fld>
            <a:endParaRPr lang="en-US" dirty="0"/>
          </a:p>
        </p:txBody>
      </p:sp>
    </p:spTree>
    <p:extLst>
      <p:ext uri="{BB962C8B-B14F-4D97-AF65-F5344CB8AC3E}">
        <p14:creationId xmlns:p14="http://schemas.microsoft.com/office/powerpoint/2010/main" val="213005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E38FB6-D143-5E4F-9738-820EAFD4F7BD}" type="slidenum">
              <a:rPr lang="en-US"/>
              <a:pPr>
                <a:defRPr/>
              </a:pPr>
              <a:t>‹#›</a:t>
            </a:fld>
            <a:endParaRPr lang="en-US" dirty="0"/>
          </a:p>
        </p:txBody>
      </p:sp>
    </p:spTree>
    <p:extLst>
      <p:ext uri="{BB962C8B-B14F-4D97-AF65-F5344CB8AC3E}">
        <p14:creationId xmlns:p14="http://schemas.microsoft.com/office/powerpoint/2010/main" val="294806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9EEA5E-8744-864F-BBAE-5CF69CD98BCC}" type="slidenum">
              <a:rPr lang="en-US"/>
              <a:pPr>
                <a:defRPr/>
              </a:pPr>
              <a:t>‹#›</a:t>
            </a:fld>
            <a:endParaRPr lang="en-US" dirty="0"/>
          </a:p>
        </p:txBody>
      </p:sp>
    </p:spTree>
    <p:extLst>
      <p:ext uri="{BB962C8B-B14F-4D97-AF65-F5344CB8AC3E}">
        <p14:creationId xmlns:p14="http://schemas.microsoft.com/office/powerpoint/2010/main" val="397607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0D90CF-9EB7-FF42-AC0C-08328DA8AA35}" type="slidenum">
              <a:rPr lang="en-US"/>
              <a:pPr>
                <a:defRPr/>
              </a:pPr>
              <a:t>‹#›</a:t>
            </a:fld>
            <a:endParaRPr lang="en-US" dirty="0"/>
          </a:p>
        </p:txBody>
      </p:sp>
    </p:spTree>
    <p:extLst>
      <p:ext uri="{BB962C8B-B14F-4D97-AF65-F5344CB8AC3E}">
        <p14:creationId xmlns:p14="http://schemas.microsoft.com/office/powerpoint/2010/main" val="340610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C8C185-8086-9D41-A75F-D634D130299B}" type="slidenum">
              <a:rPr lang="en-US"/>
              <a:pPr>
                <a:defRPr/>
              </a:pPr>
              <a:t>‹#›</a:t>
            </a:fld>
            <a:endParaRPr lang="en-US" dirty="0"/>
          </a:p>
        </p:txBody>
      </p:sp>
    </p:spTree>
    <p:extLst>
      <p:ext uri="{BB962C8B-B14F-4D97-AF65-F5344CB8AC3E}">
        <p14:creationId xmlns:p14="http://schemas.microsoft.com/office/powerpoint/2010/main" val="206799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067F6BF-4745-A640-8ABA-0ECC389253EF}" type="slidenum">
              <a:rPr lang="en-US"/>
              <a:pPr>
                <a:defRPr/>
              </a:pPr>
              <a:t>‹#›</a:t>
            </a:fld>
            <a:endParaRPr lang="en-US" dirty="0"/>
          </a:p>
        </p:txBody>
      </p:sp>
    </p:spTree>
    <p:extLst>
      <p:ext uri="{BB962C8B-B14F-4D97-AF65-F5344CB8AC3E}">
        <p14:creationId xmlns:p14="http://schemas.microsoft.com/office/powerpoint/2010/main" val="46538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9C711C5-F597-1C43-8FA2-6157C409C272}" type="slidenum">
              <a:rPr lang="en-US"/>
              <a:pPr>
                <a:defRPr/>
              </a:pPr>
              <a:t>‹#›</a:t>
            </a:fld>
            <a:endParaRPr lang="en-US" dirty="0"/>
          </a:p>
        </p:txBody>
      </p:sp>
    </p:spTree>
    <p:extLst>
      <p:ext uri="{BB962C8B-B14F-4D97-AF65-F5344CB8AC3E}">
        <p14:creationId xmlns:p14="http://schemas.microsoft.com/office/powerpoint/2010/main" val="66799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E6B70A4-C379-0C48-BD7B-DD1F02A68D51}" type="slidenum">
              <a:rPr lang="en-US"/>
              <a:pPr>
                <a:defRPr/>
              </a:pPr>
              <a:t>‹#›</a:t>
            </a:fld>
            <a:endParaRPr lang="en-US" dirty="0"/>
          </a:p>
        </p:txBody>
      </p:sp>
    </p:spTree>
    <p:extLst>
      <p:ext uri="{BB962C8B-B14F-4D97-AF65-F5344CB8AC3E}">
        <p14:creationId xmlns:p14="http://schemas.microsoft.com/office/powerpoint/2010/main" val="207049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33A0AB8-FA5F-594C-BD32-FB6B5786BB90}" type="slidenum">
              <a:rPr lang="en-US"/>
              <a:pPr>
                <a:defRPr/>
              </a:pPr>
              <a:t>‹#›</a:t>
            </a:fld>
            <a:endParaRPr lang="en-US" dirty="0"/>
          </a:p>
        </p:txBody>
      </p:sp>
    </p:spTree>
    <p:extLst>
      <p:ext uri="{BB962C8B-B14F-4D97-AF65-F5344CB8AC3E}">
        <p14:creationId xmlns:p14="http://schemas.microsoft.com/office/powerpoint/2010/main" val="4076185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i="0">
                <a:latin typeface="Arial" pitchFamily="-112" charset="0"/>
                <a:ea typeface="ＭＳ Ｐゴシック" pitchFamily="-112" charset="-128"/>
                <a:cs typeface="ＭＳ Ｐゴシック" pitchFamily="-112"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i="0">
                <a:latin typeface="Arial" pitchFamily="-112" charset="0"/>
                <a:ea typeface="ＭＳ Ｐゴシック" pitchFamily="-112" charset="-128"/>
                <a:cs typeface="ＭＳ Ｐゴシック" pitchFamily="-112" charset="-128"/>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i="0"/>
            </a:lvl1pPr>
          </a:lstStyle>
          <a:p>
            <a:pPr>
              <a:defRPr/>
            </a:pPr>
            <a:fld id="{60CC4A31-9197-964E-9D0A-DA91FF6B8E6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152400" y="76200"/>
            <a:ext cx="4038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r>
              <a:rPr lang="en-US" sz="3200" b="1" dirty="0" smtClean="0">
                <a:solidFill>
                  <a:srgbClr val="FFFF00"/>
                </a:solidFill>
                <a:latin typeface="Helvetica" charset="0"/>
              </a:rPr>
              <a:t>Recognizing, Imperfectly Assessing, and Partially Mitigating Extreme </a:t>
            </a:r>
            <a:r>
              <a:rPr lang="en-US" sz="3200" b="1" dirty="0" err="1" smtClean="0">
                <a:solidFill>
                  <a:srgbClr val="FFFF00"/>
                </a:solidFill>
                <a:latin typeface="Helvetica" charset="0"/>
              </a:rPr>
              <a:t>Geohazards</a:t>
            </a:r>
            <a:r>
              <a:rPr lang="en-US" sz="3200" b="1" dirty="0" smtClean="0">
                <a:solidFill>
                  <a:srgbClr val="FFFF00"/>
                </a:solidFill>
                <a:latin typeface="Helvetica" charset="0"/>
              </a:rPr>
              <a:t> in the Presence of Deep Uncertainty</a:t>
            </a:r>
            <a:endParaRPr lang="en-US" sz="3200" b="1" dirty="0">
              <a:solidFill>
                <a:srgbClr val="FFFF00"/>
              </a:solidFill>
              <a:latin typeface="Helvetica" charset="0"/>
            </a:endParaRPr>
          </a:p>
        </p:txBody>
      </p:sp>
      <p:sp>
        <p:nvSpPr>
          <p:cNvPr id="16386" name="TextBox 6"/>
          <p:cNvSpPr txBox="1">
            <a:spLocks noChangeArrowheads="1"/>
          </p:cNvSpPr>
          <p:nvPr/>
        </p:nvSpPr>
        <p:spPr bwMode="auto">
          <a:xfrm>
            <a:off x="152400" y="4419600"/>
            <a:ext cx="4038600" cy="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spcBef>
                <a:spcPct val="50000"/>
              </a:spcBef>
            </a:pPr>
            <a:r>
              <a:rPr lang="en-US" dirty="0">
                <a:solidFill>
                  <a:srgbClr val="00FF00"/>
                </a:solidFill>
                <a:cs typeface="Helvetica" charset="0"/>
              </a:rPr>
              <a:t>Seth Stein</a:t>
            </a:r>
          </a:p>
          <a:p>
            <a:pPr algn="ctr" eaLnBrk="1" hangingPunct="1">
              <a:spcBef>
                <a:spcPct val="50000"/>
              </a:spcBef>
            </a:pPr>
            <a:r>
              <a:rPr lang="en-US" dirty="0">
                <a:solidFill>
                  <a:srgbClr val="FFFFFF"/>
                </a:solidFill>
                <a:cs typeface="Helvetica" charset="0"/>
              </a:rPr>
              <a:t> Earth &amp; Planetary Sciences, Northwestern University </a:t>
            </a:r>
          </a:p>
        </p:txBody>
      </p:sp>
      <p:pic>
        <p:nvPicPr>
          <p:cNvPr id="16387" name="Picture 5" descr="pancover.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
            <a:ext cx="45132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cM8vs9"/>
          <p:cNvPicPr>
            <a:picLocks noChangeAspect="1" noChangeArrowheads="1"/>
          </p:cNvPicPr>
          <p:nvPr/>
        </p:nvPicPr>
        <p:blipFill>
          <a:blip r:embed="rId3">
            <a:extLst>
              <a:ext uri="{28A0092B-C50C-407E-A947-70E740481C1C}">
                <a14:useLocalDpi xmlns:a14="http://schemas.microsoft.com/office/drawing/2010/main" val="0"/>
              </a:ext>
            </a:extLst>
          </a:blip>
          <a:srcRect t="11075"/>
          <a:stretch>
            <a:fillRect/>
          </a:stretch>
        </p:blipFill>
        <p:spPr bwMode="auto">
          <a:xfrm>
            <a:off x="228600" y="1143000"/>
            <a:ext cx="40386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 Box 5"/>
          <p:cNvSpPr txBox="1">
            <a:spLocks noChangeArrowheads="1"/>
          </p:cNvSpPr>
          <p:nvPr/>
        </p:nvSpPr>
        <p:spPr bwMode="auto">
          <a:xfrm>
            <a:off x="152400" y="3913188"/>
            <a:ext cx="43434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spcBef>
                <a:spcPct val="50000"/>
              </a:spcBef>
            </a:pPr>
            <a:r>
              <a:rPr lang="en-US" sz="2800">
                <a:solidFill>
                  <a:srgbClr val="00FF00"/>
                </a:solidFill>
                <a:latin typeface="Helvetica" charset="0"/>
              </a:rPr>
              <a:t>Tsunami runup approximately twice fault slip (Plafker, Okal &amp; Synolakis 2004)       </a:t>
            </a:r>
          </a:p>
          <a:p>
            <a:pPr algn="ctr">
              <a:spcBef>
                <a:spcPct val="50000"/>
              </a:spcBef>
            </a:pPr>
            <a:r>
              <a:rPr lang="en-US" sz="2800">
                <a:solidFill>
                  <a:srgbClr val="00FF00"/>
                </a:solidFill>
                <a:latin typeface="Helvetica" charset="0"/>
              </a:rPr>
              <a:t>M9 generates much larger tsunami</a:t>
            </a:r>
          </a:p>
        </p:txBody>
      </p:sp>
      <p:sp>
        <p:nvSpPr>
          <p:cNvPr id="29699" name="Text Box 6"/>
          <p:cNvSpPr txBox="1">
            <a:spLocks noChangeArrowheads="1"/>
          </p:cNvSpPr>
          <p:nvPr/>
        </p:nvSpPr>
        <p:spPr bwMode="auto">
          <a:xfrm>
            <a:off x="685800" y="762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spcBef>
                <a:spcPct val="50000"/>
              </a:spcBef>
            </a:pPr>
            <a:r>
              <a:rPr lang="en-US" sz="2800">
                <a:solidFill>
                  <a:srgbClr val="FFFF00"/>
                </a:solidFill>
                <a:latin typeface="Helvetica" charset="0"/>
              </a:rPr>
              <a:t>Planning assumed maximum magnitude 8 Seawalls 5-10 m high</a:t>
            </a:r>
          </a:p>
        </p:txBody>
      </p:sp>
      <p:pic>
        <p:nvPicPr>
          <p:cNvPr id="29700" name="Picture 7" descr="seawall"/>
          <p:cNvPicPr>
            <a:picLocks noChangeAspect="1" noChangeArrowheads="1"/>
          </p:cNvPicPr>
          <p:nvPr/>
        </p:nvPicPr>
        <p:blipFill>
          <a:blip r:embed="rId4">
            <a:extLst>
              <a:ext uri="{28A0092B-C50C-407E-A947-70E740481C1C}">
                <a14:useLocalDpi xmlns:a14="http://schemas.microsoft.com/office/drawing/2010/main" val="0"/>
              </a:ext>
            </a:extLst>
          </a:blip>
          <a:srcRect l="2272"/>
          <a:stretch>
            <a:fillRect/>
          </a:stretch>
        </p:blipFill>
        <p:spPr bwMode="auto">
          <a:xfrm>
            <a:off x="4648200" y="1143000"/>
            <a:ext cx="40386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6"/>
          <p:cNvSpPr>
            <a:spLocks noChangeArrowheads="1"/>
          </p:cNvSpPr>
          <p:nvPr/>
        </p:nvSpPr>
        <p:spPr bwMode="auto">
          <a:xfrm>
            <a:off x="228600" y="1968500"/>
            <a:ext cx="4038600" cy="1600200"/>
          </a:xfrm>
          <a:prstGeom prst="rect">
            <a:avLst/>
          </a:prstGeom>
          <a:solidFill>
            <a:srgbClr val="FF0000">
              <a:alpha val="32156"/>
            </a:srgbClr>
          </a:solidFill>
          <a:ln w="9525">
            <a:solidFill>
              <a:schemeClr val="tx1"/>
            </a:solidFill>
            <a:miter lim="800000"/>
            <a:headEnd/>
            <a:tailEnd/>
          </a:ln>
        </p:spPr>
        <p:txBody>
          <a:bodyPr wrap="none" anchor="ctr"/>
          <a:lstStyle/>
          <a:p>
            <a:pPr algn="ctr"/>
            <a:endParaRPr lang="en-US"/>
          </a:p>
        </p:txBody>
      </p:sp>
      <p:sp>
        <p:nvSpPr>
          <p:cNvPr id="29702" name="Rectangle 7"/>
          <p:cNvSpPr>
            <a:spLocks noChangeArrowheads="1"/>
          </p:cNvSpPr>
          <p:nvPr/>
        </p:nvSpPr>
        <p:spPr bwMode="auto">
          <a:xfrm>
            <a:off x="228600" y="1295400"/>
            <a:ext cx="990600" cy="457200"/>
          </a:xfrm>
          <a:prstGeom prst="rect">
            <a:avLst/>
          </a:prstGeom>
          <a:solidFill>
            <a:srgbClr val="00FF00">
              <a:alpha val="25882"/>
            </a:srgbClr>
          </a:solidFill>
          <a:ln w="9525">
            <a:solidFill>
              <a:srgbClr val="00FF00"/>
            </a:solidFill>
            <a:miter lim="800000"/>
            <a:headEnd/>
            <a:tailEnd/>
          </a:ln>
        </p:spPr>
        <p:txBody>
          <a:bodyPr wrap="none" anchor="ctr"/>
          <a:lstStyle/>
          <a:p>
            <a:endParaRPr lang="en-US"/>
          </a:p>
        </p:txBody>
      </p:sp>
      <p:pic>
        <p:nvPicPr>
          <p:cNvPr id="29703" name="Picture 4" descr="hancocks"/>
          <p:cNvPicPr>
            <a:picLocks noChangeAspect="1" noChangeArrowheads="1"/>
          </p:cNvPicPr>
          <p:nvPr/>
        </p:nvPicPr>
        <p:blipFill>
          <a:blip r:embed="rId5">
            <a:extLst>
              <a:ext uri="{28A0092B-C50C-407E-A947-70E740481C1C}">
                <a14:useLocalDpi xmlns:a14="http://schemas.microsoft.com/office/drawing/2010/main" val="0"/>
              </a:ext>
            </a:extLst>
          </a:blip>
          <a:srcRect r="6474"/>
          <a:stretch>
            <a:fillRect/>
          </a:stretch>
        </p:blipFill>
        <p:spPr bwMode="auto">
          <a:xfrm>
            <a:off x="4648200" y="3581400"/>
            <a:ext cx="36576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9"/>
          <p:cNvSpPr txBox="1">
            <a:spLocks noChangeArrowheads="1"/>
          </p:cNvSpPr>
          <p:nvPr/>
        </p:nvSpPr>
        <p:spPr bwMode="auto">
          <a:xfrm>
            <a:off x="8305800" y="6324600"/>
            <a:ext cx="685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sz="1400">
                <a:solidFill>
                  <a:schemeClr val="bg1"/>
                </a:solidFill>
              </a:rPr>
              <a:t>CNN</a:t>
            </a:r>
          </a:p>
        </p:txBody>
      </p:sp>
      <p:sp>
        <p:nvSpPr>
          <p:cNvPr id="29705" name="Text Box 10"/>
          <p:cNvSpPr txBox="1">
            <a:spLocks noChangeArrowheads="1"/>
          </p:cNvSpPr>
          <p:nvPr/>
        </p:nvSpPr>
        <p:spPr bwMode="auto">
          <a:xfrm>
            <a:off x="8458200" y="3657600"/>
            <a:ext cx="685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sz="1400">
                <a:solidFill>
                  <a:schemeClr val="bg1"/>
                </a:solidFill>
              </a:rPr>
              <a:t>NYT</a:t>
            </a:r>
            <a:endParaRPr lang="en-US"/>
          </a:p>
        </p:txBody>
      </p:sp>
      <p:sp>
        <p:nvSpPr>
          <p:cNvPr id="29706" name="Text Box 11"/>
          <p:cNvSpPr txBox="1">
            <a:spLocks noChangeArrowheads="1"/>
          </p:cNvSpPr>
          <p:nvPr/>
        </p:nvSpPr>
        <p:spPr bwMode="auto">
          <a:xfrm>
            <a:off x="2590800" y="3657600"/>
            <a:ext cx="274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sz="1400" i="0">
                <a:solidFill>
                  <a:schemeClr val="bg1"/>
                </a:solidFill>
              </a:rPr>
              <a:t>Stein &amp; Okal, 2011</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nfig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33829"/>
            <a:ext cx="6473623" cy="5498771"/>
          </a:xfrm>
          <a:prstGeom prst="rect">
            <a:avLst/>
          </a:prstGeom>
        </p:spPr>
      </p:pic>
      <p:sp>
        <p:nvSpPr>
          <p:cNvPr id="5" name="TextBox 4"/>
          <p:cNvSpPr txBox="1"/>
          <p:nvPr/>
        </p:nvSpPr>
        <p:spPr>
          <a:xfrm>
            <a:off x="1676400" y="6214646"/>
            <a:ext cx="3429000" cy="338554"/>
          </a:xfrm>
          <a:prstGeom prst="rect">
            <a:avLst/>
          </a:prstGeom>
          <a:noFill/>
        </p:spPr>
        <p:txBody>
          <a:bodyPr wrap="square" rtlCol="0">
            <a:spAutoFit/>
          </a:bodyPr>
          <a:lstStyle/>
          <a:p>
            <a:r>
              <a:rPr lang="en-US" sz="1600" b="0" dirty="0" smtClean="0"/>
              <a:t>Nature 484 141-3 2012</a:t>
            </a:r>
            <a:endParaRPr lang="en-US" sz="1600" b="0" dirty="0"/>
          </a:p>
        </p:txBody>
      </p:sp>
      <p:pic>
        <p:nvPicPr>
          <p:cNvPr id="6" name="Picture 5"/>
          <p:cNvPicPr>
            <a:picLocks noChangeAspect="1"/>
          </p:cNvPicPr>
          <p:nvPr/>
        </p:nvPicPr>
        <p:blipFill>
          <a:blip r:embed="rId3"/>
          <a:stretch>
            <a:fillRect/>
          </a:stretch>
        </p:blipFill>
        <p:spPr>
          <a:xfrm>
            <a:off x="-25400" y="62839"/>
            <a:ext cx="9144000" cy="1156361"/>
          </a:xfrm>
          <a:prstGeom prst="rect">
            <a:avLst/>
          </a:prstGeom>
        </p:spPr>
      </p:pic>
      <p:sp>
        <p:nvSpPr>
          <p:cNvPr id="2" name="TextBox 1"/>
          <p:cNvSpPr txBox="1"/>
          <p:nvPr/>
        </p:nvSpPr>
        <p:spPr>
          <a:xfrm>
            <a:off x="6858000" y="1219200"/>
            <a:ext cx="2133600" cy="5632310"/>
          </a:xfrm>
          <a:prstGeom prst="rect">
            <a:avLst/>
          </a:prstGeom>
          <a:noFill/>
        </p:spPr>
        <p:txBody>
          <a:bodyPr wrap="square" rtlCol="0">
            <a:spAutoFit/>
          </a:bodyPr>
          <a:lstStyle/>
          <a:p>
            <a:r>
              <a:rPr lang="en-US" dirty="0" smtClean="0">
                <a:solidFill>
                  <a:srgbClr val="FFFF00"/>
                </a:solidFill>
              </a:rPr>
              <a:t>Since M9 happened off Tohoku, how about  to the south?</a:t>
            </a:r>
          </a:p>
          <a:p>
            <a:endParaRPr lang="en-US" dirty="0">
              <a:solidFill>
                <a:srgbClr val="FFFF00"/>
              </a:solidFill>
            </a:endParaRPr>
          </a:p>
          <a:p>
            <a:r>
              <a:rPr lang="en-US" dirty="0" smtClean="0">
                <a:solidFill>
                  <a:srgbClr val="FFFF00"/>
                </a:solidFill>
              </a:rPr>
              <a:t>No evidence this ever happened</a:t>
            </a:r>
          </a:p>
          <a:p>
            <a:endParaRPr lang="en-US" dirty="0">
              <a:solidFill>
                <a:srgbClr val="FFFF00"/>
              </a:solidFill>
            </a:endParaRPr>
          </a:p>
          <a:p>
            <a:r>
              <a:rPr lang="en-US" dirty="0" smtClean="0">
                <a:solidFill>
                  <a:srgbClr val="FFFF00"/>
                </a:solidFill>
              </a:rPr>
              <a:t>No reason to doubt that it could</a:t>
            </a:r>
          </a:p>
          <a:p>
            <a:endParaRPr lang="en-US" dirty="0">
              <a:solidFill>
                <a:srgbClr val="FFFF00"/>
              </a:solidFill>
            </a:endParaRPr>
          </a:p>
          <a:p>
            <a:r>
              <a:rPr lang="en-US" dirty="0" smtClean="0">
                <a:solidFill>
                  <a:srgbClr val="FFFF00"/>
                </a:solidFill>
              </a:rPr>
              <a:t>Global impact</a:t>
            </a:r>
            <a:endParaRPr lang="en-US" dirty="0">
              <a:solidFill>
                <a:srgbClr val="FFFF00"/>
              </a:solidFill>
            </a:endParaRPr>
          </a:p>
        </p:txBody>
      </p:sp>
    </p:spTree>
    <p:extLst>
      <p:ext uri="{BB962C8B-B14F-4D97-AF65-F5344CB8AC3E}">
        <p14:creationId xmlns:p14="http://schemas.microsoft.com/office/powerpoint/2010/main" val="10640410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76200"/>
            <a:ext cx="7086600" cy="1562100"/>
          </a:xfrm>
          <a:prstGeom prst="rect">
            <a:avLst/>
          </a:prstGeom>
        </p:spPr>
      </p:pic>
      <p:sp>
        <p:nvSpPr>
          <p:cNvPr id="4" name="TextBox 3"/>
          <p:cNvSpPr txBox="1"/>
          <p:nvPr/>
        </p:nvSpPr>
        <p:spPr>
          <a:xfrm>
            <a:off x="76200" y="1905000"/>
            <a:ext cx="8839200" cy="5016757"/>
          </a:xfrm>
          <a:prstGeom prst="rect">
            <a:avLst/>
          </a:prstGeom>
          <a:noFill/>
        </p:spPr>
        <p:txBody>
          <a:bodyPr wrap="square" rtlCol="0">
            <a:spAutoFit/>
          </a:bodyPr>
          <a:lstStyle/>
          <a:p>
            <a:pPr algn="ctr"/>
            <a:r>
              <a:rPr lang="en-US" sz="3200" dirty="0">
                <a:solidFill>
                  <a:srgbClr val="FFFF00"/>
                </a:solidFill>
              </a:rPr>
              <a:t>The policy question, in the words of Japanese economist H. Hori, is </a:t>
            </a:r>
          </a:p>
          <a:p>
            <a:pPr algn="ctr"/>
            <a:r>
              <a:rPr lang="en-US" sz="3200" dirty="0">
                <a:solidFill>
                  <a:srgbClr val="FFFF00"/>
                </a:solidFill>
              </a:rPr>
              <a:t> </a:t>
            </a:r>
          </a:p>
          <a:p>
            <a:pPr algn="ctr"/>
            <a:r>
              <a:rPr lang="en-US" sz="3200" dirty="0">
                <a:solidFill>
                  <a:srgbClr val="FFFF00"/>
                </a:solidFill>
              </a:rPr>
              <a:t>“What should we do in face of uncertainty? Some say we should spend our resources on present problems instead of wasting them on things whose results are uncertain. Others say we should prepare for future unknown disasters precisely because they are uncertain.” </a:t>
            </a:r>
            <a:endParaRPr lang="en-US" sz="3200" dirty="0" smtClean="0">
              <a:solidFill>
                <a:srgbClr val="FFFF00"/>
              </a:solidFill>
            </a:endParaRPr>
          </a:p>
          <a:p>
            <a:endParaRPr lang="en-US" sz="3200" dirty="0">
              <a:solidFill>
                <a:srgbClr val="FFFF00"/>
              </a:solidFill>
            </a:endParaRPr>
          </a:p>
        </p:txBody>
      </p:sp>
      <p:sp>
        <p:nvSpPr>
          <p:cNvPr id="5" name="TextBox 4"/>
          <p:cNvSpPr txBox="1"/>
          <p:nvPr/>
        </p:nvSpPr>
        <p:spPr>
          <a:xfrm>
            <a:off x="7543800" y="152400"/>
            <a:ext cx="1447800" cy="338554"/>
          </a:xfrm>
          <a:prstGeom prst="rect">
            <a:avLst/>
          </a:prstGeom>
          <a:noFill/>
        </p:spPr>
        <p:txBody>
          <a:bodyPr wrap="square" rtlCol="0">
            <a:spAutoFit/>
          </a:bodyPr>
          <a:lstStyle/>
          <a:p>
            <a:r>
              <a:rPr lang="en-US" sz="1600" b="0" dirty="0" smtClean="0">
                <a:solidFill>
                  <a:schemeClr val="bg1"/>
                </a:solidFill>
              </a:rPr>
              <a:t>Forbes</a:t>
            </a:r>
            <a:endParaRPr lang="en-US" sz="1600" b="0" dirty="0">
              <a:solidFill>
                <a:schemeClr val="bg1"/>
              </a:solidFill>
            </a:endParaRPr>
          </a:p>
        </p:txBody>
      </p:sp>
    </p:spTree>
    <p:extLst>
      <p:ext uri="{BB962C8B-B14F-4D97-AF65-F5344CB8AC3E}">
        <p14:creationId xmlns:p14="http://schemas.microsoft.com/office/powerpoint/2010/main" val="13801369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8991600" cy="6494085"/>
          </a:xfrm>
          <a:prstGeom prst="rect">
            <a:avLst/>
          </a:prstGeom>
          <a:noFill/>
        </p:spPr>
        <p:txBody>
          <a:bodyPr wrap="square" rtlCol="0">
            <a:spAutoFit/>
          </a:bodyPr>
          <a:lstStyle/>
          <a:p>
            <a:r>
              <a:rPr lang="en-US" sz="3200" dirty="0" smtClean="0">
                <a:solidFill>
                  <a:srgbClr val="FFFF00"/>
                </a:solidFill>
              </a:rPr>
              <a:t>APPROACH FROM NATIONAL DEFENCE</a:t>
            </a:r>
            <a:br>
              <a:rPr lang="en-US" sz="3200" dirty="0" smtClean="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Defending </a:t>
            </a:r>
            <a:r>
              <a:rPr lang="en-US" sz="3200" dirty="0">
                <a:solidFill>
                  <a:srgbClr val="FFFF00"/>
                </a:solidFill>
              </a:rPr>
              <a:t>a nation against enemies has many similarities to defending against natural hazards. </a:t>
            </a:r>
            <a:endParaRPr lang="en-US" sz="3200" dirty="0" smtClean="0">
              <a:solidFill>
                <a:srgbClr val="FFFF00"/>
              </a:solidFill>
            </a:endParaRPr>
          </a:p>
          <a:p>
            <a:endParaRPr lang="en-US" sz="3200" dirty="0">
              <a:solidFill>
                <a:srgbClr val="FFFF00"/>
              </a:solidFill>
            </a:endParaRPr>
          </a:p>
          <a:p>
            <a:r>
              <a:rPr lang="en-US" sz="3200" dirty="0" smtClean="0">
                <a:solidFill>
                  <a:srgbClr val="FFFF00"/>
                </a:solidFill>
              </a:rPr>
              <a:t>For </a:t>
            </a:r>
            <a:r>
              <a:rPr lang="en-US" sz="3200" dirty="0">
                <a:solidFill>
                  <a:srgbClr val="FFFF00"/>
                </a:solidFill>
              </a:rPr>
              <a:t>most nations, natural disasters cause much more damage and loss of life than military conflicts. </a:t>
            </a:r>
            <a:endParaRPr lang="en-US" sz="3200" dirty="0" smtClean="0">
              <a:solidFill>
                <a:srgbClr val="FFFF00"/>
              </a:solidFill>
            </a:endParaRPr>
          </a:p>
          <a:p>
            <a:endParaRPr lang="en-US" sz="3200" dirty="0">
              <a:solidFill>
                <a:srgbClr val="FFFF00"/>
              </a:solidFill>
            </a:endParaRPr>
          </a:p>
          <a:p>
            <a:r>
              <a:rPr lang="en-US" sz="3200" dirty="0" smtClean="0">
                <a:solidFill>
                  <a:srgbClr val="FFFF00"/>
                </a:solidFill>
              </a:rPr>
              <a:t>However</a:t>
            </a:r>
            <a:r>
              <a:rPr lang="en-US" sz="3200" dirty="0">
                <a:solidFill>
                  <a:srgbClr val="FFFF00"/>
                </a:solidFill>
              </a:rPr>
              <a:t>, most nations’ </a:t>
            </a:r>
            <a:r>
              <a:rPr lang="en-US" sz="3200" dirty="0" smtClean="0">
                <a:solidFill>
                  <a:srgbClr val="FFFF00"/>
                </a:solidFill>
              </a:rPr>
              <a:t>structures </a:t>
            </a:r>
            <a:r>
              <a:rPr lang="en-US" sz="3200" dirty="0">
                <a:solidFill>
                  <a:srgbClr val="FFFF00"/>
                </a:solidFill>
              </a:rPr>
              <a:t>for dealing with natural hazards are much less well developed than for defending against human enemies. </a:t>
            </a:r>
          </a:p>
        </p:txBody>
      </p:sp>
    </p:spTree>
    <p:extLst>
      <p:ext uri="{BB962C8B-B14F-4D97-AF65-F5344CB8AC3E}">
        <p14:creationId xmlns:p14="http://schemas.microsoft.com/office/powerpoint/2010/main" val="19464638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124200"/>
            <a:ext cx="8458200" cy="3416320"/>
          </a:xfrm>
          <a:prstGeom prst="rect">
            <a:avLst/>
          </a:prstGeom>
          <a:noFill/>
        </p:spPr>
        <p:txBody>
          <a:bodyPr wrap="square" rtlCol="0">
            <a:spAutoFit/>
          </a:bodyPr>
          <a:lstStyle/>
          <a:p>
            <a:r>
              <a:rPr lang="en-US" dirty="0">
                <a:solidFill>
                  <a:srgbClr val="FFFF00"/>
                </a:solidFill>
              </a:rPr>
              <a:t>T</a:t>
            </a:r>
            <a:r>
              <a:rPr lang="en-US" dirty="0" smtClean="0">
                <a:solidFill>
                  <a:srgbClr val="FFFF00"/>
                </a:solidFill>
              </a:rPr>
              <a:t>he </a:t>
            </a:r>
            <a:r>
              <a:rPr lang="en-US" dirty="0">
                <a:solidFill>
                  <a:srgbClr val="FFFF00"/>
                </a:solidFill>
              </a:rPr>
              <a:t>US Department of </a:t>
            </a:r>
            <a:r>
              <a:rPr lang="en-US" dirty="0" smtClean="0">
                <a:solidFill>
                  <a:srgbClr val="FFFF00"/>
                </a:solidFill>
              </a:rPr>
              <a:t>Defense conducts </a:t>
            </a:r>
            <a:r>
              <a:rPr lang="en-US" dirty="0">
                <a:solidFill>
                  <a:srgbClr val="FFFF00"/>
                </a:solidFill>
              </a:rPr>
              <a:t>a major study every four years called the Quadrennial Defense Review. </a:t>
            </a:r>
            <a:endParaRPr lang="en-US" dirty="0" smtClean="0">
              <a:solidFill>
                <a:srgbClr val="FFFF00"/>
              </a:solidFill>
            </a:endParaRPr>
          </a:p>
          <a:p>
            <a:endParaRPr lang="en-US" dirty="0">
              <a:solidFill>
                <a:srgbClr val="FFFF00"/>
              </a:solidFill>
            </a:endParaRPr>
          </a:p>
          <a:p>
            <a:r>
              <a:rPr lang="en-US" dirty="0" smtClean="0">
                <a:solidFill>
                  <a:srgbClr val="FFFF00"/>
                </a:solidFill>
              </a:rPr>
              <a:t>The </a:t>
            </a:r>
            <a:r>
              <a:rPr lang="en-US" dirty="0">
                <a:solidFill>
                  <a:srgbClr val="FFFF00"/>
                </a:solidFill>
              </a:rPr>
              <a:t>QDR assesses likely requirements in the coming years and how US strategy, programs, and resources should be planned and allocated to </a:t>
            </a:r>
            <a:r>
              <a:rPr lang="en-US" dirty="0" smtClean="0">
                <a:solidFill>
                  <a:srgbClr val="FFFF00"/>
                </a:solidFill>
              </a:rPr>
              <a:t>meet them. </a:t>
            </a:r>
          </a:p>
          <a:p>
            <a:endParaRPr lang="en-US" dirty="0">
              <a:solidFill>
                <a:srgbClr val="FFFF00"/>
              </a:solidFill>
            </a:endParaRPr>
          </a:p>
          <a:p>
            <a:r>
              <a:rPr lang="en-US" dirty="0" smtClean="0">
                <a:solidFill>
                  <a:srgbClr val="FFFF00"/>
                </a:solidFill>
              </a:rPr>
              <a:t>It recognizes </a:t>
            </a:r>
            <a:r>
              <a:rPr lang="en-US" dirty="0">
                <a:solidFill>
                  <a:srgbClr val="FFFF00"/>
                </a:solidFill>
              </a:rPr>
              <a:t>that strategies should change as situations change, and considers </a:t>
            </a:r>
            <a:r>
              <a:rPr lang="en-US" dirty="0" smtClean="0">
                <a:solidFill>
                  <a:srgbClr val="FFFF00"/>
                </a:solidFill>
              </a:rPr>
              <a:t>budgetary </a:t>
            </a:r>
            <a:r>
              <a:rPr lang="en-US" dirty="0">
                <a:solidFill>
                  <a:srgbClr val="FFFF00"/>
                </a:solidFill>
              </a:rPr>
              <a:t>constraints. </a:t>
            </a:r>
          </a:p>
        </p:txBody>
      </p:sp>
      <p:pic>
        <p:nvPicPr>
          <p:cNvPr id="3" name="Picture 2"/>
          <p:cNvPicPr>
            <a:picLocks noChangeAspect="1"/>
          </p:cNvPicPr>
          <p:nvPr/>
        </p:nvPicPr>
        <p:blipFill>
          <a:blip r:embed="rId2"/>
          <a:stretch>
            <a:fillRect/>
          </a:stretch>
        </p:blipFill>
        <p:spPr>
          <a:xfrm>
            <a:off x="38100" y="152400"/>
            <a:ext cx="9029700" cy="2426712"/>
          </a:xfrm>
          <a:prstGeom prst="rect">
            <a:avLst/>
          </a:prstGeom>
        </p:spPr>
      </p:pic>
    </p:spTree>
    <p:extLst>
      <p:ext uri="{BB962C8B-B14F-4D97-AF65-F5344CB8AC3E}">
        <p14:creationId xmlns:p14="http://schemas.microsoft.com/office/powerpoint/2010/main" val="35881963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82000" cy="6247865"/>
          </a:xfrm>
          <a:prstGeom prst="rect">
            <a:avLst/>
          </a:prstGeom>
          <a:noFill/>
        </p:spPr>
        <p:txBody>
          <a:bodyPr wrap="square" rtlCol="0">
            <a:spAutoFit/>
          </a:bodyPr>
          <a:lstStyle/>
          <a:p>
            <a:pPr algn="ctr"/>
            <a:r>
              <a:rPr lang="en-US" sz="3200" b="1" dirty="0" smtClean="0">
                <a:solidFill>
                  <a:srgbClr val="FFFF00"/>
                </a:solidFill>
              </a:rPr>
              <a:t>QDR accepts deep uncertainty</a:t>
            </a:r>
          </a:p>
          <a:p>
            <a:pPr algn="ctr"/>
            <a:endParaRPr lang="en-US" sz="3200" b="1" dirty="0">
              <a:solidFill>
                <a:srgbClr val="FFFF00"/>
              </a:solidFill>
            </a:endParaRPr>
          </a:p>
          <a:p>
            <a:pPr algn="ctr"/>
            <a:r>
              <a:rPr lang="en-US" sz="2800" dirty="0" smtClean="0">
                <a:solidFill>
                  <a:srgbClr val="FFFF00"/>
                </a:solidFill>
              </a:rPr>
              <a:t>“We </a:t>
            </a:r>
            <a:r>
              <a:rPr lang="en-US" sz="2800" dirty="0">
                <a:solidFill>
                  <a:srgbClr val="FFFF00"/>
                </a:solidFill>
              </a:rPr>
              <a:t>are likely to be surprised— pleasantly and unpleasantly—by the speed of technology proliferation, increasingly sophisticated systems being developed by potential state adversaries, the cleverness and persistence of terrorists, the ability to adapt our own acquisition programs and capabilities, and the vitality of the U.S. technology and economic cycle. </a:t>
            </a:r>
            <a:endParaRPr lang="en-US" sz="2800" dirty="0" smtClean="0">
              <a:solidFill>
                <a:srgbClr val="FFFF00"/>
              </a:solidFill>
            </a:endParaRPr>
          </a:p>
          <a:p>
            <a:pPr algn="ctr"/>
            <a:endParaRPr lang="en-US" sz="2800" dirty="0">
              <a:solidFill>
                <a:srgbClr val="FFFF00"/>
              </a:solidFill>
            </a:endParaRPr>
          </a:p>
          <a:p>
            <a:pPr algn="ctr"/>
            <a:r>
              <a:rPr lang="en-US" sz="2800" dirty="0" smtClean="0">
                <a:solidFill>
                  <a:srgbClr val="00FF00"/>
                </a:solidFill>
              </a:rPr>
              <a:t>Estimations </a:t>
            </a:r>
            <a:r>
              <a:rPr lang="en-US" sz="2800" dirty="0">
                <a:solidFill>
                  <a:srgbClr val="00FF00"/>
                </a:solidFill>
              </a:rPr>
              <a:t>of how and where we would fight a war or militarily intervene will also probably be largely wrong. </a:t>
            </a:r>
            <a:r>
              <a:rPr lang="en-US" sz="2800" dirty="0" smtClean="0">
                <a:solidFill>
                  <a:srgbClr val="00FF00"/>
                </a:solidFill>
              </a:rPr>
              <a:t>“   	</a:t>
            </a:r>
            <a:endParaRPr lang="en-US" sz="2800" dirty="0">
              <a:solidFill>
                <a:schemeClr val="bg1"/>
              </a:solidFill>
            </a:endParaRPr>
          </a:p>
        </p:txBody>
      </p:sp>
      <p:sp>
        <p:nvSpPr>
          <p:cNvPr id="3" name="TextBox 2"/>
          <p:cNvSpPr txBox="1"/>
          <p:nvPr/>
        </p:nvSpPr>
        <p:spPr>
          <a:xfrm>
            <a:off x="6629400" y="6400800"/>
            <a:ext cx="1828800" cy="738664"/>
          </a:xfrm>
          <a:prstGeom prst="rect">
            <a:avLst/>
          </a:prstGeom>
          <a:noFill/>
        </p:spPr>
        <p:txBody>
          <a:bodyPr wrap="square" rtlCol="0">
            <a:spAutoFit/>
          </a:bodyPr>
          <a:lstStyle/>
          <a:p>
            <a:r>
              <a:rPr lang="en-US" sz="1800" dirty="0">
                <a:solidFill>
                  <a:schemeClr val="bg1"/>
                </a:solidFill>
              </a:rPr>
              <a:t>(2004 QDR)</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2358"/>
            <a:ext cx="8382000" cy="6555642"/>
          </a:xfrm>
          <a:prstGeom prst="rect">
            <a:avLst/>
          </a:prstGeom>
          <a:noFill/>
        </p:spPr>
        <p:txBody>
          <a:bodyPr wrap="square" rtlCol="0">
            <a:spAutoFit/>
          </a:bodyPr>
          <a:lstStyle/>
          <a:p>
            <a:r>
              <a:rPr lang="en-US" sz="2800" dirty="0" smtClean="0">
                <a:solidFill>
                  <a:srgbClr val="FFFF00"/>
                </a:solidFill>
              </a:rPr>
              <a:t>RECOMMENDATION</a:t>
            </a:r>
          </a:p>
          <a:p>
            <a:endParaRPr lang="en-US" sz="2800" dirty="0">
              <a:solidFill>
                <a:srgbClr val="FFFF00"/>
              </a:solidFill>
            </a:endParaRPr>
          </a:p>
          <a:p>
            <a:r>
              <a:rPr lang="en-US" sz="2800" dirty="0" smtClean="0">
                <a:solidFill>
                  <a:srgbClr val="FFFF00"/>
                </a:solidFill>
              </a:rPr>
              <a:t>An international structure should be created, under UN auspices, to conduct quadrennial natural hazard reviews</a:t>
            </a:r>
          </a:p>
          <a:p>
            <a:endParaRPr lang="en-US" sz="2800" dirty="0">
              <a:solidFill>
                <a:srgbClr val="FFFF00"/>
              </a:solidFill>
            </a:endParaRPr>
          </a:p>
          <a:p>
            <a:r>
              <a:rPr lang="en-US" sz="2800" dirty="0" smtClean="0">
                <a:solidFill>
                  <a:srgbClr val="FFFF00"/>
                </a:solidFill>
              </a:rPr>
              <a:t>The process should seek to anticipate hazards larger than addressable at national levels, and suggest approaches to learning more and developing mitigation</a:t>
            </a:r>
          </a:p>
          <a:p>
            <a:endParaRPr lang="en-US" sz="2800" dirty="0">
              <a:solidFill>
                <a:srgbClr val="FFFF00"/>
              </a:solidFill>
            </a:endParaRPr>
          </a:p>
          <a:p>
            <a:r>
              <a:rPr lang="en-US" sz="2800" dirty="0" smtClean="0">
                <a:solidFill>
                  <a:srgbClr val="FFFF00"/>
                </a:solidFill>
              </a:rPr>
              <a:t>Process could be similar to IPCC, but would </a:t>
            </a:r>
            <a:r>
              <a:rPr lang="en-US" sz="2800" smtClean="0">
                <a:solidFill>
                  <a:srgbClr val="FFFF00"/>
                </a:solidFill>
              </a:rPr>
              <a:t>consider “</a:t>
            </a:r>
            <a:r>
              <a:rPr lang="en-US" sz="2800" dirty="0" smtClean="0">
                <a:solidFill>
                  <a:srgbClr val="FFFF00"/>
                </a:solidFill>
              </a:rPr>
              <a:t>what if?” issues and recognize large deep uncertainties</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5372997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76200" y="76200"/>
            <a:ext cx="8915400" cy="617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a:spcBef>
                <a:spcPct val="50000"/>
              </a:spcBef>
            </a:pPr>
            <a:r>
              <a:rPr lang="en-US" sz="3200" i="0" dirty="0">
                <a:solidFill>
                  <a:srgbClr val="FFFF00"/>
                </a:solidFill>
                <a:latin typeface="Helvetica" charset="0"/>
                <a:cs typeface="Arial" charset="0"/>
              </a:rPr>
              <a:t>Society is playing a high-stakes game of chance against nature in a very uncertain world </a:t>
            </a:r>
          </a:p>
          <a:p>
            <a:pPr algn="ctr">
              <a:spcAft>
                <a:spcPts val="1000"/>
              </a:spcAft>
            </a:pPr>
            <a:endParaRPr lang="en-US" i="0" dirty="0" smtClean="0">
              <a:solidFill>
                <a:srgbClr val="FFFF00"/>
              </a:solidFill>
              <a:latin typeface="Helvetica" charset="0"/>
              <a:cs typeface="Arial" charset="0"/>
            </a:endParaRPr>
          </a:p>
          <a:p>
            <a:pPr algn="ctr">
              <a:spcAft>
                <a:spcPts val="1000"/>
              </a:spcAft>
            </a:pPr>
            <a:r>
              <a:rPr lang="en-US" sz="3200" i="0" dirty="0" smtClean="0">
                <a:solidFill>
                  <a:srgbClr val="FFFF00"/>
                </a:solidFill>
                <a:latin typeface="Helvetica" charset="0"/>
                <a:cs typeface="Arial" charset="0"/>
              </a:rPr>
              <a:t>Despite </a:t>
            </a:r>
            <a:r>
              <a:rPr lang="en-US" sz="3200" i="0" dirty="0">
                <a:solidFill>
                  <a:srgbClr val="FFFF00"/>
                </a:solidFill>
                <a:latin typeface="Helvetica" charset="0"/>
                <a:cs typeface="Arial" charset="0"/>
              </a:rPr>
              <a:t>steady advances in hazard science &amp; </a:t>
            </a:r>
            <a:r>
              <a:rPr lang="en-US" sz="3200" i="0" dirty="0" smtClean="0">
                <a:solidFill>
                  <a:srgbClr val="FFFF00"/>
                </a:solidFill>
                <a:latin typeface="Helvetica" charset="0"/>
                <a:cs typeface="Arial" charset="0"/>
              </a:rPr>
              <a:t>engineering</a:t>
            </a:r>
            <a:endParaRPr lang="en-US" sz="3200" i="0" dirty="0">
              <a:solidFill>
                <a:srgbClr val="FFFF00"/>
              </a:solidFill>
              <a:latin typeface="Helvetica" charset="0"/>
              <a:cs typeface="Arial" charset="0"/>
            </a:endParaRPr>
          </a:p>
          <a:p>
            <a:pPr algn="ctr">
              <a:lnSpc>
                <a:spcPct val="90000"/>
              </a:lnSpc>
              <a:spcAft>
                <a:spcPts val="1000"/>
              </a:spcAft>
            </a:pPr>
            <a:r>
              <a:rPr lang="en-US" sz="3200" i="0" dirty="0">
                <a:solidFill>
                  <a:srgbClr val="00FF00"/>
                </a:solidFill>
                <a:latin typeface="Helvetica" charset="0"/>
                <a:cs typeface="Arial" charset="0"/>
              </a:rPr>
              <a:t>Often </a:t>
            </a:r>
            <a:r>
              <a:rPr lang="en-US" sz="3200" i="0" dirty="0">
                <a:solidFill>
                  <a:schemeClr val="bg1"/>
                </a:solidFill>
                <a:latin typeface="Helvetica" charset="0"/>
                <a:cs typeface="Arial" charset="0"/>
              </a:rPr>
              <a:t>nature</a:t>
            </a:r>
            <a:r>
              <a:rPr lang="en-US" sz="3200" i="0" dirty="0">
                <a:solidFill>
                  <a:srgbClr val="00FF00"/>
                </a:solidFill>
                <a:latin typeface="Helvetica" charset="0"/>
                <a:cs typeface="Arial" charset="0"/>
              </a:rPr>
              <a:t> </a:t>
            </a:r>
            <a:r>
              <a:rPr lang="en-US" sz="3200" i="0" dirty="0">
                <a:solidFill>
                  <a:schemeClr val="bg1"/>
                </a:solidFill>
                <a:latin typeface="Helvetica" charset="0"/>
                <a:cs typeface="Arial" charset="0"/>
              </a:rPr>
              <a:t>surprises us</a:t>
            </a:r>
            <a:r>
              <a:rPr lang="en-US" sz="3200" i="0" dirty="0">
                <a:solidFill>
                  <a:srgbClr val="00FF00"/>
                </a:solidFill>
                <a:latin typeface="Helvetica" charset="0"/>
                <a:cs typeface="Arial" charset="0"/>
              </a:rPr>
              <a:t>, when an earthquake, hurricane, or flood is bigger or has greater effects than expected from hazard assessments. </a:t>
            </a:r>
          </a:p>
          <a:p>
            <a:pPr algn="ctr">
              <a:lnSpc>
                <a:spcPct val="90000"/>
              </a:lnSpc>
              <a:spcBef>
                <a:spcPct val="50000"/>
              </a:spcBef>
            </a:pPr>
            <a:r>
              <a:rPr lang="en-US" sz="3200" i="0" dirty="0">
                <a:solidFill>
                  <a:srgbClr val="00FF00"/>
                </a:solidFill>
                <a:latin typeface="Helvetica" charset="0"/>
                <a:cs typeface="Arial" charset="0"/>
              </a:rPr>
              <a:t>In other cases, </a:t>
            </a:r>
            <a:r>
              <a:rPr lang="en-US" sz="3200" i="0" dirty="0">
                <a:solidFill>
                  <a:schemeClr val="bg1"/>
                </a:solidFill>
                <a:latin typeface="Helvetica" charset="0"/>
                <a:cs typeface="Arial" charset="0"/>
              </a:rPr>
              <a:t>nature outsmarts us</a:t>
            </a:r>
            <a:r>
              <a:rPr lang="en-US" sz="3200" i="0" dirty="0">
                <a:solidFill>
                  <a:srgbClr val="00FF00"/>
                </a:solidFill>
                <a:latin typeface="Helvetica" charset="0"/>
                <a:cs typeface="Arial" charset="0"/>
              </a:rPr>
              <a:t>, doing great damage despite expensive mitigation measures, or making us divert resources to address a minor hazard.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685800" y="25400"/>
            <a:ext cx="7772400" cy="1143000"/>
          </a:xfrm>
        </p:spPr>
        <p:txBody>
          <a:bodyPr/>
          <a:lstStyle/>
          <a:p>
            <a:r>
              <a:rPr lang="en-US" dirty="0">
                <a:solidFill>
                  <a:srgbClr val="FFFF00"/>
                </a:solidFill>
                <a:latin typeface="Arial" charset="0"/>
                <a:ea typeface="ＭＳ Ｐゴシック" charset="0"/>
                <a:cs typeface="ＭＳ Ｐゴシック" charset="0"/>
              </a:rPr>
              <a:t>What</a:t>
            </a:r>
            <a:r>
              <a:rPr lang="ja-JP" altLang="en-US" dirty="0">
                <a:solidFill>
                  <a:srgbClr val="FFFF00"/>
                </a:solidFill>
                <a:latin typeface="Arial" charset="0"/>
                <a:ea typeface="ＭＳ Ｐゴシック" charset="0"/>
                <a:cs typeface="ＭＳ Ｐゴシック" charset="0"/>
              </a:rPr>
              <a:t>’</a:t>
            </a:r>
            <a:r>
              <a:rPr lang="en-US" altLang="ja-JP" dirty="0">
                <a:solidFill>
                  <a:srgbClr val="FFFF00"/>
                </a:solidFill>
                <a:latin typeface="Arial" charset="0"/>
                <a:ea typeface="ＭＳ Ｐゴシック" charset="0"/>
                <a:cs typeface="ＭＳ Ｐゴシック" charset="0"/>
              </a:rPr>
              <a:t>s going wrong?</a:t>
            </a:r>
            <a:endParaRPr lang="en-US" dirty="0">
              <a:latin typeface="Arial" charset="0"/>
              <a:ea typeface="ＭＳ Ｐゴシック" charset="0"/>
              <a:cs typeface="ＭＳ Ｐゴシック" charset="0"/>
            </a:endParaRPr>
          </a:p>
        </p:txBody>
      </p:sp>
      <p:sp>
        <p:nvSpPr>
          <p:cNvPr id="33794" name="Rectangle 3"/>
          <p:cNvSpPr>
            <a:spLocks noGrp="1" noChangeArrowheads="1"/>
          </p:cNvSpPr>
          <p:nvPr>
            <p:ph type="subTitle" idx="1"/>
          </p:nvPr>
        </p:nvSpPr>
        <p:spPr>
          <a:xfrm>
            <a:off x="762000" y="1371600"/>
            <a:ext cx="7924800" cy="1752600"/>
          </a:xfrm>
        </p:spPr>
        <p:txBody>
          <a:bodyPr/>
          <a:lstStyle/>
          <a:p>
            <a:r>
              <a:rPr lang="en-US" dirty="0">
                <a:solidFill>
                  <a:srgbClr val="00FF00"/>
                </a:solidFill>
                <a:latin typeface="Arial" charset="0"/>
                <a:ea typeface="ＭＳ Ｐゴシック" charset="0"/>
                <a:cs typeface="ＭＳ Ｐゴシック" charset="0"/>
              </a:rPr>
              <a:t>Shallow uncertainty - we don</a:t>
            </a:r>
            <a:r>
              <a:rPr lang="ja-JP" altLang="en-US" dirty="0">
                <a:solidFill>
                  <a:srgbClr val="00FF00"/>
                </a:solidFill>
                <a:latin typeface="Arial" charset="0"/>
                <a:ea typeface="ＭＳ Ｐゴシック" charset="0"/>
                <a:cs typeface="ＭＳ Ｐゴシック" charset="0"/>
              </a:rPr>
              <a:t>’</a:t>
            </a:r>
            <a:r>
              <a:rPr lang="en-US" altLang="ja-JP" dirty="0">
                <a:solidFill>
                  <a:srgbClr val="00FF00"/>
                </a:solidFill>
                <a:latin typeface="Arial" charset="0"/>
                <a:ea typeface="ＭＳ Ｐゴシック" charset="0"/>
                <a:cs typeface="ＭＳ Ｐゴシック" charset="0"/>
              </a:rPr>
              <a:t>t know what will happen, but know the odds. The past is a good predictor of the future. </a:t>
            </a:r>
            <a:r>
              <a:rPr lang="en-US" altLang="ja-JP" i="1" dirty="0">
                <a:solidFill>
                  <a:schemeClr val="bg1"/>
                </a:solidFill>
                <a:latin typeface="Arial" charset="0"/>
                <a:ea typeface="ＭＳ Ｐゴシック" charset="0"/>
                <a:cs typeface="ＭＳ Ｐゴシック" charset="0"/>
              </a:rPr>
              <a:t>We can make math models that work well</a:t>
            </a:r>
            <a:r>
              <a:rPr lang="en-US" altLang="ja-JP" i="1" dirty="0" smtClean="0">
                <a:solidFill>
                  <a:schemeClr val="bg1"/>
                </a:solidFill>
                <a:latin typeface="Arial" charset="0"/>
                <a:ea typeface="ＭＳ Ｐゴシック" charset="0"/>
                <a:cs typeface="ＭＳ Ｐゴシック" charset="0"/>
              </a:rPr>
              <a:t>.</a:t>
            </a:r>
          </a:p>
          <a:p>
            <a:endParaRPr lang="en-US" altLang="ja-JP" i="1" dirty="0">
              <a:solidFill>
                <a:schemeClr val="bg1"/>
              </a:solidFill>
              <a:latin typeface="Arial" charset="0"/>
              <a:ea typeface="ＭＳ Ｐゴシック" charset="0"/>
              <a:cs typeface="ＭＳ Ｐゴシック" charset="0"/>
            </a:endParaRPr>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733800"/>
            <a:ext cx="3710032" cy="2938639"/>
          </a:xfrm>
          <a:prstGeom prst="rect">
            <a:avLst/>
          </a:prstGeom>
        </p:spPr>
      </p:pic>
      <p:sp>
        <p:nvSpPr>
          <p:cNvPr id="2" name="TextBox 1"/>
          <p:cNvSpPr txBox="1"/>
          <p:nvPr/>
        </p:nvSpPr>
        <p:spPr>
          <a:xfrm>
            <a:off x="5105400" y="4191000"/>
            <a:ext cx="3581400" cy="1938992"/>
          </a:xfrm>
          <a:prstGeom prst="rect">
            <a:avLst/>
          </a:prstGeom>
          <a:noFill/>
        </p:spPr>
        <p:txBody>
          <a:bodyPr wrap="square" rtlCol="0">
            <a:spAutoFit/>
          </a:bodyPr>
          <a:lstStyle/>
          <a:p>
            <a:r>
              <a:rPr lang="en-US" altLang="ja-JP" sz="3200" dirty="0">
                <a:solidFill>
                  <a:schemeClr val="bg1"/>
                </a:solidFill>
              </a:rPr>
              <a:t>This is what we assume in hazard </a:t>
            </a:r>
            <a:r>
              <a:rPr lang="en-US" altLang="ja-JP" sz="3200" dirty="0" smtClean="0">
                <a:solidFill>
                  <a:schemeClr val="bg1"/>
                </a:solidFill>
              </a:rPr>
              <a:t>planning</a:t>
            </a:r>
            <a:endParaRPr lang="en-US" sz="3200" dirty="0">
              <a:solidFill>
                <a:srgbClr val="00FF00"/>
              </a:solidFill>
            </a:endParaRP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subTitle" idx="1"/>
          </p:nvPr>
        </p:nvSpPr>
        <p:spPr>
          <a:xfrm>
            <a:off x="228600" y="202909"/>
            <a:ext cx="8610600" cy="2565982"/>
          </a:xfrm>
        </p:spPr>
        <p:txBody>
          <a:bodyPr/>
          <a:lstStyle/>
          <a:p>
            <a:r>
              <a:rPr lang="en-US" dirty="0">
                <a:solidFill>
                  <a:srgbClr val="FFFF00"/>
                </a:solidFill>
              </a:rPr>
              <a:t>D</a:t>
            </a:r>
            <a:r>
              <a:rPr lang="en-US" dirty="0" smtClean="0">
                <a:solidFill>
                  <a:srgbClr val="FFFF00"/>
                </a:solidFill>
              </a:rPr>
              <a:t>eep uncertainties</a:t>
            </a:r>
            <a:r>
              <a:rPr lang="en-US" dirty="0">
                <a:solidFill>
                  <a:srgbClr val="FFFF00"/>
                </a:solidFill>
              </a:rPr>
              <a:t> </a:t>
            </a:r>
            <a:r>
              <a:rPr lang="en-US" dirty="0" smtClean="0">
                <a:solidFill>
                  <a:srgbClr val="FFFF00"/>
                </a:solidFill>
              </a:rPr>
              <a:t>arise </a:t>
            </a:r>
            <a:r>
              <a:rPr lang="en-US" dirty="0">
                <a:solidFill>
                  <a:srgbClr val="FFFF00"/>
                </a:solidFill>
              </a:rPr>
              <a:t>when the probabilities of outcomes are </a:t>
            </a:r>
            <a:r>
              <a:rPr lang="en-US" dirty="0">
                <a:solidFill>
                  <a:srgbClr val="00FF00"/>
                </a:solidFill>
              </a:rPr>
              <a:t>poorly known, unknown, or unknowable. </a:t>
            </a:r>
            <a:endParaRPr lang="en-US" dirty="0" smtClean="0">
              <a:solidFill>
                <a:srgbClr val="00FF00"/>
              </a:solidFill>
            </a:endParaRPr>
          </a:p>
          <a:p>
            <a:endParaRPr lang="en-US" dirty="0">
              <a:solidFill>
                <a:srgbClr val="FFFF00"/>
              </a:solidFill>
            </a:endParaRPr>
          </a:p>
          <a:p>
            <a:r>
              <a:rPr lang="en-US" dirty="0" smtClean="0">
                <a:solidFill>
                  <a:srgbClr val="FFFF00"/>
                </a:solidFill>
              </a:rPr>
              <a:t>This </a:t>
            </a:r>
            <a:r>
              <a:rPr lang="en-US" dirty="0">
                <a:solidFill>
                  <a:srgbClr val="FFFF00"/>
                </a:solidFill>
              </a:rPr>
              <a:t>occurs when we have multiple possible models with poorly known parameters, either because we do not adequately understand the system or it has inherently unpredictable elements. </a:t>
            </a:r>
            <a:endParaRPr lang="en-US" dirty="0" smtClean="0">
              <a:solidFill>
                <a:srgbClr val="FFFF00"/>
              </a:solidFill>
            </a:endParaRPr>
          </a:p>
          <a:p>
            <a:endParaRPr lang="en-US" dirty="0">
              <a:solidFill>
                <a:srgbClr val="FFFF00"/>
              </a:solidFill>
            </a:endParaRPr>
          </a:p>
          <a:p>
            <a:r>
              <a:rPr lang="en-US" dirty="0" smtClean="0">
                <a:solidFill>
                  <a:srgbClr val="00FF00"/>
                </a:solidFill>
              </a:rPr>
              <a:t>In </a:t>
            </a:r>
            <a:r>
              <a:rPr lang="en-US" dirty="0">
                <a:solidFill>
                  <a:srgbClr val="00FF00"/>
                </a:solidFill>
              </a:rPr>
              <a:t>such situations, past events may give little insight into future ones. </a:t>
            </a:r>
            <a:endParaRPr lang="en-US" dirty="0">
              <a:solidFill>
                <a:srgbClr val="00FF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68998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a:spLocks noChangeArrowheads="1"/>
          </p:cNvSpPr>
          <p:nvPr/>
        </p:nvSpPr>
        <p:spPr bwMode="auto">
          <a:xfrm>
            <a:off x="457200" y="228600"/>
            <a:ext cx="3733800" cy="644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sz="2600" i="0">
                <a:solidFill>
                  <a:srgbClr val="FFFF00"/>
                </a:solidFill>
                <a:latin typeface="Helvetica" charset="0"/>
                <a:cs typeface="Arial" charset="0"/>
              </a:rPr>
              <a:t>Shallow uncertainty is like estimating the chance that a batter will get a hit. </a:t>
            </a:r>
            <a:r>
              <a:rPr lang="en-US" sz="2600" i="0">
                <a:solidFill>
                  <a:srgbClr val="00FF00"/>
                </a:solidFill>
                <a:latin typeface="Helvetica" charset="0"/>
                <a:cs typeface="Arial" charset="0"/>
              </a:rPr>
              <a:t>His batting average is a good predictor.</a:t>
            </a:r>
          </a:p>
          <a:p>
            <a:pPr>
              <a:spcBef>
                <a:spcPct val="50000"/>
              </a:spcBef>
            </a:pPr>
            <a:endParaRPr lang="en-US" sz="2600" i="0">
              <a:solidFill>
                <a:srgbClr val="FFFF00"/>
              </a:solidFill>
              <a:latin typeface="Helvetica" charset="0"/>
              <a:cs typeface="Arial" charset="0"/>
            </a:endParaRPr>
          </a:p>
          <a:p>
            <a:pPr>
              <a:spcBef>
                <a:spcPct val="50000"/>
              </a:spcBef>
            </a:pPr>
            <a:r>
              <a:rPr lang="en-US" sz="2600" i="0">
                <a:solidFill>
                  <a:srgbClr val="FFFF00"/>
                </a:solidFill>
                <a:latin typeface="Helvetica" charset="0"/>
                <a:cs typeface="Arial" charset="0"/>
              </a:rPr>
              <a:t>Deep uncertainty is like trying to predict the winner of the World Series next baseball season. </a:t>
            </a:r>
            <a:r>
              <a:rPr lang="en-US" sz="2600" i="0">
                <a:solidFill>
                  <a:srgbClr val="00FF00"/>
                </a:solidFill>
                <a:latin typeface="Helvetica" charset="0"/>
                <a:cs typeface="Arial" charset="0"/>
              </a:rPr>
              <a:t>Teams' past performance give only limited insight into the future. </a:t>
            </a:r>
          </a:p>
        </p:txBody>
      </p:sp>
      <p:pic>
        <p:nvPicPr>
          <p:cNvPr id="387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
            <a:ext cx="40386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87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00450"/>
            <a:ext cx="40386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04800"/>
            <a:ext cx="8915400" cy="5970864"/>
          </a:xfrm>
          <a:prstGeom prst="rect">
            <a:avLst/>
          </a:prstGeom>
          <a:noFill/>
          <a:ln>
            <a:solidFill>
              <a:srgbClr val="FFFF00"/>
            </a:solidFill>
          </a:ln>
        </p:spPr>
        <p:txBody>
          <a:bodyPr wrap="square" rtlCol="0">
            <a:spAutoFit/>
          </a:bodyPr>
          <a:lstStyle/>
          <a:p>
            <a:r>
              <a:rPr lang="en-US" dirty="0" smtClean="0">
                <a:solidFill>
                  <a:srgbClr val="FFFF00"/>
                </a:solidFill>
              </a:rPr>
              <a:t>“</a:t>
            </a:r>
            <a:r>
              <a:rPr lang="en-US" b="1" dirty="0" smtClean="0">
                <a:solidFill>
                  <a:srgbClr val="FFFF00"/>
                </a:solidFill>
              </a:rPr>
              <a:t>Some </a:t>
            </a:r>
            <a:r>
              <a:rPr lang="en-US" b="1" dirty="0">
                <a:solidFill>
                  <a:srgbClr val="FFFF00"/>
                </a:solidFill>
              </a:rPr>
              <a:t>of the most troubling risk management challenges of our time are </a:t>
            </a:r>
            <a:r>
              <a:rPr lang="en-US" b="1" dirty="0" smtClean="0">
                <a:solidFill>
                  <a:srgbClr val="FFFF00"/>
                </a:solidFill>
              </a:rPr>
              <a:t>characterized </a:t>
            </a:r>
            <a:r>
              <a:rPr lang="en-US" b="1" dirty="0">
                <a:solidFill>
                  <a:srgbClr val="FFFF00"/>
                </a:solidFill>
              </a:rPr>
              <a:t>by deep uncertainties</a:t>
            </a:r>
            <a:r>
              <a:rPr lang="en-US" dirty="0">
                <a:solidFill>
                  <a:srgbClr val="FFFF00"/>
                </a:solidFill>
              </a:rPr>
              <a:t>.</a:t>
            </a:r>
            <a:r>
              <a:rPr lang="en-US" dirty="0"/>
              <a:t> </a:t>
            </a:r>
            <a:endParaRPr lang="en-US" dirty="0" smtClean="0"/>
          </a:p>
          <a:p>
            <a:endParaRPr lang="en-US" dirty="0"/>
          </a:p>
          <a:p>
            <a:r>
              <a:rPr lang="en-US" sz="2200" dirty="0" smtClean="0">
                <a:solidFill>
                  <a:srgbClr val="00FF00"/>
                </a:solidFill>
              </a:rPr>
              <a:t>Well</a:t>
            </a:r>
            <a:r>
              <a:rPr lang="en-US" sz="2200" dirty="0">
                <a:solidFill>
                  <a:srgbClr val="00FF00"/>
                </a:solidFill>
              </a:rPr>
              <a:t>-validated, trustworthy risk models giving the probabilities of future consequences for alternative present decisions are not </a:t>
            </a:r>
            <a:r>
              <a:rPr lang="en-US" sz="2200" dirty="0" smtClean="0">
                <a:solidFill>
                  <a:srgbClr val="00FF00"/>
                </a:solidFill>
              </a:rPr>
              <a:t>available</a:t>
            </a:r>
          </a:p>
          <a:p>
            <a:endParaRPr lang="en-US" sz="2200" dirty="0">
              <a:solidFill>
                <a:srgbClr val="00FF00"/>
              </a:solidFill>
            </a:endParaRPr>
          </a:p>
          <a:p>
            <a:r>
              <a:rPr lang="en-US" sz="2200" dirty="0">
                <a:solidFill>
                  <a:srgbClr val="FFFF00"/>
                </a:solidFill>
              </a:rPr>
              <a:t>T</a:t>
            </a:r>
            <a:r>
              <a:rPr lang="en-US" sz="2200" dirty="0" smtClean="0">
                <a:solidFill>
                  <a:srgbClr val="FFFF00"/>
                </a:solidFill>
              </a:rPr>
              <a:t>he </a:t>
            </a:r>
            <a:r>
              <a:rPr lang="en-US" sz="2200" dirty="0">
                <a:solidFill>
                  <a:srgbClr val="FFFF00"/>
                </a:solidFill>
              </a:rPr>
              <a:t>relevance of past data for predicting future outcomes is in doubt; experts disagree about the probable consequences of alternative policies – or, worse, reach an unwarranted consensus that replaces acknowledgment of uncertainties and information gaps with groupthink </a:t>
            </a:r>
            <a:endParaRPr lang="en-US" sz="2200" dirty="0">
              <a:solidFill>
                <a:srgbClr val="00FF00"/>
              </a:solidFill>
            </a:endParaRPr>
          </a:p>
          <a:p>
            <a:endParaRPr lang="en-US" sz="2200" dirty="0" smtClean="0">
              <a:solidFill>
                <a:srgbClr val="00FF00"/>
              </a:solidFill>
            </a:endParaRPr>
          </a:p>
          <a:p>
            <a:r>
              <a:rPr lang="en-US" sz="2200" dirty="0" smtClean="0">
                <a:solidFill>
                  <a:srgbClr val="00FF00"/>
                </a:solidFill>
              </a:rPr>
              <a:t>Policymakers </a:t>
            </a:r>
            <a:r>
              <a:rPr lang="en-US" sz="2200" dirty="0">
                <a:solidFill>
                  <a:srgbClr val="00FF00"/>
                </a:solidFill>
              </a:rPr>
              <a:t>(and probably various political constituencies) are divided about what actions to take to reduce risks </a:t>
            </a:r>
            <a:r>
              <a:rPr lang="en-US" sz="2200" dirty="0" smtClean="0"/>
              <a:t> </a:t>
            </a:r>
          </a:p>
          <a:p>
            <a:endParaRPr lang="en-US" sz="2200" dirty="0">
              <a:solidFill>
                <a:srgbClr val="FFFF00"/>
              </a:solidFill>
            </a:endParaRPr>
          </a:p>
          <a:p>
            <a:r>
              <a:rPr lang="en-US" sz="2200" dirty="0" smtClean="0">
                <a:solidFill>
                  <a:srgbClr val="FFFF00"/>
                </a:solidFill>
              </a:rPr>
              <a:t>Passions run </a:t>
            </a:r>
            <a:r>
              <a:rPr lang="en-US" sz="2200" dirty="0">
                <a:solidFill>
                  <a:srgbClr val="FFFF00"/>
                </a:solidFill>
              </a:rPr>
              <a:t>high and convictions of being right run deep in the absence of enough objective information to support rational decision </a:t>
            </a:r>
            <a:r>
              <a:rPr lang="en-US" sz="2200" dirty="0" smtClean="0">
                <a:solidFill>
                  <a:srgbClr val="FFFF00"/>
                </a:solidFill>
              </a:rPr>
              <a:t>analysis</a:t>
            </a:r>
            <a:r>
              <a:rPr lang="en-US" dirty="0" smtClean="0">
                <a:solidFill>
                  <a:srgbClr val="FFFF00"/>
                </a:solidFill>
              </a:rPr>
              <a:t> “</a:t>
            </a:r>
          </a:p>
        </p:txBody>
      </p:sp>
      <p:sp>
        <p:nvSpPr>
          <p:cNvPr id="4" name="TextBox 3"/>
          <p:cNvSpPr txBox="1"/>
          <p:nvPr/>
        </p:nvSpPr>
        <p:spPr>
          <a:xfrm>
            <a:off x="6896100" y="6324600"/>
            <a:ext cx="1409700" cy="369332"/>
          </a:xfrm>
          <a:prstGeom prst="rect">
            <a:avLst/>
          </a:prstGeom>
          <a:noFill/>
        </p:spPr>
        <p:txBody>
          <a:bodyPr wrap="square" rtlCol="0">
            <a:spAutoFit/>
          </a:bodyPr>
          <a:lstStyle/>
          <a:p>
            <a:r>
              <a:rPr lang="en-US" sz="1800" dirty="0">
                <a:solidFill>
                  <a:srgbClr val="FFFF00"/>
                </a:solidFill>
              </a:rPr>
              <a:t>Cox (2012</a:t>
            </a:r>
            <a:r>
              <a:rPr lang="en-US" sz="1800" dirty="0" smtClean="0">
                <a:solidFill>
                  <a:srgbClr val="FFFF00"/>
                </a:solidFill>
              </a:rPr>
              <a:t>)</a:t>
            </a:r>
            <a:endParaRPr lang="en-US" sz="1800" dirty="0">
              <a:solidFill>
                <a:srgbClr val="FFFF00"/>
              </a:solidFill>
            </a:endParaRPr>
          </a:p>
        </p:txBody>
      </p:sp>
    </p:spTree>
    <p:extLst>
      <p:ext uri="{BB962C8B-B14F-4D97-AF65-F5344CB8AC3E}">
        <p14:creationId xmlns:p14="http://schemas.microsoft.com/office/powerpoint/2010/main" val="2177170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ChangeArrowheads="1"/>
          </p:cNvSpPr>
          <p:nvPr/>
        </p:nvSpPr>
        <p:spPr bwMode="auto">
          <a:xfrm>
            <a:off x="152400" y="2057400"/>
            <a:ext cx="853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i="0">
                <a:solidFill>
                  <a:schemeClr val="bg1"/>
                </a:solidFill>
              </a:rPr>
              <a:t> </a:t>
            </a:r>
          </a:p>
        </p:txBody>
      </p:sp>
      <p:pic>
        <p:nvPicPr>
          <p:cNvPr id="25602" name="Picture 5" descr="gellerjap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5419725"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6"/>
          <p:cNvSpPr txBox="1">
            <a:spLocks noChangeArrowheads="1"/>
          </p:cNvSpPr>
          <p:nvPr/>
        </p:nvSpPr>
        <p:spPr bwMode="auto">
          <a:xfrm>
            <a:off x="5715000" y="76200"/>
            <a:ext cx="3276600" cy="666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3200">
                <a:solidFill>
                  <a:srgbClr val="FFFF00"/>
                </a:solidFill>
              </a:rPr>
              <a:t>Hazard assessment failed</a:t>
            </a:r>
          </a:p>
          <a:p>
            <a:endParaRPr lang="en-US">
              <a:solidFill>
                <a:srgbClr val="FFFF00"/>
              </a:solidFill>
            </a:endParaRPr>
          </a:p>
          <a:p>
            <a:r>
              <a:rPr lang="en-US">
                <a:solidFill>
                  <a:schemeClr val="bg1"/>
                </a:solidFill>
              </a:rPr>
              <a:t>2010 map predicts probability of strong shaking in next 30 years</a:t>
            </a:r>
          </a:p>
          <a:p>
            <a:endParaRPr lang="en-US">
              <a:solidFill>
                <a:srgbClr val="FFFF00"/>
              </a:solidFill>
            </a:endParaRPr>
          </a:p>
          <a:p>
            <a:r>
              <a:rPr lang="en-US">
                <a:solidFill>
                  <a:srgbClr val="00FF00"/>
                </a:solidFill>
              </a:rPr>
              <a:t>But: 2011 M 9.1 Tohoku, 1995 Kobe M 7.3 &amp; others in areas mapped as low hazard </a:t>
            </a:r>
          </a:p>
          <a:p>
            <a:endParaRPr lang="en-US">
              <a:solidFill>
                <a:srgbClr val="00FF00"/>
              </a:solidFill>
            </a:endParaRPr>
          </a:p>
          <a:p>
            <a:r>
              <a:rPr lang="en-US">
                <a:solidFill>
                  <a:srgbClr val="FFFF00"/>
                </a:solidFill>
              </a:rPr>
              <a:t>In contrast: map assumed high hazard in Tokai </a:t>
            </a:r>
            <a:r>
              <a:rPr lang="ja-JP" altLang="en-US">
                <a:solidFill>
                  <a:srgbClr val="FFFF00"/>
                </a:solidFill>
              </a:rPr>
              <a:t>“</a:t>
            </a:r>
            <a:r>
              <a:rPr lang="en-US" altLang="ja-JP">
                <a:solidFill>
                  <a:srgbClr val="FFFF00"/>
                </a:solidFill>
              </a:rPr>
              <a:t>gap</a:t>
            </a:r>
            <a:r>
              <a:rPr lang="ja-JP" altLang="en-US">
                <a:solidFill>
                  <a:srgbClr val="FFFF00"/>
                </a:solidFill>
              </a:rPr>
              <a:t>”</a:t>
            </a:r>
            <a:endParaRPr lang="en-US">
              <a:solidFill>
                <a:srgbClr val="00FF00"/>
              </a:solidFill>
            </a:endParaRPr>
          </a:p>
        </p:txBody>
      </p:sp>
      <p:sp>
        <p:nvSpPr>
          <p:cNvPr id="25604" name="TextBox 7"/>
          <p:cNvSpPr txBox="1">
            <a:spLocks noChangeArrowheads="1"/>
          </p:cNvSpPr>
          <p:nvPr/>
        </p:nvSpPr>
        <p:spPr bwMode="auto">
          <a:xfrm>
            <a:off x="533400" y="1676400"/>
            <a:ext cx="106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a:t>Geller 2011</a:t>
            </a:r>
          </a:p>
        </p:txBody>
      </p:sp>
      <p:sp>
        <p:nvSpPr>
          <p:cNvPr id="25605" name="Line 10"/>
          <p:cNvSpPr>
            <a:spLocks noChangeShapeType="1"/>
          </p:cNvSpPr>
          <p:nvPr/>
        </p:nvSpPr>
        <p:spPr bwMode="auto">
          <a:xfrm flipH="1" flipV="1">
            <a:off x="2667000" y="4495800"/>
            <a:ext cx="2590800" cy="1143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6" name="Line 11"/>
          <p:cNvSpPr>
            <a:spLocks noChangeShapeType="1"/>
          </p:cNvSpPr>
          <p:nvPr/>
        </p:nvSpPr>
        <p:spPr bwMode="auto">
          <a:xfrm flipH="1" flipV="1">
            <a:off x="4572000" y="3657600"/>
            <a:ext cx="838200" cy="45720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0"/>
            <a:ext cx="9144000" cy="579438"/>
          </a:xfrm>
          <a:prstGeom prst="rect">
            <a:avLst/>
          </a:prstGeom>
          <a:solidFill>
            <a:schemeClr val="bg2">
              <a:lumMod val="90000"/>
            </a:schemeClr>
          </a:solidFill>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defRPr/>
            </a:pPr>
            <a:r>
              <a:rPr kumimoji="1" lang="en-US" altLang="ja-JP" sz="3200" b="1" smtClean="0">
                <a:solidFill>
                  <a:srgbClr val="FF0000"/>
                </a:solidFill>
                <a:latin typeface="Times New Roman" charset="0"/>
                <a:cs typeface="Times New Roman" charset="0"/>
              </a:rPr>
              <a:t>     </a:t>
            </a:r>
            <a:endParaRPr kumimoji="1" lang="ja-JP" altLang="en-US" sz="3200" b="1" smtClean="0">
              <a:solidFill>
                <a:srgbClr val="FF0000"/>
              </a:solidFill>
              <a:latin typeface="Times New Roman" charset="0"/>
              <a:cs typeface="Times New Roman" charset="0"/>
            </a:endParaRPr>
          </a:p>
        </p:txBody>
      </p:sp>
      <p:sp>
        <p:nvSpPr>
          <p:cNvPr id="24578" name="テキスト ボックス 1"/>
          <p:cNvSpPr txBox="1">
            <a:spLocks noChangeArrowheads="1"/>
          </p:cNvSpPr>
          <p:nvPr/>
        </p:nvSpPr>
        <p:spPr bwMode="auto">
          <a:xfrm>
            <a:off x="1492250" y="0"/>
            <a:ext cx="7023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kumimoji="1" lang="en-US" altLang="ja-JP" sz="2800">
                <a:solidFill>
                  <a:schemeClr val="bg1"/>
                </a:solidFill>
                <a:latin typeface="Calibri" charset="0"/>
                <a:cs typeface="Calibri" charset="0"/>
              </a:rPr>
              <a:t>Hazard model divided trench into segments</a:t>
            </a:r>
            <a:endParaRPr kumimoji="1" lang="en-US" altLang="ja-JP" sz="2800">
              <a:latin typeface="Calibri" charset="0"/>
              <a:cs typeface="Calibri" charset="0"/>
            </a:endParaRPr>
          </a:p>
        </p:txBody>
      </p:sp>
      <p:sp>
        <p:nvSpPr>
          <p:cNvPr id="24579" name="テキスト ボックス 8"/>
          <p:cNvSpPr txBox="1">
            <a:spLocks noChangeArrowheads="1"/>
          </p:cNvSpPr>
          <p:nvPr/>
        </p:nvSpPr>
        <p:spPr bwMode="auto">
          <a:xfrm>
            <a:off x="550863" y="5535613"/>
            <a:ext cx="40655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kumimoji="1" lang="en-US" altLang="ja-JP" sz="2000" i="0">
                <a:solidFill>
                  <a:srgbClr val="00FF33"/>
                </a:solidFill>
                <a:latin typeface="Tahoma" charset="0"/>
                <a:cs typeface="Tahoma" charset="0"/>
              </a:rPr>
              <a:t>Expected Earthquake Sources   </a:t>
            </a:r>
          </a:p>
          <a:p>
            <a:pPr eaLnBrk="1" hangingPunct="1"/>
            <a:r>
              <a:rPr kumimoji="1" lang="en-US" altLang="ja-JP" sz="2000" i="0">
                <a:solidFill>
                  <a:srgbClr val="00FF33"/>
                </a:solidFill>
                <a:latin typeface="Tahoma" charset="0"/>
                <a:cs typeface="Tahoma" charset="0"/>
              </a:rPr>
              <a:t>50 to 150 km segments</a:t>
            </a:r>
          </a:p>
          <a:p>
            <a:pPr eaLnBrk="1" hangingPunct="1"/>
            <a:r>
              <a:rPr kumimoji="1" lang="en-US" altLang="ja-JP" sz="2000" i="0">
                <a:solidFill>
                  <a:srgbClr val="00FF33"/>
                </a:solidFill>
                <a:latin typeface="Tahoma" charset="0"/>
                <a:cs typeface="Tahoma" charset="0"/>
              </a:rPr>
              <a:t>         M7.5 to 8.2</a:t>
            </a:r>
          </a:p>
          <a:p>
            <a:pPr eaLnBrk="1" hangingPunct="1"/>
            <a:r>
              <a:rPr kumimoji="1" lang="en-US" altLang="ja-JP" sz="1200" i="0">
                <a:solidFill>
                  <a:srgbClr val="00FF33"/>
                </a:solidFill>
                <a:latin typeface="Tahoma" charset="0"/>
                <a:cs typeface="Tahoma" charset="0"/>
              </a:rPr>
              <a:t>(Headquarters for Earthquake Research Promotion) </a:t>
            </a:r>
            <a:endParaRPr kumimoji="1" lang="ja-JP" altLang="en-US" sz="1200" i="0">
              <a:solidFill>
                <a:srgbClr val="00FF33"/>
              </a:solidFill>
              <a:latin typeface="Tahoma" charset="0"/>
              <a:cs typeface="Tahoma" charset="0"/>
            </a:endParaRPr>
          </a:p>
        </p:txBody>
      </p:sp>
      <p:sp>
        <p:nvSpPr>
          <p:cNvPr id="24581" name="Text Box 1030"/>
          <p:cNvSpPr txBox="1">
            <a:spLocks noChangeArrowheads="1"/>
          </p:cNvSpPr>
          <p:nvPr/>
        </p:nvSpPr>
        <p:spPr bwMode="auto">
          <a:xfrm>
            <a:off x="4953000" y="1676400"/>
            <a:ext cx="3733800"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a:solidFill>
                  <a:srgbClr val="FFFF00"/>
                </a:solidFill>
              </a:rPr>
              <a:t>These were assumed to break individually in future earthquakes</a:t>
            </a:r>
          </a:p>
        </p:txBody>
      </p:sp>
      <p:pic>
        <p:nvPicPr>
          <p:cNvPr id="7" name="Picture 1" descr="segments.tiff"/>
          <p:cNvPicPr>
            <a:picLocks noChangeAspect="1"/>
          </p:cNvPicPr>
          <p:nvPr/>
        </p:nvPicPr>
        <p:blipFill>
          <a:blip r:embed="rId3">
            <a:extLst>
              <a:ext uri="{28A0092B-C50C-407E-A947-70E740481C1C}">
                <a14:useLocalDpi xmlns:a14="http://schemas.microsoft.com/office/drawing/2010/main" val="0"/>
              </a:ext>
            </a:extLst>
          </a:blip>
          <a:srcRect t="11017"/>
          <a:stretch>
            <a:fillRect/>
          </a:stretch>
        </p:blipFill>
        <p:spPr bwMode="auto">
          <a:xfrm>
            <a:off x="228600" y="762000"/>
            <a:ext cx="40941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0054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0"/>
            <a:ext cx="9144000" cy="579438"/>
          </a:xfrm>
          <a:prstGeom prst="rect">
            <a:avLst/>
          </a:prstGeom>
          <a:solidFill>
            <a:schemeClr val="bg2">
              <a:lumMod val="90000"/>
            </a:schemeClr>
          </a:solidFill>
        </p:spPr>
        <p:txBody>
          <a:bodyPr>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defRPr/>
            </a:pPr>
            <a:r>
              <a:rPr kumimoji="1" lang="en-US" altLang="ja-JP" sz="3200" b="1" smtClean="0">
                <a:solidFill>
                  <a:srgbClr val="FF0000"/>
                </a:solidFill>
                <a:latin typeface="Times New Roman" charset="0"/>
                <a:cs typeface="Times New Roman" charset="0"/>
              </a:rPr>
              <a:t>     </a:t>
            </a:r>
            <a:endParaRPr kumimoji="1" lang="ja-JP" altLang="en-US" sz="3200" b="1" smtClean="0">
              <a:solidFill>
                <a:srgbClr val="FF0000"/>
              </a:solidFill>
              <a:latin typeface="Times New Roman" charset="0"/>
              <a:cs typeface="Times New Roman" charset="0"/>
            </a:endParaRPr>
          </a:p>
        </p:txBody>
      </p:sp>
      <p:sp>
        <p:nvSpPr>
          <p:cNvPr id="26626" name="テキスト ボックス 1"/>
          <p:cNvSpPr txBox="1">
            <a:spLocks noChangeArrowheads="1"/>
          </p:cNvSpPr>
          <p:nvPr/>
        </p:nvSpPr>
        <p:spPr bwMode="auto">
          <a:xfrm>
            <a:off x="1492250" y="0"/>
            <a:ext cx="6508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kumimoji="1" lang="en-US" altLang="ja-JP" sz="2800">
                <a:solidFill>
                  <a:schemeClr val="bg1"/>
                </a:solidFill>
                <a:latin typeface="Calibri" charset="0"/>
                <a:cs typeface="Calibri" charset="0"/>
              </a:rPr>
              <a:t>Giant earthquake broke many segments</a:t>
            </a:r>
            <a:endParaRPr kumimoji="1" lang="en-US" altLang="ja-JP" sz="2800">
              <a:latin typeface="Calibri" charset="0"/>
              <a:cs typeface="Calibri" charset="0"/>
            </a:endParaRP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765175"/>
            <a:ext cx="40100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テキスト ボックス 9"/>
          <p:cNvSpPr txBox="1">
            <a:spLocks noChangeArrowheads="1"/>
          </p:cNvSpPr>
          <p:nvPr/>
        </p:nvSpPr>
        <p:spPr bwMode="auto">
          <a:xfrm>
            <a:off x="4883150" y="5453063"/>
            <a:ext cx="32575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kumimoji="1" lang="en-US" altLang="ja-JP" sz="2000" i="0">
                <a:solidFill>
                  <a:srgbClr val="00FF33"/>
                </a:solidFill>
                <a:latin typeface="Tahoma" charset="0"/>
                <a:cs typeface="Tahoma" charset="0"/>
              </a:rPr>
              <a:t>2011 Tohoku Earthquake</a:t>
            </a:r>
          </a:p>
          <a:p>
            <a:pPr eaLnBrk="1" hangingPunct="1"/>
            <a:r>
              <a:rPr kumimoji="1" lang="en-US" altLang="ja-JP" sz="2000" i="0">
                <a:solidFill>
                  <a:srgbClr val="00FF33"/>
                </a:solidFill>
                <a:latin typeface="Tahoma" charset="0"/>
                <a:cs typeface="Tahoma" charset="0"/>
              </a:rPr>
              <a:t>    450 km long fault, M 9.1</a:t>
            </a:r>
          </a:p>
          <a:p>
            <a:pPr eaLnBrk="1" hangingPunct="1"/>
            <a:r>
              <a:rPr kumimoji="1" lang="en-US" altLang="ja-JP" sz="2000" i="0">
                <a:solidFill>
                  <a:srgbClr val="00FF33"/>
                </a:solidFill>
                <a:latin typeface="Tahoma" charset="0"/>
                <a:cs typeface="Tahoma" charset="0"/>
              </a:rPr>
              <a:t>          </a:t>
            </a:r>
            <a:endParaRPr kumimoji="1" lang="ja-JP" altLang="en-US" sz="2000" i="0">
              <a:solidFill>
                <a:srgbClr val="00FF33"/>
              </a:solidFill>
              <a:latin typeface="Tahoma" charset="0"/>
              <a:cs typeface="Tahoma" charset="0"/>
            </a:endParaRPr>
          </a:p>
        </p:txBody>
      </p:sp>
      <p:cxnSp>
        <p:nvCxnSpPr>
          <p:cNvPr id="15" name="直線矢印コネクタ 14"/>
          <p:cNvCxnSpPr/>
          <p:nvPr/>
        </p:nvCxnSpPr>
        <p:spPr>
          <a:xfrm rot="5400000">
            <a:off x="6408738" y="3032125"/>
            <a:ext cx="2376487" cy="1008063"/>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630" name="テキスト ボックス 8"/>
          <p:cNvSpPr txBox="1">
            <a:spLocks noChangeArrowheads="1"/>
          </p:cNvSpPr>
          <p:nvPr/>
        </p:nvSpPr>
        <p:spPr bwMode="auto">
          <a:xfrm>
            <a:off x="5667375" y="6207125"/>
            <a:ext cx="2025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kumimoji="1" lang="en-US" altLang="ja-JP" sz="1200" i="0">
                <a:solidFill>
                  <a:srgbClr val="00FF33"/>
                </a:solidFill>
                <a:latin typeface="Times New Roman" charset="0"/>
              </a:rPr>
              <a:t>(Aftershock map from USGS)</a:t>
            </a:r>
            <a:endParaRPr kumimoji="1" lang="ja-JP" altLang="en-US" sz="1200" i="0">
              <a:solidFill>
                <a:srgbClr val="00FF33"/>
              </a:solidFill>
              <a:latin typeface="Times New Roman" charset="0"/>
            </a:endParaRPr>
          </a:p>
        </p:txBody>
      </p:sp>
      <p:sp>
        <p:nvSpPr>
          <p:cNvPr id="26631" name="Text Box 10"/>
          <p:cNvSpPr txBox="1">
            <a:spLocks noChangeArrowheads="1"/>
          </p:cNvSpPr>
          <p:nvPr/>
        </p:nvSpPr>
        <p:spPr bwMode="auto">
          <a:xfrm>
            <a:off x="7772400" y="64770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ct val="50000"/>
              </a:spcBef>
            </a:pPr>
            <a:r>
              <a:rPr lang="en-US" sz="1600" i="0">
                <a:solidFill>
                  <a:srgbClr val="FFFF00"/>
                </a:solidFill>
                <a:latin typeface="Helvetica" charset="0"/>
              </a:rPr>
              <a:t>J. Mori</a:t>
            </a:r>
          </a:p>
        </p:txBody>
      </p:sp>
      <p:sp>
        <p:nvSpPr>
          <p:cNvPr id="26632" name="テキスト ボックス 8"/>
          <p:cNvSpPr txBox="1">
            <a:spLocks noChangeArrowheads="1"/>
          </p:cNvSpPr>
          <p:nvPr/>
        </p:nvSpPr>
        <p:spPr bwMode="auto">
          <a:xfrm>
            <a:off x="550863" y="5535613"/>
            <a:ext cx="40655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kumimoji="1" lang="en-US" altLang="ja-JP" sz="2000" i="0">
                <a:solidFill>
                  <a:srgbClr val="00FF33"/>
                </a:solidFill>
                <a:latin typeface="Tahoma" charset="0"/>
                <a:cs typeface="Tahoma" charset="0"/>
              </a:rPr>
              <a:t>Expected Earthquake Sources   </a:t>
            </a:r>
          </a:p>
          <a:p>
            <a:pPr eaLnBrk="1" hangingPunct="1"/>
            <a:r>
              <a:rPr kumimoji="1" lang="en-US" altLang="ja-JP" sz="2000" i="0">
                <a:solidFill>
                  <a:srgbClr val="00FF33"/>
                </a:solidFill>
                <a:latin typeface="Tahoma" charset="0"/>
                <a:cs typeface="Tahoma" charset="0"/>
              </a:rPr>
              <a:t>50 to 150 km segments</a:t>
            </a:r>
          </a:p>
          <a:p>
            <a:pPr eaLnBrk="1" hangingPunct="1"/>
            <a:r>
              <a:rPr kumimoji="1" lang="en-US" altLang="ja-JP" sz="2000" i="0">
                <a:solidFill>
                  <a:srgbClr val="00FF33"/>
                </a:solidFill>
                <a:latin typeface="Tahoma" charset="0"/>
                <a:cs typeface="Tahoma" charset="0"/>
              </a:rPr>
              <a:t>         M7.5 to 8.2</a:t>
            </a:r>
          </a:p>
          <a:p>
            <a:pPr eaLnBrk="1" hangingPunct="1"/>
            <a:r>
              <a:rPr kumimoji="1" lang="en-US" altLang="ja-JP" sz="1200" i="0">
                <a:solidFill>
                  <a:srgbClr val="00FF33"/>
                </a:solidFill>
                <a:latin typeface="Tahoma" charset="0"/>
                <a:cs typeface="Tahoma" charset="0"/>
              </a:rPr>
              <a:t>(Headquarters for Earthquake Research Promotion) </a:t>
            </a:r>
            <a:endParaRPr kumimoji="1" lang="ja-JP" altLang="en-US" sz="1200" i="0">
              <a:solidFill>
                <a:srgbClr val="00FF33"/>
              </a:solidFill>
              <a:latin typeface="Tahoma" charset="0"/>
              <a:cs typeface="Tahoma" charset="0"/>
            </a:endParaRPr>
          </a:p>
        </p:txBody>
      </p:sp>
      <p:pic>
        <p:nvPicPr>
          <p:cNvPr id="11" name="Picture 1" descr="segments.tiff"/>
          <p:cNvPicPr>
            <a:picLocks noChangeAspect="1"/>
          </p:cNvPicPr>
          <p:nvPr/>
        </p:nvPicPr>
        <p:blipFill>
          <a:blip r:embed="rId4">
            <a:extLst>
              <a:ext uri="{28A0092B-C50C-407E-A947-70E740481C1C}">
                <a14:useLocalDpi xmlns:a14="http://schemas.microsoft.com/office/drawing/2010/main" val="0"/>
              </a:ext>
            </a:extLst>
          </a:blip>
          <a:srcRect t="11017"/>
          <a:stretch>
            <a:fillRect/>
          </a:stretch>
        </p:blipFill>
        <p:spPr bwMode="auto">
          <a:xfrm>
            <a:off x="228600" y="762000"/>
            <a:ext cx="40941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576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7411</TotalTime>
  <Words>815</Words>
  <Application>Microsoft Macintosh PowerPoint</Application>
  <PresentationFormat>On-screen Show (4:3)</PresentationFormat>
  <Paragraphs>99</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PowerPoint Presentation</vt:lpstr>
      <vt:lpstr>PowerPoint Presentation</vt:lpstr>
      <vt:lpstr>What’s going wrong?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Seth Stein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Stein</dc:creator>
  <cp:lastModifiedBy>Seth Stein</cp:lastModifiedBy>
  <cp:revision>1015</cp:revision>
  <cp:lastPrinted>2012-04-30T02:52:38Z</cp:lastPrinted>
  <dcterms:created xsi:type="dcterms:W3CDTF">2011-05-10T16:03:10Z</dcterms:created>
  <dcterms:modified xsi:type="dcterms:W3CDTF">2014-08-27T21:00:19Z</dcterms:modified>
</cp:coreProperties>
</file>