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66" r:id="rId4"/>
    <p:sldId id="269" r:id="rId5"/>
    <p:sldId id="271" r:id="rId6"/>
    <p:sldId id="257" r:id="rId7"/>
    <p:sldId id="261" r:id="rId8"/>
    <p:sldId id="260" r:id="rId9"/>
    <p:sldId id="264" r:id="rId10"/>
    <p:sldId id="267" r:id="rId11"/>
    <p:sldId id="262" r:id="rId12"/>
    <p:sldId id="263" r:id="rId13"/>
    <p:sldId id="270" r:id="rId14"/>
    <p:sldId id="26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rio.org/OnLnDoc/pdf/wg1spm.pdf" TargetMode="External"/><Relationship Id="rId4" Type="http://schemas.openxmlformats.org/officeDocument/2006/relationships/hyperlink" Target="http://www.gcrio.org/OnLnDoc/pdf/wg2spm.pdf" TargetMode="External"/><Relationship Id="rId5" Type="http://schemas.openxmlformats.org/officeDocument/2006/relationships/hyperlink" Target="http://www.gcrio.org/OnLnDoc/pdf/wg3sp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e.tiff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b="8973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9221" y="482357"/>
            <a:ext cx="7102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Neue"/>
                <a:cs typeface="Helvetica Neue"/>
              </a:rPr>
              <a:t>Role for Science in the   Global Management of Extreme </a:t>
            </a:r>
            <a:r>
              <a:rPr lang="en-US" sz="48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Geohazards</a:t>
            </a:r>
            <a:endParaRPr lang="en-US" sz="4800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Deborah Brosnan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6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Science message and audience meaning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Scientists are more effective when they understand the framework in which science is heard and interpreted.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For example:</a:t>
            </a:r>
            <a:endParaRPr lang="en-US" dirty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Scientific Information: Likely severity and duration of event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Audience Relevance: “Just in time” c. one week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Volcanic eruption (Icelandic 2010) – likely duration is key relevant information</a:t>
            </a:r>
            <a:r>
              <a:rPr lang="en-US" dirty="0" smtClean="0">
                <a:solidFill>
                  <a:srgbClr val="302C24"/>
                </a:solidFill>
              </a:rPr>
              <a:t>.</a:t>
            </a:r>
            <a:endParaRPr lang="en-US" dirty="0">
              <a:solidFill>
                <a:srgbClr val="302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94129"/>
            <a:ext cx="7968193" cy="107709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Scientific Translation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340556"/>
            <a:ext cx="8791221" cy="5390443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Science: Similar to IPCC model of 3 working groups and 5 year reports. Change in risks, uncertainties, and consequences etc. Based on monitoring, data analysis, models etc.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02C24"/>
                </a:solidFill>
                <a:latin typeface="Helvetica Neue"/>
                <a:cs typeface="Helvetica Neue"/>
              </a:rPr>
              <a:t>	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Address gaps in scientific capacity that exist among countries, 	around events and how they can be mitigated and addressed.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02C24"/>
                </a:solidFill>
                <a:latin typeface="Helvetica Neue"/>
                <a:cs typeface="Helvetica Neue"/>
              </a:rPr>
              <a:t>	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Information that helps for black swan events, leads to more generic 	versus specific extreme hazard planning.</a:t>
            </a:r>
          </a:p>
          <a:p>
            <a:pPr marL="0" indent="0">
              <a:buNone/>
            </a:pPr>
            <a:endParaRPr lang="en-US" b="1" dirty="0" smtClean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2. Science based alerts on global threats to the global community, and that are linked to actions.</a:t>
            </a:r>
          </a:p>
          <a:p>
            <a:pPr marL="0" indent="0">
              <a:buNone/>
            </a:pPr>
            <a:endParaRPr lang="en-US" b="1" dirty="0" smtClean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02C24"/>
                </a:solidFill>
                <a:latin typeface="Helvetica Neue"/>
                <a:cs typeface="Helvetica Neue"/>
              </a:rPr>
              <a:t>3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. Rapid Response Science. Critical Science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38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Response/Critical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3. Rapid Response Science. Critical Science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There is high uncertainty in all elements of these events, including how they will unfold.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Decisions will need to be made 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rapidly; updated science and analysis will </a:t>
            </a: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be needed continually.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Scientists </a:t>
            </a: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will 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be asked to respond to non-science questions using their experience and expertise- professional judgment.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Scientists will have to respond to consequences of poor 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decisions, and political course changes, </a:t>
            </a: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made during the event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Scientists will need to </a:t>
            </a: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address scientific disagreements 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e.g. on probabilities, that arise among different scientists and </a:t>
            </a:r>
            <a:r>
              <a:rPr lang="en-US" sz="1800" b="1" dirty="0">
                <a:solidFill>
                  <a:srgbClr val="302C24"/>
                </a:solidFill>
                <a:latin typeface="Helvetica Neue"/>
                <a:cs typeface="Helvetica Neue"/>
              </a:rPr>
              <a:t>“in real time”</a:t>
            </a: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Communication strategy- vital during an event.</a:t>
            </a:r>
            <a:endParaRPr lang="en-US" sz="1800" b="1" dirty="0">
              <a:solidFill>
                <a:srgbClr val="302C24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2782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Tzu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6600"/>
                </a:solidFill>
              </a:rPr>
              <a:t>The journey of a thousand miles begins with one step</a:t>
            </a:r>
            <a:endParaRPr lang="en-US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Make it Real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83" y="1761565"/>
            <a:ext cx="8147051" cy="436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Scenarios:  Table-top scenarios:</a:t>
            </a:r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Identify Extreme </a:t>
            </a:r>
            <a:r>
              <a:rPr lang="en-US" sz="2400" b="1" dirty="0" err="1" smtClean="0">
                <a:solidFill>
                  <a:srgbClr val="302C24"/>
                </a:solidFill>
                <a:latin typeface="Helvetica Neue"/>
                <a:cs typeface="Helvetica Neue"/>
              </a:rPr>
              <a:t>Geohazard</a:t>
            </a: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 Event</a:t>
            </a:r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Identify and articulate the scientific knowledge and forecasts (including variability)</a:t>
            </a:r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Go through the state of the science and the event exercise,  with Government and Identified Stakeholders (e.g. from existing response mechanisms)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Make it Real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83" y="1761565"/>
            <a:ext cx="8147051" cy="4364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Scenarios:  Table-top scenarios:</a:t>
            </a:r>
          </a:p>
          <a:p>
            <a:pPr>
              <a:buAutoNum type="arabicPeriod"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Identify Extreme </a:t>
            </a:r>
            <a:r>
              <a:rPr lang="en-US" dirty="0" err="1" smtClean="0">
                <a:solidFill>
                  <a:srgbClr val="302C24"/>
                </a:solidFill>
                <a:latin typeface="Helvetica Neue"/>
                <a:cs typeface="Helvetica Neue"/>
              </a:rPr>
              <a:t>Geohazard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 Event</a:t>
            </a:r>
          </a:p>
          <a:p>
            <a:pPr>
              <a:buAutoNum type="arabicPeriod"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Identify and articulate the scientific knowledge and forecasts (including variability)</a:t>
            </a:r>
          </a:p>
          <a:p>
            <a:pPr>
              <a:buAutoNum type="arabicPeriod"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Go through the state of the science and the event exercise,  with Government and Identified Stakeholders (e.g. from existing response mechanisms)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Studies show that “the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exposure and vulnerability of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the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global economy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, environment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and society are sometimes not fully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recognized until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a disruption becomes persistent.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Recovery becomes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more complex as networks and systems stall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or fail.” </a:t>
            </a:r>
            <a:b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</a:b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 Science driven scenarios expose these vulnerabilities and demonstrate the value of scientific monitoring/communication.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9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e.tiff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b="8973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9221" y="482357"/>
            <a:ext cx="7102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Or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Communication and Translation of Science 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 Neue"/>
                <a:cs typeface="Helvetica Neue"/>
              </a:rPr>
              <a:t>Deborah Brosnan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6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4887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Assumptions/Givens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0" y="1255890"/>
            <a:ext cx="9002889" cy="5404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Extreme </a:t>
            </a:r>
            <a:r>
              <a:rPr lang="en-US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geohazard</a:t>
            </a: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 events are natural hazards that we need to prepare for on global and national levels.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They are poorly understood. They’ve had major environmental, economic and political, consequences throughout history, but previously, impacts and consequences have been less “shared”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Modern Life: population density, globalization, and living in hazard zones all raise the stakes.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Globalization has increased the scope and speed for contagion in a disaster, and impacts spread rapidly and unevenly across sectors and borders.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Assumptions/Givens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Scientific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studies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continue to provide valuable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and more accurate information on historic events, their frequencies, probabilities, and likely consequences.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 This is often ignored until an event happens.</a:t>
            </a:r>
            <a:endParaRPr lang="en-US" dirty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The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cost of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response is beyond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the financial capabilities of an individual country to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respond Consequently an international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geopolitical response </a:t>
            </a: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will be required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Coordinated scientific </a:t>
            </a:r>
            <a:r>
              <a:rPr lang="en-US" dirty="0">
                <a:solidFill>
                  <a:srgbClr val="302C24"/>
                </a:solidFill>
                <a:latin typeface="Helvetica Neue"/>
                <a:cs typeface="Helvetica Neue"/>
              </a:rPr>
              <a:t>monitoring, reporting, facilitating science-based actions to protect people and the planet makes sense. </a:t>
            </a:r>
            <a:endParaRPr lang="en-US" dirty="0" smtClean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02C24"/>
                </a:solidFill>
                <a:latin typeface="Helvetica Neue"/>
                <a:cs typeface="Helvetica Neue"/>
              </a:rPr>
              <a:t>An international scientific monitoring/advisory body that is connected with the international geopolitical response.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latin typeface="Helvetica Neue"/>
                <a:cs typeface="Helvetica Neue"/>
              </a:rPr>
              <a:t>Creating this scientific service, </a:t>
            </a:r>
            <a:r>
              <a:rPr lang="en-US" dirty="0">
                <a:solidFill>
                  <a:srgbClr val="FF6600"/>
                </a:solidFill>
                <a:latin typeface="Helvetica Neue"/>
                <a:cs typeface="Helvetica Neue"/>
              </a:rPr>
              <a:t>especially in a world where </a:t>
            </a:r>
            <a:r>
              <a:rPr lang="en-US" dirty="0" smtClean="0">
                <a:solidFill>
                  <a:srgbClr val="FF6600"/>
                </a:solidFill>
                <a:latin typeface="Helvetica Neue"/>
                <a:cs typeface="Helvetica Neue"/>
              </a:rPr>
              <a:t>“growth and progress</a:t>
            </a:r>
            <a:r>
              <a:rPr lang="en-US" dirty="0">
                <a:solidFill>
                  <a:srgbClr val="FF6600"/>
                </a:solidFill>
                <a:latin typeface="Helvetica Neue"/>
                <a:cs typeface="Helvetica Neue"/>
              </a:rPr>
              <a:t>” often </a:t>
            </a:r>
            <a:r>
              <a:rPr lang="en-US" dirty="0" smtClean="0">
                <a:solidFill>
                  <a:srgbClr val="FF6600"/>
                </a:solidFill>
                <a:latin typeface="Helvetica Neue"/>
                <a:cs typeface="Helvetica Neue"/>
              </a:rPr>
              <a:t>increases </a:t>
            </a:r>
            <a:r>
              <a:rPr lang="en-US" dirty="0">
                <a:solidFill>
                  <a:srgbClr val="FF6600"/>
                </a:solidFill>
                <a:latin typeface="Helvetica Neue"/>
                <a:cs typeface="Helvetica Neue"/>
              </a:rPr>
              <a:t>risks and </a:t>
            </a:r>
            <a:r>
              <a:rPr lang="en-US" dirty="0" smtClean="0">
                <a:solidFill>
                  <a:srgbClr val="FF6600"/>
                </a:solidFill>
                <a:latin typeface="Helvetica Neue"/>
                <a:cs typeface="Helvetica Neue"/>
              </a:rPr>
              <a:t>vulnerabilities, and where the audience is not convinced to take action.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969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Science and monitoring are generally excellent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Needs are:-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Communicating the science and the need for the science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TRANSLATING  the meaning of scientific results to a diverse audience that varies in it’s interests, abilities, resources </a:t>
            </a:r>
            <a:endParaRPr lang="en-US" sz="2400" b="1" dirty="0">
              <a:solidFill>
                <a:srgbClr val="302C24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421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34760"/>
          </a:xfrm>
        </p:spPr>
        <p:txBody>
          <a:bodyPr/>
          <a:lstStyle/>
          <a:p>
            <a:r>
              <a:rPr lang="en-US" dirty="0" smtClean="0"/>
              <a:t>IPCC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128890"/>
            <a:ext cx="8833556" cy="572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Established 1988 </a:t>
            </a:r>
            <a:r>
              <a:rPr lang="en-US" sz="1800" dirty="0">
                <a:solidFill>
                  <a:schemeClr val="tx1"/>
                </a:solidFill>
                <a:latin typeface="Helvetica Neue Light"/>
                <a:cs typeface="Helvetica Neue Light"/>
              </a:rPr>
              <a:t>by the United Nations Environment </a:t>
            </a: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Program </a:t>
            </a:r>
            <a:r>
              <a:rPr lang="en-US" sz="1800" dirty="0">
                <a:solidFill>
                  <a:schemeClr val="tx1"/>
                </a:solidFill>
                <a:latin typeface="Helvetica Neue Light"/>
                <a:cs typeface="Helvetica Neue Light"/>
              </a:rPr>
              <a:t>and the World Meteorological Organization </a:t>
            </a:r>
            <a:endParaRPr lang="en-US" sz="1800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Helvetica Neue Light"/>
                <a:cs typeface="Helvetica Neue Light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onduct </a:t>
            </a:r>
            <a:r>
              <a:rPr lang="en-US" sz="1800" dirty="0">
                <a:solidFill>
                  <a:schemeClr val="tx1"/>
                </a:solidFill>
                <a:latin typeface="Helvetica Neue Light"/>
                <a:cs typeface="Helvetica Neue Light"/>
              </a:rPr>
              <a:t>periodic assessments of the state of knowledge concerning global climate </a:t>
            </a: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change, e.g. scientific </a:t>
            </a:r>
            <a:r>
              <a:rPr lang="en-US" sz="1800" dirty="0">
                <a:solidFill>
                  <a:schemeClr val="tx1"/>
                </a:solidFill>
                <a:latin typeface="Helvetica Neue Light"/>
                <a:cs typeface="Helvetica Neue Light"/>
              </a:rPr>
              <a:t>information, environmental impacts, response strategies</a:t>
            </a: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, and more. 3 working groups</a:t>
            </a:r>
            <a:endParaRPr lang="en-US" sz="1800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0" indent="0">
              <a:buNone/>
            </a:pP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I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: Climate System and Climate 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Change- state 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of the science 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concerning what is current and projected 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to happen to the climate system.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4"/>
              </a:rPr>
              <a:t>II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4"/>
              </a:rPr>
              <a:t>: Climate Change: Impacts, Adaptation, and 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4"/>
              </a:rPr>
              <a:t>Vulnerability- state 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4"/>
              </a:rPr>
              <a:t>of the science concerning regional, sectoral and cross-sectoral impacts of, and adaptation to, climate change, including the social dimensions (e.g., equity) and economic costs and benefits.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III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: Mitigation of Climate 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Change- 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addresses the state of science 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on mitigation </a:t>
            </a:r>
            <a:r>
              <a:rPr lang="en-US" sz="1800" u="sng" dirty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of climate change, including the social aspects and economic costs and benefits, and methodological aspects of cross-cutting issues</a:t>
            </a:r>
            <a:r>
              <a:rPr lang="en-US" sz="1800" u="sng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5"/>
              </a:rPr>
              <a:t>.</a:t>
            </a:r>
            <a:endParaRPr lang="en-US" sz="1800" u="sng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It’s an excellent operational model. But there are differences with extreme </a:t>
            </a:r>
            <a:r>
              <a:rPr lang="en-US" sz="1800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geohazards</a:t>
            </a:r>
            <a:r>
              <a:rPr lang="en-US" sz="1800" dirty="0" smtClean="0">
                <a:solidFill>
                  <a:srgbClr val="302C24"/>
                </a:solidFill>
                <a:latin typeface="Helvetica Neue Light"/>
                <a:cs typeface="Helvetica Neue Light"/>
              </a:rPr>
              <a:t>.</a:t>
            </a:r>
            <a:endParaRPr lang="en-US" sz="1800" dirty="0">
              <a:solidFill>
                <a:srgbClr val="302C24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13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79777"/>
            <a:ext cx="8147051" cy="508001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</a:rPr>
              <a:t>Climate Change </a:t>
            </a:r>
            <a:r>
              <a:rPr lang="en-US" sz="1800" dirty="0" smtClean="0">
                <a:solidFill>
                  <a:srgbClr val="FF6600"/>
                </a:solidFill>
              </a:rPr>
              <a:t>v </a:t>
            </a:r>
            <a:r>
              <a:rPr lang="en-US" sz="3600" dirty="0" smtClean="0">
                <a:solidFill>
                  <a:srgbClr val="FF6600"/>
                </a:solidFill>
              </a:rPr>
              <a:t>Extreme </a:t>
            </a:r>
            <a:r>
              <a:rPr lang="en-US" sz="3600" dirty="0" err="1" smtClean="0">
                <a:solidFill>
                  <a:srgbClr val="FF6600"/>
                </a:solidFill>
              </a:rPr>
              <a:t>Geohazard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87779"/>
            <a:ext cx="9144000" cy="58702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Helvetica Neue"/>
                <a:cs typeface="Helvetica Neue"/>
              </a:rPr>
              <a:t>It is happening.  It is a current disaster/crisis not a preparation.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02C24"/>
                </a:solidFill>
                <a:latin typeface="Helvetica Neue"/>
                <a:cs typeface="Helvetica Neue"/>
              </a:rPr>
              <a:t>Climate Changes, IPCC science and IPCC assessments, AND Government and other sector responses are evolving together. </a:t>
            </a:r>
            <a:endParaRPr lang="en-US" sz="2400" dirty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02C24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302C24"/>
                </a:solidFill>
                <a:latin typeface="Helvetica Neue"/>
                <a:cs typeface="Helvetica Neue"/>
              </a:rPr>
              <a:t>Climate change will not trigger an extreme </a:t>
            </a:r>
            <a:r>
              <a:rPr lang="en-US" sz="2400" dirty="0" err="1" smtClean="0">
                <a:solidFill>
                  <a:srgbClr val="302C24"/>
                </a:solidFill>
                <a:latin typeface="Helvetica Neue"/>
                <a:cs typeface="Helvetica Neue"/>
              </a:rPr>
              <a:t>geohazard</a:t>
            </a:r>
            <a:r>
              <a:rPr lang="en-US" sz="2400" dirty="0" smtClean="0">
                <a:solidFill>
                  <a:srgbClr val="302C24"/>
                </a:solidFill>
                <a:latin typeface="Helvetica Neue"/>
                <a:cs typeface="Helvetica Neue"/>
              </a:rPr>
              <a:t>, although it will contribute to the consequences.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02C24"/>
                </a:solidFill>
                <a:latin typeface="Helvetica Neue"/>
                <a:cs typeface="Helvetica Neue"/>
              </a:rPr>
              <a:t>Climate change adaptation is not extreme </a:t>
            </a:r>
            <a:r>
              <a:rPr lang="en-US" sz="2400" dirty="0" err="1" smtClean="0">
                <a:solidFill>
                  <a:srgbClr val="302C24"/>
                </a:solidFill>
                <a:latin typeface="Helvetica Neue"/>
                <a:cs typeface="Helvetica Neue"/>
              </a:rPr>
              <a:t>geohazard</a:t>
            </a:r>
            <a:r>
              <a:rPr lang="en-US" sz="2400" dirty="0" smtClean="0">
                <a:solidFill>
                  <a:srgbClr val="302C24"/>
                </a:solidFill>
                <a:latin typeface="Helvetica Neue"/>
                <a:cs typeface="Helvetica Neue"/>
              </a:rPr>
              <a:t> adaptation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21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dirty="0"/>
              <a:t>“</a:t>
            </a:r>
            <a:r>
              <a:rPr lang="en-US" sz="3200" b="1" i="1" dirty="0">
                <a:solidFill>
                  <a:srgbClr val="FF6600"/>
                </a:solidFill>
              </a:rPr>
              <a:t>The exceptions that only apparently confirm the rule must be the focus of attention”  </a:t>
            </a:r>
            <a:r>
              <a:rPr lang="en-US" sz="2400" i="1" dirty="0"/>
              <a:t>Ulrich Beck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4"/>
            <a:ext cx="8147051" cy="47971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1. </a:t>
            </a:r>
            <a:r>
              <a:rPr lang="en-US" b="1" u="sng" dirty="0" smtClean="0">
                <a:solidFill>
                  <a:srgbClr val="302C24"/>
                </a:solidFill>
                <a:latin typeface="Helvetica Neue"/>
                <a:cs typeface="Helvetica Neue"/>
              </a:rPr>
              <a:t>Black Swan Events –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unimaginable and largely non-quantified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2. </a:t>
            </a:r>
            <a:r>
              <a:rPr lang="en-US" b="1" u="sng" dirty="0" smtClean="0">
                <a:solidFill>
                  <a:srgbClr val="302C24"/>
                </a:solidFill>
                <a:latin typeface="Helvetica Neue"/>
                <a:cs typeface="Helvetica Neue"/>
              </a:rPr>
              <a:t>Known but unprepared for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: Rare events identified as potential threats but where little to no action is taken to prevent or mitigate the impacts. </a:t>
            </a:r>
            <a:r>
              <a:rPr lang="en-US" b="1" dirty="0" err="1" smtClean="0">
                <a:solidFill>
                  <a:srgbClr val="302C24"/>
                </a:solidFill>
                <a:latin typeface="Helvetica Neue"/>
                <a:cs typeface="Helvetica Neue"/>
              </a:rPr>
              <a:t>Tsunami+Fukushima</a:t>
            </a:r>
            <a:r>
              <a:rPr lang="en-US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;    2010 Icelandic ash cloud.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Why unprepared? - Low perceived likelihood; low political sensitivity; </a:t>
            </a:r>
            <a:r>
              <a:rPr lang="en-US" sz="2600" b="1" u="sng" dirty="0" smtClean="0">
                <a:solidFill>
                  <a:srgbClr val="302C24"/>
                </a:solidFill>
                <a:latin typeface="Helvetica Neue"/>
                <a:cs typeface="Helvetica Neue"/>
              </a:rPr>
              <a:t>a disconnect between the scientific communities and decision-makers</a:t>
            </a:r>
            <a:r>
              <a:rPr lang="en-US" sz="2600" b="1" dirty="0" smtClean="0">
                <a:solidFill>
                  <a:srgbClr val="302C24"/>
                </a:solidFill>
                <a:latin typeface="Helvetica Neue"/>
                <a:cs typeface="Helvetica Neue"/>
              </a:rPr>
              <a:t>; socially acceptable consequences (relative to cost of preparing); belief that consequences are so extreme that preparedness is futile</a:t>
            </a:r>
            <a:r>
              <a:rPr lang="en-US" sz="2600" b="1" i="1" dirty="0" smtClean="0">
                <a:solidFill>
                  <a:srgbClr val="302C24"/>
                </a:solidFill>
                <a:latin typeface="Helvetica Neue"/>
                <a:cs typeface="Helvetica Neue"/>
              </a:rPr>
              <a:t>. 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rgbClr val="302C24"/>
                </a:solidFill>
                <a:latin typeface="Helvetica Neue"/>
                <a:cs typeface="Helvetica Neue"/>
              </a:rPr>
              <a:t>(note not lack of science)</a:t>
            </a:r>
            <a:endParaRPr lang="en-US" sz="2600" b="1" i="1" dirty="0">
              <a:solidFill>
                <a:srgbClr val="302C24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757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110521_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6600"/>
                </a:solidFill>
              </a:rPr>
              <a:t>Observation on communicating science of extreme events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7463"/>
            <a:ext cx="8410221" cy="4703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Helvetica Neue"/>
                <a:cs typeface="Helvetica Neue"/>
              </a:rPr>
              <a:t>Politicians and Private Sector  ( in order of interest)</a:t>
            </a:r>
          </a:p>
          <a:p>
            <a:pPr>
              <a:buAutoNum type="alphaLcPeriod"/>
            </a:pPr>
            <a:r>
              <a:rPr lang="en-US" b="1" dirty="0" smtClean="0">
                <a:latin typeface="Helvetica Neue"/>
                <a:cs typeface="Helvetica Neue"/>
              </a:rPr>
              <a:t>Scientific analysis of likelihood and severity of event </a:t>
            </a:r>
          </a:p>
          <a:p>
            <a:pPr>
              <a:buAutoNum type="alphaLcPeriod"/>
            </a:pPr>
            <a:r>
              <a:rPr lang="en-US" b="1" dirty="0" smtClean="0">
                <a:latin typeface="Helvetica Neue"/>
                <a:cs typeface="Helvetica Neue"/>
              </a:rPr>
              <a:t>Cost and consequences</a:t>
            </a:r>
          </a:p>
          <a:p>
            <a:pPr marL="0" indent="0">
              <a:buNone/>
            </a:pPr>
            <a:r>
              <a:rPr lang="en-US" b="1" dirty="0" smtClean="0">
                <a:latin typeface="Helvetica Neue"/>
                <a:cs typeface="Helvetica Neue"/>
              </a:rPr>
              <a:t>c. Difficulty to implement or integrate measures into existing frameworks</a:t>
            </a:r>
          </a:p>
          <a:p>
            <a:pPr marL="0" indent="0">
              <a:buNone/>
            </a:pPr>
            <a:r>
              <a:rPr lang="en-US" b="1" dirty="0" smtClean="0">
                <a:latin typeface="Helvetica Neue"/>
                <a:cs typeface="Helvetica Neue"/>
              </a:rPr>
              <a:t>d. Science Knowledge.</a:t>
            </a:r>
          </a:p>
          <a:p>
            <a:pPr marL="0" indent="0">
              <a:buNone/>
            </a:pPr>
            <a:r>
              <a:rPr lang="en-US" b="1" dirty="0" smtClean="0">
                <a:latin typeface="Helvetica Neue"/>
                <a:cs typeface="Helvetica Neue"/>
              </a:rPr>
              <a:t>Scientists order: </a:t>
            </a:r>
            <a:r>
              <a:rPr lang="en-US" b="1" dirty="0" err="1" smtClean="0">
                <a:latin typeface="Helvetica Neue"/>
                <a:cs typeface="Helvetica Neue"/>
              </a:rPr>
              <a:t>d.knowledge</a:t>
            </a:r>
            <a:r>
              <a:rPr lang="en-US" b="1" dirty="0" smtClean="0">
                <a:latin typeface="Helvetica Neue"/>
                <a:cs typeface="Helvetica Neue"/>
              </a:rPr>
              <a:t> </a:t>
            </a:r>
            <a:r>
              <a:rPr lang="en-US" b="1" dirty="0" err="1" smtClean="0">
                <a:latin typeface="Helvetica Neue"/>
                <a:cs typeface="Helvetica Neue"/>
              </a:rPr>
              <a:t>a.probability</a:t>
            </a:r>
            <a:r>
              <a:rPr lang="en-US" b="1" dirty="0" smtClean="0">
                <a:latin typeface="Helvetica Neue"/>
                <a:cs typeface="Helvetica Neue"/>
              </a:rPr>
              <a:t>, some </a:t>
            </a:r>
            <a:r>
              <a:rPr lang="en-US" b="1" dirty="0" err="1" smtClean="0">
                <a:latin typeface="Helvetica Neue"/>
                <a:cs typeface="Helvetica Neue"/>
              </a:rPr>
              <a:t>b.consequences</a:t>
            </a:r>
            <a:endParaRPr lang="en-US" b="1" dirty="0" smtClean="0"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b="1" u="sng" dirty="0" smtClean="0">
                <a:latin typeface="Helvetica Neue"/>
                <a:cs typeface="Helvetica Neue"/>
              </a:rPr>
              <a:t>Public</a:t>
            </a:r>
          </a:p>
          <a:p>
            <a:pPr marL="0" indent="0">
              <a:buNone/>
            </a:pPr>
            <a:r>
              <a:rPr lang="en-US" b="1" dirty="0" smtClean="0">
                <a:latin typeface="Helvetica Neue"/>
                <a:cs typeface="Helvetica Neue"/>
              </a:rPr>
              <a:t>Respond to knowledge and explanations first, and the numbers (probability estimates) second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243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938</TotalTime>
  <Words>1075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Saddle</vt:lpstr>
      <vt:lpstr>PowerPoint Presentation</vt:lpstr>
      <vt:lpstr>PowerPoint Presentation</vt:lpstr>
      <vt:lpstr>Assumptions/Givens</vt:lpstr>
      <vt:lpstr>Assumptions/Givens</vt:lpstr>
      <vt:lpstr>Science Role</vt:lpstr>
      <vt:lpstr>IPCC Model</vt:lpstr>
      <vt:lpstr>Climate Change v Extreme Geohazard</vt:lpstr>
      <vt:lpstr>“The exceptions that only apparently confirm the rule must be the focus of attention”  Ulrich Beck</vt:lpstr>
      <vt:lpstr>Observation on communicating science of extreme events</vt:lpstr>
      <vt:lpstr>Science message and audience meaning</vt:lpstr>
      <vt:lpstr>Scientific Translation</vt:lpstr>
      <vt:lpstr>Rapid Response/Critical Science</vt:lpstr>
      <vt:lpstr>Lao Tzu</vt:lpstr>
      <vt:lpstr>Make it Real</vt:lpstr>
      <vt:lpstr>Make it Real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Brosnan</dc:creator>
  <cp:lastModifiedBy>Deborah Brosnan</cp:lastModifiedBy>
  <cp:revision>28</cp:revision>
  <dcterms:created xsi:type="dcterms:W3CDTF">2014-08-27T17:39:56Z</dcterms:created>
  <dcterms:modified xsi:type="dcterms:W3CDTF">2014-08-28T14:22:23Z</dcterms:modified>
</cp:coreProperties>
</file>