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lvl1pPr marL="71123" marR="71123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1pPr>
    <a:lvl2pPr marL="71123" marR="71123" indent="3429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2pPr>
    <a:lvl3pPr marL="71123" marR="71123" indent="6858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3pPr>
    <a:lvl4pPr marL="71123" marR="71123" indent="10287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4pPr>
    <a:lvl5pPr marL="71123" marR="71123" indent="13716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5pPr>
    <a:lvl6pPr marL="71123" marR="71123" indent="17145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6pPr>
    <a:lvl7pPr marL="71123" marR="71123" indent="20574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7pPr>
    <a:lvl8pPr marL="71123" marR="71123" indent="24003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8pPr>
    <a:lvl9pPr marL="71123" marR="71123" indent="2743200" algn="ctr" defTabSz="815125">
      <a:lnSpc>
        <a:spcPct val="93000"/>
      </a:lnSpc>
      <a:buClr>
        <a:srgbClr val="FFFFFF"/>
      </a:buClr>
      <a:buFont typeface="Arial"/>
      <a:tabLst>
        <a:tab pos="63500" algn="l"/>
        <a:tab pos="876300" algn="l"/>
        <a:tab pos="1701800" algn="l"/>
        <a:tab pos="2514600" algn="l"/>
        <a:tab pos="3314700" algn="l"/>
        <a:tab pos="4152900" algn="l"/>
        <a:tab pos="4953000" algn="l"/>
        <a:tab pos="5778500" algn="l"/>
        <a:tab pos="6591300" algn="l"/>
        <a:tab pos="7391400" algn="l"/>
        <a:tab pos="8229600" algn="l"/>
        <a:tab pos="9029700" algn="l"/>
        <a:tab pos="9842500" algn="l"/>
        <a:tab pos="10668000" algn="l"/>
        <a:tab pos="11480800" algn="l"/>
        <a:tab pos="12306300" algn="l"/>
        <a:tab pos="13106400" algn="l"/>
        <a:tab pos="13919200" algn="l"/>
        <a:tab pos="14744700" algn="l"/>
        <a:tab pos="15557500" algn="l"/>
        <a:tab pos="16357600" algn="l"/>
        <a:tab pos="16383000" algn="l"/>
      </a:tabLst>
      <a:defRPr sz="6400">
        <a:uFill>
          <a:solidFill/>
        </a:uFill>
        <a:latin typeface="Trebuchet MS"/>
        <a:ea typeface="Trebuchet MS"/>
        <a:cs typeface="Trebuchet MS"/>
        <a:sym typeface="Trebuchet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" name="Shape 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054100">
      <a:defRPr sz="2200">
        <a:latin typeface="Lucida Grande"/>
        <a:ea typeface="Lucida Grande"/>
        <a:cs typeface="Lucida Grande"/>
        <a:sym typeface="Lucida Grande"/>
      </a:defRPr>
    </a:lvl1pPr>
    <a:lvl2pPr indent="228600" defTabSz="1054100">
      <a:defRPr sz="2200">
        <a:latin typeface="Lucida Grande"/>
        <a:ea typeface="Lucida Grande"/>
        <a:cs typeface="Lucida Grande"/>
        <a:sym typeface="Lucida Grande"/>
      </a:defRPr>
    </a:lvl2pPr>
    <a:lvl3pPr indent="457200" defTabSz="1054100">
      <a:defRPr sz="2200">
        <a:latin typeface="Lucida Grande"/>
        <a:ea typeface="Lucida Grande"/>
        <a:cs typeface="Lucida Grande"/>
        <a:sym typeface="Lucida Grande"/>
      </a:defRPr>
    </a:lvl3pPr>
    <a:lvl4pPr indent="685800" defTabSz="1054100">
      <a:defRPr sz="2200">
        <a:latin typeface="Lucida Grande"/>
        <a:ea typeface="Lucida Grande"/>
        <a:cs typeface="Lucida Grande"/>
        <a:sym typeface="Lucida Grande"/>
      </a:defRPr>
    </a:lvl4pPr>
    <a:lvl5pPr indent="914400" defTabSz="1054100">
      <a:defRPr sz="2200">
        <a:latin typeface="Lucida Grande"/>
        <a:ea typeface="Lucida Grande"/>
        <a:cs typeface="Lucida Grande"/>
        <a:sym typeface="Lucida Grande"/>
      </a:defRPr>
    </a:lvl5pPr>
    <a:lvl6pPr indent="1143000" defTabSz="1054100">
      <a:defRPr sz="2200">
        <a:latin typeface="Lucida Grande"/>
        <a:ea typeface="Lucida Grande"/>
        <a:cs typeface="Lucida Grande"/>
        <a:sym typeface="Lucida Grande"/>
      </a:defRPr>
    </a:lvl6pPr>
    <a:lvl7pPr indent="1371600" defTabSz="1054100">
      <a:defRPr sz="2200">
        <a:latin typeface="Lucida Grande"/>
        <a:ea typeface="Lucida Grande"/>
        <a:cs typeface="Lucida Grande"/>
        <a:sym typeface="Lucida Grande"/>
      </a:defRPr>
    </a:lvl7pPr>
    <a:lvl8pPr indent="1600200" defTabSz="1054100">
      <a:defRPr sz="2200">
        <a:latin typeface="Lucida Grande"/>
        <a:ea typeface="Lucida Grande"/>
        <a:cs typeface="Lucida Grande"/>
        <a:sym typeface="Lucida Grande"/>
      </a:defRPr>
    </a:lvl8pPr>
    <a:lvl9pPr indent="1828800" defTabSz="10541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347981" indent="-522481">
              <a:spcBef>
                <a:spcPts val="2000"/>
              </a:spcBef>
              <a:defRPr sz="5000"/>
            </a:lvl2pPr>
            <a:lvl3pPr marL="2070100" indent="-406400">
              <a:spcBef>
                <a:spcPts val="1500"/>
              </a:spcBef>
              <a:defRPr sz="4200"/>
            </a:lvl3pPr>
            <a:lvl4pPr marL="2908300" indent="-419100">
              <a:spcBef>
                <a:spcPts val="1000"/>
              </a:spcBef>
              <a:defRPr sz="3600"/>
            </a:lvl4pPr>
            <a:lvl5pPr marL="3733800" indent="-419100">
              <a:spcBef>
                <a:spcPts val="500"/>
              </a:spcBef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5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5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36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buFontTx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1347981" indent="-522481">
              <a:spcBef>
                <a:spcPts val="2000"/>
              </a:spcBef>
              <a:defRPr sz="5000"/>
            </a:lvl2pPr>
            <a:lvl3pPr marL="2070100" indent="-406400">
              <a:spcBef>
                <a:spcPts val="1500"/>
              </a:spcBef>
              <a:defRPr sz="4200"/>
            </a:lvl3pPr>
            <a:lvl4pPr marL="2908300" indent="-419100">
              <a:spcBef>
                <a:spcPts val="1000"/>
              </a:spcBef>
              <a:defRPr sz="3600"/>
            </a:lvl4pPr>
            <a:lvl5pPr marL="3733800" indent="-419100">
              <a:spcBef>
                <a:spcPts val="500"/>
              </a:spcBef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5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5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36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20086989" y="12494752"/>
            <a:ext cx="464742" cy="456605"/>
          </a:xfrm>
          <a:prstGeom prst="rect">
            <a:avLst/>
          </a:prstGeom>
        </p:spPr>
        <p:txBody>
          <a:bodyPr/>
          <a:lstStyle>
            <a:lvl1pPr>
              <a:buClrTx/>
              <a:buFontTx/>
              <a:tabLst/>
              <a:defRPr sz="3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2374900" y="326231"/>
            <a:ext cx="19610061" cy="3495676"/>
          </a:xfrm>
          <a:prstGeom prst="rect">
            <a:avLst/>
          </a:prstGeom>
        </p:spPr>
        <p:txBody>
          <a:bodyPr lIns="38100" tIns="38100" rIns="38100" bIns="38100"/>
          <a:lstStyle>
            <a:lvl1pPr defTabSz="655174">
              <a:lnSpc>
                <a:spcPct val="100000"/>
              </a:lnSpc>
              <a:buClrTx/>
              <a:buFontTx/>
              <a:defRPr sz="10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0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2374900" y="2469356"/>
            <a:ext cx="19610061" cy="10872789"/>
          </a:xfrm>
          <a:prstGeom prst="rect">
            <a:avLst/>
          </a:prstGeom>
        </p:spPr>
        <p:txBody>
          <a:bodyPr lIns="38100" tIns="38100" rIns="38100" bIns="38100" anchor="ctr"/>
          <a:lstStyle>
            <a:lvl1pPr marL="495300" indent="-495300" defTabSz="655174">
              <a:lnSpc>
                <a:spcPct val="100000"/>
              </a:lnSpc>
              <a:spcBef>
                <a:spcPts val="3200"/>
              </a:spcBef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  <a:lvl2pPr marL="1083556" indent="-410456" defTabSz="655174">
              <a:lnSpc>
                <a:spcPct val="100000"/>
              </a:lnSpc>
              <a:spcBef>
                <a:spcPts val="3200"/>
              </a:spcBef>
              <a:defRPr sz="5200">
                <a:latin typeface="Gill Sans"/>
                <a:ea typeface="Gill Sans"/>
                <a:cs typeface="Gill Sans"/>
                <a:sym typeface="Gill Sans"/>
              </a:defRPr>
            </a:lvl2pPr>
            <a:lvl3pPr marL="1663700" indent="-330200" defTabSz="655174">
              <a:lnSpc>
                <a:spcPct val="100000"/>
              </a:lnSpc>
              <a:spcBef>
                <a:spcPts val="3200"/>
              </a:spcBef>
              <a:defRPr sz="5200">
                <a:latin typeface="Gill Sans"/>
                <a:ea typeface="Gill Sans"/>
                <a:cs typeface="Gill Sans"/>
                <a:sym typeface="Gill Sans"/>
              </a:defRPr>
            </a:lvl3pPr>
            <a:lvl4pPr marL="2336800" indent="-330200" defTabSz="655174">
              <a:lnSpc>
                <a:spcPct val="100000"/>
              </a:lnSpc>
              <a:spcBef>
                <a:spcPts val="3200"/>
              </a:spcBef>
              <a:defRPr sz="5200">
                <a:latin typeface="Gill Sans"/>
                <a:ea typeface="Gill Sans"/>
                <a:cs typeface="Gill Sans"/>
                <a:sym typeface="Gill Sans"/>
              </a:defRPr>
            </a:lvl4pPr>
            <a:lvl5pPr marL="2997200" indent="-330200" defTabSz="655174">
              <a:lnSpc>
                <a:spcPct val="100000"/>
              </a:lnSpc>
              <a:spcBef>
                <a:spcPts val="3200"/>
              </a:spcBef>
              <a:defRPr sz="5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5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5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5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5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5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xfrm>
            <a:off x="2387600" y="368300"/>
            <a:ext cx="19621500" cy="3429000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buClrTx/>
              <a:buFontTx/>
              <a:defRPr sz="11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2387600" y="3886200"/>
            <a:ext cx="19621500" cy="8039100"/>
          </a:xfrm>
          <a:prstGeom prst="rect">
            <a:avLst/>
          </a:prstGeom>
        </p:spPr>
        <p:txBody>
          <a:bodyPr anchor="ctr"/>
          <a:lstStyle>
            <a:lvl1pPr marL="889000" indent="-571500" defTabSz="825500">
              <a:lnSpc>
                <a:spcPct val="100000"/>
              </a:lnSpc>
              <a:spcBef>
                <a:spcPts val="3500"/>
              </a:spcBef>
              <a:buClrTx/>
              <a:buSzPct val="171000"/>
              <a:buFontTx/>
              <a:buChar char="•"/>
              <a:defRPr sz="5400"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 defTabSz="825500">
              <a:lnSpc>
                <a:spcPct val="100000"/>
              </a:lnSpc>
              <a:spcBef>
                <a:spcPts val="3500"/>
              </a:spcBef>
              <a:buClrTx/>
              <a:buSzPct val="171000"/>
              <a:buFontTx/>
              <a:buChar char="•"/>
              <a:defRPr sz="5400">
                <a:uFillTx/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 defTabSz="825500">
              <a:lnSpc>
                <a:spcPct val="100000"/>
              </a:lnSpc>
              <a:spcBef>
                <a:spcPts val="3500"/>
              </a:spcBef>
              <a:buClrTx/>
              <a:buSzPct val="171000"/>
              <a:buFontTx/>
              <a:buChar char="•"/>
              <a:defRPr sz="5400">
                <a:uFillTx/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 defTabSz="825500">
              <a:lnSpc>
                <a:spcPct val="100000"/>
              </a:lnSpc>
              <a:spcBef>
                <a:spcPts val="3500"/>
              </a:spcBef>
              <a:buClrTx/>
              <a:buSzPct val="171000"/>
              <a:buFontTx/>
              <a:buChar char="•"/>
              <a:defRPr sz="5400">
                <a:uFillTx/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 defTabSz="825500">
              <a:lnSpc>
                <a:spcPct val="100000"/>
              </a:lnSpc>
              <a:spcBef>
                <a:spcPts val="3500"/>
              </a:spcBef>
              <a:buClrTx/>
              <a:buSzPct val="171000"/>
              <a:buFontTx/>
              <a:buChar char="•"/>
              <a:defRPr sz="5400">
                <a:uFillTx/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Body Level One</a:t>
            </a:r>
            <a:endParaRPr sz="54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Body Level Two</a:t>
            </a:r>
            <a:endParaRPr sz="54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Body Level Three</a:t>
            </a:r>
            <a:endParaRPr sz="54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Body Level Four</a:t>
            </a:r>
            <a:endParaRPr sz="54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17279" y="169937"/>
            <a:ext cx="21932901" cy="3038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7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17279" y="3208656"/>
            <a:ext cx="21932901" cy="105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marL="1347981" indent="-522481">
              <a:spcBef>
                <a:spcPts val="2000"/>
              </a:spcBef>
              <a:defRPr sz="5000"/>
            </a:lvl2pPr>
            <a:lvl3pPr marL="2070100" indent="-406400">
              <a:spcBef>
                <a:spcPts val="1500"/>
              </a:spcBef>
              <a:defRPr sz="4200"/>
            </a:lvl3pPr>
            <a:lvl4pPr marL="2908300" indent="-419100">
              <a:spcBef>
                <a:spcPts val="1000"/>
              </a:spcBef>
              <a:defRPr sz="3600"/>
            </a:lvl4pPr>
            <a:lvl5pPr marL="3733800" indent="-419100">
              <a:spcBef>
                <a:spcPts val="500"/>
              </a:spcBef>
              <a:defRPr sz="36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  <a:endParaRPr sz="5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  <a:endParaRPr sz="50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  <a:endParaRPr sz="42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  <a:endParaRPr sz="36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9886765" y="12494752"/>
            <a:ext cx="865189" cy="939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0" marR="0" defTabSz="10541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spd="med" advClick="1"/>
  <p:txStyles>
    <p:titleStyle>
      <a:lvl1pPr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indent="2286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indent="4572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indent="6858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indent="9144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indent="11430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indent="13716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indent="16002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indent="1828800" algn="ctr" defTabSz="815125">
        <a:lnSpc>
          <a:spcPct val="93000"/>
        </a:lnSpc>
        <a:buClr>
          <a:srgbClr val="FFFFFF"/>
        </a:buClr>
        <a:buFont typeface="Arial"/>
        <a:defRPr sz="7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622300" indent="-622300" defTabSz="815125">
        <a:lnSpc>
          <a:spcPct val="93000"/>
        </a:lnSpc>
        <a:spcBef>
          <a:spcPts val="2500"/>
        </a:spcBef>
        <a:buClr>
          <a:srgbClr val="000000"/>
        </a:buClr>
        <a:buFont typeface="Times New Roman"/>
        <a:defRPr sz="58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1pPr>
      <a:lvl2pPr indent="2286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2pPr>
      <a:lvl3pPr indent="4572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3pPr>
      <a:lvl4pPr indent="6858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4pPr>
      <a:lvl5pPr indent="9144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5pPr>
      <a:lvl6pPr indent="11430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6pPr>
      <a:lvl7pPr indent="13716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7pPr>
      <a:lvl8pPr indent="16002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8pPr>
      <a:lvl9pPr indent="1828800" algn="ctr" defTabSz="1054100">
        <a:buClr>
          <a:srgbClr val="FFFFFF"/>
        </a:buClr>
        <a:buFont typeface="Arial"/>
        <a:tabLst>
          <a:tab pos="63500" algn="l"/>
          <a:tab pos="876300" algn="l"/>
          <a:tab pos="1701800" algn="l"/>
          <a:tab pos="2514600" algn="l"/>
          <a:tab pos="3314700" algn="l"/>
          <a:tab pos="4152900" algn="l"/>
          <a:tab pos="4953000" algn="l"/>
          <a:tab pos="5778500" algn="l"/>
          <a:tab pos="6591300" algn="l"/>
          <a:tab pos="7391400" algn="l"/>
          <a:tab pos="8229600" algn="l"/>
          <a:tab pos="9029700" algn="l"/>
          <a:tab pos="9842500" algn="l"/>
          <a:tab pos="10668000" algn="l"/>
          <a:tab pos="11480800" algn="l"/>
          <a:tab pos="12306300" algn="l"/>
          <a:tab pos="13106400" algn="l"/>
          <a:tab pos="13919200" algn="l"/>
          <a:tab pos="14744700" algn="l"/>
          <a:tab pos="15557500" algn="l"/>
          <a:tab pos="16357600" algn="l"/>
          <a:tab pos="16383000" algn="l"/>
        </a:tabLst>
        <a:defRPr sz="6400">
          <a:solidFill>
            <a:schemeClr val="tx1"/>
          </a:solidFill>
          <a:uFill>
            <a:solidFill/>
          </a:uFill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30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3" Type="http://schemas.openxmlformats.org/officeDocument/2006/relationships/image" Target="../media/image1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3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1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3" Type="http://schemas.openxmlformats.org/officeDocument/2006/relationships/image" Target="../media/image2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.gif"/><Relationship Id="rId6" Type="http://schemas.openxmlformats.org/officeDocument/2006/relationships/image" Target="../media/image2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30.png"/><Relationship Id="rId9" Type="http://schemas.openxmlformats.org/officeDocument/2006/relationships/image" Target="../media/image3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30.png"/><Relationship Id="rId6" Type="http://schemas.openxmlformats.org/officeDocument/2006/relationships/image" Target="../media/image3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32.png"/><Relationship Id="rId7" Type="http://schemas.openxmlformats.org/officeDocument/2006/relationships/image" Target="../media/image5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47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3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32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1.gif"/><Relationship Id="rId5" Type="http://schemas.openxmlformats.org/officeDocument/2006/relationships/image" Target="../media/image1.png"/><Relationship Id="rId6" Type="http://schemas.openxmlformats.org/officeDocument/2006/relationships/image" Target="../media/image8.jpe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9.jpeg"/><Relationship Id="rId11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8.png"/><Relationship Id="rId4" Type="http://schemas.openxmlformats.org/officeDocument/2006/relationships/image" Target="../media/image1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15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6.jpeg"/><Relationship Id="rId8" Type="http://schemas.openxmlformats.org/officeDocument/2006/relationships/image" Target="../media/image12.pn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sldNum" sz="quarter" idx="2"/>
          </p:nvPr>
        </p:nvSpPr>
        <p:spPr>
          <a:xfrm>
            <a:off x="20086790" y="12494752"/>
            <a:ext cx="465139" cy="939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haiti_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050" y="-25400"/>
            <a:ext cx="24739600" cy="14658700"/>
          </a:xfrm>
          <a:prstGeom prst="rect">
            <a:avLst/>
          </a:prstGeom>
          <a:ln>
            <a:round/>
          </a:ln>
        </p:spPr>
      </p:pic>
      <p:sp>
        <p:nvSpPr>
          <p:cNvPr id="128" name="Shape 128"/>
          <p:cNvSpPr/>
          <p:nvPr/>
        </p:nvSpPr>
        <p:spPr>
          <a:xfrm>
            <a:off x="305579" y="190057"/>
            <a:ext cx="23901401" cy="10414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</a:t>
            </a:r>
          </a:p>
        </p:txBody>
      </p:sp>
      <p:sp>
        <p:nvSpPr>
          <p:cNvPr id="129" name="Shape 129"/>
          <p:cNvSpPr/>
          <p:nvPr/>
        </p:nvSpPr>
        <p:spPr>
          <a:xfrm>
            <a:off x="15532100" y="12014200"/>
            <a:ext cx="8699500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algn="l" defTabSz="825500">
              <a:lnSpc>
                <a:spcPct val="100000"/>
              </a:lnSpc>
              <a:tabLst/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 http://www.preventionweb.net/english/professional/statistics/</a:t>
            </a:r>
          </a:p>
        </p:txBody>
      </p:sp>
      <p:sp>
        <p:nvSpPr>
          <p:cNvPr id="130" name="Shape 130"/>
          <p:cNvSpPr/>
          <p:nvPr/>
        </p:nvSpPr>
        <p:spPr>
          <a:xfrm>
            <a:off x="15532100" y="11925300"/>
            <a:ext cx="8699500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  http://www.emdat.be/advanced search/.</a:t>
            </a:r>
          </a:p>
        </p:txBody>
      </p:sp>
      <p:pic>
        <p:nvPicPr>
          <p:cNvPr id="131" name="tabl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400" y="2994961"/>
            <a:ext cx="24156397" cy="9055101"/>
          </a:xfrm>
          <a:prstGeom prst="rect">
            <a:avLst/>
          </a:prstGeom>
          <a:ln>
            <a:round/>
          </a:ln>
        </p:spPr>
      </p:pic>
      <p:pic>
        <p:nvPicPr>
          <p:cNvPr id="132" name="tabl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307" y="5562600"/>
            <a:ext cx="23995379" cy="5372100"/>
          </a:xfrm>
          <a:prstGeom prst="rect">
            <a:avLst/>
          </a:prstGeom>
          <a:ln>
            <a:round/>
          </a:ln>
        </p:spPr>
      </p:pic>
      <p:sp>
        <p:nvSpPr>
          <p:cNvPr id="133" name="Shape 133"/>
          <p:cNvSpPr/>
          <p:nvPr/>
        </p:nvSpPr>
        <p:spPr>
          <a:xfrm>
            <a:off x="9042400" y="1803400"/>
            <a:ext cx="6616700" cy="1041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1980 - 2008</a:t>
            </a:r>
          </a:p>
        </p:txBody>
      </p:sp>
      <p:sp>
        <p:nvSpPr>
          <p:cNvPr id="134" name="Shape 134"/>
          <p:cNvSpPr/>
          <p:nvPr/>
        </p:nvSpPr>
        <p:spPr>
          <a:xfrm>
            <a:off x="9042400" y="1803400"/>
            <a:ext cx="6616700" cy="1041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1980 - 2013</a:t>
            </a:r>
          </a:p>
        </p:txBody>
      </p:sp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afterEffect" presetClass="exit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2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nodeType="afterEffect" presetClass="exi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nodeType="after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nodeType="after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6"/>
      <p:bldP build="whole" bldLvl="1" animBg="1" rev="0" advAuto="0" spid="131" grpId="1"/>
      <p:bldP build="whole" bldLvl="1" animBg="1" rev="0" advAuto="0" spid="131" grpId="4"/>
      <p:bldP build="whole" bldLvl="1" animBg="1" rev="0" advAuto="0" spid="133" grpId="3"/>
      <p:bldP build="whole" bldLvl="1" animBg="1" rev="0" advAuto="0" spid="132" grpId="7"/>
      <p:bldP build="whole" bldLvl="1" animBg="1" rev="0" advAuto="0" spid="133" grpId="5"/>
      <p:bldP build="whole" bldLvl="1" animBg="1" rev="0" advAuto="0" spid="129" grpId="2"/>
      <p:bldP build="whole" bldLvl="1" animBg="1" rev="0" advAuto="0" spid="130" grpId="8"/>
      <p:bldP build="whole" bldLvl="1" animBg="1" rev="0" advAuto="0" spid="134" grpId="9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haiti_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050" y="-25400"/>
            <a:ext cx="24739600" cy="14658700"/>
          </a:xfrm>
          <a:prstGeom prst="rect">
            <a:avLst/>
          </a:prstGeom>
          <a:ln>
            <a:round/>
          </a:ln>
        </p:spPr>
      </p:pic>
      <p:sp>
        <p:nvSpPr>
          <p:cNvPr id="137" name="Shape 137"/>
          <p:cNvSpPr/>
          <p:nvPr/>
        </p:nvSpPr>
        <p:spPr>
          <a:xfrm>
            <a:off x="305579" y="190057"/>
            <a:ext cx="23901401" cy="10414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GEOHAZARDS: ASSESSING THE IMPACTS </a:t>
            </a:r>
          </a:p>
        </p:txBody>
      </p:sp>
      <p:pic>
        <p:nvPicPr>
          <p:cNvPr id="138" name="NumberofDeath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5386" y="7505700"/>
            <a:ext cx="7344229" cy="5842000"/>
          </a:xfrm>
          <a:prstGeom prst="rect">
            <a:avLst/>
          </a:prstGeom>
          <a:ln>
            <a:round/>
          </a:ln>
        </p:spPr>
      </p:pic>
      <p:pic>
        <p:nvPicPr>
          <p:cNvPr id="139" name="NumberofOccurrence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850" y="1304070"/>
            <a:ext cx="7632700" cy="6115584"/>
          </a:xfrm>
          <a:prstGeom prst="rect">
            <a:avLst/>
          </a:prstGeom>
          <a:ln>
            <a:round/>
          </a:ln>
        </p:spPr>
      </p:pic>
      <p:pic>
        <p:nvPicPr>
          <p:cNvPr id="140" name="TotalDa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7490700"/>
            <a:ext cx="7620000" cy="5844300"/>
          </a:xfrm>
          <a:prstGeom prst="rect">
            <a:avLst/>
          </a:prstGeom>
          <a:ln>
            <a:round/>
          </a:ln>
        </p:spPr>
      </p:pic>
      <p:pic>
        <p:nvPicPr>
          <p:cNvPr id="141" name="TotalAfftect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5133" y="1306076"/>
            <a:ext cx="8043236" cy="6121401"/>
          </a:xfrm>
          <a:prstGeom prst="rect">
            <a:avLst/>
          </a:prstGeom>
          <a:ln>
            <a:round/>
          </a:ln>
        </p:spPr>
      </p:pic>
      <p:sp>
        <p:nvSpPr>
          <p:cNvPr id="142" name="Shape 142"/>
          <p:cNvSpPr/>
          <p:nvPr/>
        </p:nvSpPr>
        <p:spPr>
          <a:xfrm>
            <a:off x="2855148" y="1422400"/>
            <a:ext cx="3763904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Occurrences</a:t>
            </a:r>
          </a:p>
        </p:txBody>
      </p:sp>
      <p:sp>
        <p:nvSpPr>
          <p:cNvPr id="143" name="Shape 143"/>
          <p:cNvSpPr/>
          <p:nvPr/>
        </p:nvSpPr>
        <p:spPr>
          <a:xfrm>
            <a:off x="12785249" y="7721600"/>
            <a:ext cx="1886902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Death</a:t>
            </a:r>
          </a:p>
        </p:txBody>
      </p:sp>
      <p:sp>
        <p:nvSpPr>
          <p:cNvPr id="144" name="Shape 144"/>
          <p:cNvSpPr/>
          <p:nvPr/>
        </p:nvSpPr>
        <p:spPr>
          <a:xfrm>
            <a:off x="4970672" y="7721600"/>
            <a:ext cx="2479256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Damage</a:t>
            </a:r>
          </a:p>
        </p:txBody>
      </p:sp>
      <p:sp>
        <p:nvSpPr>
          <p:cNvPr id="145" name="Shape 145"/>
          <p:cNvSpPr/>
          <p:nvPr/>
        </p:nvSpPr>
        <p:spPr>
          <a:xfrm>
            <a:off x="12891125" y="1422400"/>
            <a:ext cx="269115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Affected</a:t>
            </a:r>
          </a:p>
        </p:txBody>
      </p:sp>
      <p:sp>
        <p:nvSpPr>
          <p:cNvPr id="146" name="Shape 146"/>
          <p:cNvSpPr/>
          <p:nvPr/>
        </p:nvSpPr>
        <p:spPr>
          <a:xfrm>
            <a:off x="16573500" y="11049000"/>
            <a:ext cx="7632700" cy="698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International Disaster Database</a:t>
            </a:r>
          </a:p>
        </p:txBody>
      </p:sp>
      <p:pic>
        <p:nvPicPr>
          <p:cNvPr id="147" name="RatiowithTemp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0853" y="1302504"/>
            <a:ext cx="7772401" cy="6467021"/>
          </a:xfrm>
          <a:prstGeom prst="rect">
            <a:avLst/>
          </a:prstGeom>
          <a:ln>
            <a:round/>
          </a:ln>
        </p:spPr>
      </p:pic>
      <p:sp>
        <p:nvSpPr>
          <p:cNvPr id="148" name="Shape 148"/>
          <p:cNvSpPr/>
          <p:nvPr/>
        </p:nvSpPr>
        <p:spPr>
          <a:xfrm>
            <a:off x="16781911" y="6667500"/>
            <a:ext cx="7215878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Ratio of Death/Affected</a:t>
            </a:r>
          </a:p>
        </p:txBody>
      </p:sp>
      <p:sp>
        <p:nvSpPr>
          <p:cNvPr id="149" name="Shape 149"/>
          <p:cNvSpPr/>
          <p:nvPr/>
        </p:nvSpPr>
        <p:spPr>
          <a:xfrm>
            <a:off x="15532100" y="12001500"/>
            <a:ext cx="8699500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  http://www.emdat.be/advanced search/.</a:t>
            </a:r>
          </a:p>
        </p:txBody>
      </p:sp>
      <p:pic>
        <p:nvPicPr>
          <p:cNvPr id="150" name="RatiowithoutTemp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30854" y="1307878"/>
            <a:ext cx="8259881" cy="6121401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xi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0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nodeType="after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3"/>
      <p:bldP build="whole" bldLvl="1" animBg="1" rev="0" advAuto="0" spid="147" grpId="2"/>
      <p:bldP build="whole" bldLvl="1" animBg="1" rev="0" advAuto="0" spid="150" grpId="5"/>
      <p:bldP build="whole" bldLvl="1" animBg="1" rev="0" advAuto="0" spid="149" grpId="1"/>
      <p:bldP build="whole" bldLvl="1" animBg="1" rev="0" advAuto="0" spid="147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haiti_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050" y="-25400"/>
            <a:ext cx="24739600" cy="14658700"/>
          </a:xfrm>
          <a:prstGeom prst="rect">
            <a:avLst/>
          </a:prstGeom>
          <a:ln>
            <a:round/>
          </a:ln>
        </p:spPr>
      </p:pic>
      <p:sp>
        <p:nvSpPr>
          <p:cNvPr id="153" name="Shape 153"/>
          <p:cNvSpPr/>
          <p:nvPr/>
        </p:nvSpPr>
        <p:spPr>
          <a:xfrm>
            <a:off x="305579" y="190057"/>
            <a:ext cx="23901401" cy="10414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GEOHAZARDS: ASSESSING THE IMPACTS </a:t>
            </a:r>
          </a:p>
        </p:txBody>
      </p:sp>
      <p:pic>
        <p:nvPicPr>
          <p:cNvPr id="154" name="NumberofDeath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5386" y="7505700"/>
            <a:ext cx="7344229" cy="5842000"/>
          </a:xfrm>
          <a:prstGeom prst="rect">
            <a:avLst/>
          </a:prstGeom>
          <a:ln>
            <a:round/>
          </a:ln>
        </p:spPr>
      </p:pic>
      <p:pic>
        <p:nvPicPr>
          <p:cNvPr id="155" name="NumberofOccurrences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850" y="1304070"/>
            <a:ext cx="7632700" cy="6115584"/>
          </a:xfrm>
          <a:prstGeom prst="rect">
            <a:avLst/>
          </a:prstGeom>
          <a:ln>
            <a:round/>
          </a:ln>
        </p:spPr>
      </p:pic>
      <p:pic>
        <p:nvPicPr>
          <p:cNvPr id="156" name="TotalDa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" y="7490700"/>
            <a:ext cx="7620000" cy="5844300"/>
          </a:xfrm>
          <a:prstGeom prst="rect">
            <a:avLst/>
          </a:prstGeom>
          <a:ln>
            <a:round/>
          </a:ln>
        </p:spPr>
      </p:pic>
      <p:pic>
        <p:nvPicPr>
          <p:cNvPr id="157" name="TotalAfftected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75133" y="1306076"/>
            <a:ext cx="8043236" cy="6121401"/>
          </a:xfrm>
          <a:prstGeom prst="rect">
            <a:avLst/>
          </a:prstGeom>
          <a:ln>
            <a:round/>
          </a:ln>
        </p:spPr>
      </p:pic>
      <p:sp>
        <p:nvSpPr>
          <p:cNvPr id="158" name="Shape 158"/>
          <p:cNvSpPr/>
          <p:nvPr/>
        </p:nvSpPr>
        <p:spPr>
          <a:xfrm>
            <a:off x="2855148" y="1422400"/>
            <a:ext cx="3763904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Occurrences</a:t>
            </a:r>
          </a:p>
        </p:txBody>
      </p:sp>
      <p:sp>
        <p:nvSpPr>
          <p:cNvPr id="159" name="Shape 159"/>
          <p:cNvSpPr/>
          <p:nvPr/>
        </p:nvSpPr>
        <p:spPr>
          <a:xfrm>
            <a:off x="12785249" y="7721600"/>
            <a:ext cx="1886902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Death</a:t>
            </a:r>
          </a:p>
        </p:txBody>
      </p:sp>
      <p:sp>
        <p:nvSpPr>
          <p:cNvPr id="160" name="Shape 160"/>
          <p:cNvSpPr/>
          <p:nvPr/>
        </p:nvSpPr>
        <p:spPr>
          <a:xfrm>
            <a:off x="4970672" y="7721600"/>
            <a:ext cx="2479256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Damage</a:t>
            </a:r>
          </a:p>
        </p:txBody>
      </p:sp>
      <p:sp>
        <p:nvSpPr>
          <p:cNvPr id="161" name="Shape 161"/>
          <p:cNvSpPr/>
          <p:nvPr/>
        </p:nvSpPr>
        <p:spPr>
          <a:xfrm>
            <a:off x="12891125" y="1422400"/>
            <a:ext cx="2691150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Affected</a:t>
            </a:r>
          </a:p>
        </p:txBody>
      </p:sp>
      <p:sp>
        <p:nvSpPr>
          <p:cNvPr id="162" name="Shape 162"/>
          <p:cNvSpPr/>
          <p:nvPr/>
        </p:nvSpPr>
        <p:spPr>
          <a:xfrm>
            <a:off x="16573500" y="11049000"/>
            <a:ext cx="7632700" cy="698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International Disaster Database</a:t>
            </a:r>
          </a:p>
        </p:txBody>
      </p:sp>
      <p:pic>
        <p:nvPicPr>
          <p:cNvPr id="163" name="RatiowithoutTemp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30853" y="1307878"/>
            <a:ext cx="8259881" cy="6121401"/>
          </a:xfrm>
          <a:prstGeom prst="rect">
            <a:avLst/>
          </a:prstGeom>
          <a:ln>
            <a:round/>
          </a:ln>
        </p:spPr>
      </p:pic>
      <p:sp>
        <p:nvSpPr>
          <p:cNvPr id="164" name="Shape 164"/>
          <p:cNvSpPr/>
          <p:nvPr/>
        </p:nvSpPr>
        <p:spPr>
          <a:xfrm>
            <a:off x="16781911" y="6667500"/>
            <a:ext cx="7215878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100"/>
            </a:lvl1pPr>
          </a:lstStyle>
          <a:p>
            <a:pPr lvl="0">
              <a:defRPr sz="1800">
                <a:uFillTx/>
              </a:defRPr>
            </a:pPr>
            <a:r>
              <a:rPr sz="5100">
                <a:uFill>
                  <a:solidFill/>
                </a:uFill>
              </a:rPr>
              <a:t>Ratio of Death/Affected</a:t>
            </a:r>
          </a:p>
        </p:txBody>
      </p:sp>
      <p:sp>
        <p:nvSpPr>
          <p:cNvPr id="165" name="Shape 165"/>
          <p:cNvSpPr/>
          <p:nvPr/>
        </p:nvSpPr>
        <p:spPr>
          <a:xfrm>
            <a:off x="15532100" y="12001500"/>
            <a:ext cx="8699500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24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  http://www.emdat.be/advanced search/.</a:t>
            </a:r>
          </a:p>
        </p:txBody>
      </p:sp>
    </p:spTree>
  </p:cSld>
  <p:clrMapOvr>
    <a:masterClrMapping/>
  </p:clrMapOvr>
  <p:transition spd="med" advClick="1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MinatoAfterTohokuEarthquak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286947"/>
            <a:ext cx="24441107" cy="16306801"/>
          </a:xfrm>
          <a:prstGeom prst="rect">
            <a:avLst/>
          </a:prstGeom>
          <a:ln>
            <a:round/>
          </a:ln>
        </p:spPr>
      </p:pic>
      <p:pic>
        <p:nvPicPr>
          <p:cNvPr id="168" name="earthquakes_large_deadl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165" y="1295093"/>
            <a:ext cx="22656803" cy="12273183"/>
          </a:xfrm>
          <a:prstGeom prst="rect">
            <a:avLst/>
          </a:prstGeom>
          <a:ln>
            <a:round/>
          </a:ln>
        </p:spPr>
      </p:pic>
      <p:sp>
        <p:nvSpPr>
          <p:cNvPr id="169" name="Shape 169"/>
          <p:cNvSpPr/>
          <p:nvPr/>
        </p:nvSpPr>
        <p:spPr>
          <a:xfrm>
            <a:off x="431800" y="317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GEOHAZARDS: Earthquakes</a:t>
            </a:r>
          </a:p>
        </p:txBody>
      </p:sp>
      <p:sp>
        <p:nvSpPr>
          <p:cNvPr id="170" name="Shape 170"/>
          <p:cNvSpPr/>
          <p:nvPr/>
        </p:nvSpPr>
        <p:spPr>
          <a:xfrm>
            <a:off x="4668027" y="10151681"/>
            <a:ext cx="16476944" cy="1743838"/>
          </a:xfrm>
          <a:prstGeom prst="rect">
            <a:avLst/>
          </a:prstGeom>
          <a:solidFill>
            <a:srgbClr val="DCDEE0">
              <a:alpha val="69036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5800">
                <a:uFill>
                  <a:solidFill/>
                </a:uFill>
              </a:rPr>
              <a:t>We need to distinguish between the hazard and </a:t>
            </a:r>
            <a:endParaRPr i="1" sz="5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5800">
                <a:uFill>
                  <a:solidFill/>
                </a:uFill>
              </a:rPr>
              <a:t>the processes that lead from hazard to disaster</a:t>
            </a:r>
          </a:p>
        </p:txBody>
      </p:sp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  <p:bldP build="whole" bldLvl="1" animBg="1" rev="0" advAuto="0" spid="169" grpId="1"/>
      <p:bldP build="whole" bldLvl="1" animBg="1" rev="0" advAuto="0" spid="170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AAD9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volcanic_eruptions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675" y="1250949"/>
            <a:ext cx="22230650" cy="12204701"/>
          </a:xfrm>
          <a:prstGeom prst="rect">
            <a:avLst/>
          </a:prstGeom>
          <a:ln>
            <a:round/>
          </a:ln>
        </p:spPr>
      </p:pic>
      <p:sp>
        <p:nvSpPr>
          <p:cNvPr id="173" name="Shape 173"/>
          <p:cNvSpPr/>
          <p:nvPr/>
        </p:nvSpPr>
        <p:spPr>
          <a:xfrm>
            <a:off x="1193799" y="1930400"/>
            <a:ext cx="2616202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4" name="Shape 174"/>
          <p:cNvSpPr/>
          <p:nvPr/>
        </p:nvSpPr>
        <p:spPr>
          <a:xfrm>
            <a:off x="3581399" y="5410200"/>
            <a:ext cx="3124202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5" name="Shape 175"/>
          <p:cNvSpPr/>
          <p:nvPr/>
        </p:nvSpPr>
        <p:spPr>
          <a:xfrm>
            <a:off x="19278599" y="5676899"/>
            <a:ext cx="2616202" cy="952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6" name="Shape 176"/>
          <p:cNvSpPr/>
          <p:nvPr/>
        </p:nvSpPr>
        <p:spPr>
          <a:xfrm>
            <a:off x="3352799" y="8890000"/>
            <a:ext cx="41910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7340599" y="2971800"/>
            <a:ext cx="4191001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78" name="Shape 178"/>
          <p:cNvSpPr/>
          <p:nvPr/>
        </p:nvSpPr>
        <p:spPr>
          <a:xfrm flipH="1">
            <a:off x="9956800" y="2819400"/>
            <a:ext cx="1016000" cy="622301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Shape 179"/>
          <p:cNvSpPr/>
          <p:nvPr/>
        </p:nvSpPr>
        <p:spPr>
          <a:xfrm>
            <a:off x="2489199" y="2857500"/>
            <a:ext cx="2616202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Shape 180"/>
          <p:cNvSpPr/>
          <p:nvPr/>
        </p:nvSpPr>
        <p:spPr>
          <a:xfrm>
            <a:off x="14300199" y="5537199"/>
            <a:ext cx="4191001" cy="1041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76200">
            <a:solidFill>
              <a:srgbClr val="B32002"/>
            </a:solidFill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81" name="laki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1600" y="2683140"/>
            <a:ext cx="9448800" cy="6720552"/>
          </a:xfrm>
          <a:prstGeom prst="rect">
            <a:avLst/>
          </a:prstGeom>
          <a:ln>
            <a:round/>
          </a:ln>
        </p:spPr>
      </p:pic>
      <p:sp>
        <p:nvSpPr>
          <p:cNvPr id="182" name="Shape 182"/>
          <p:cNvSpPr/>
          <p:nvPr/>
        </p:nvSpPr>
        <p:spPr>
          <a:xfrm flipV="1">
            <a:off x="9194800" y="2590799"/>
            <a:ext cx="2209800" cy="2743201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3" name="eja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0" y="4355038"/>
            <a:ext cx="15709900" cy="5996524"/>
          </a:xfrm>
          <a:prstGeom prst="rect">
            <a:avLst/>
          </a:prstGeom>
          <a:ln>
            <a:round/>
          </a:ln>
        </p:spPr>
      </p:pic>
      <p:pic>
        <p:nvPicPr>
          <p:cNvPr id="184" name="VEI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915900" y="1255097"/>
            <a:ext cx="5359400" cy="6875106"/>
          </a:xfrm>
          <a:prstGeom prst="rect">
            <a:avLst/>
          </a:prstGeom>
          <a:ln>
            <a:round/>
          </a:ln>
        </p:spPr>
      </p:pic>
      <p:pic>
        <p:nvPicPr>
          <p:cNvPr id="185" name="plume_height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95892" y="1257300"/>
            <a:ext cx="5085095" cy="6870700"/>
          </a:xfrm>
          <a:prstGeom prst="rect">
            <a:avLst/>
          </a:prstGeom>
          <a:ln>
            <a:round/>
          </a:ln>
        </p:spPr>
      </p:pic>
      <p:sp>
        <p:nvSpPr>
          <p:cNvPr id="186" name="Shape 186"/>
          <p:cNvSpPr/>
          <p:nvPr/>
        </p:nvSpPr>
        <p:spPr>
          <a:xfrm>
            <a:off x="4318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GEOHAZARDS: Volcanic Eruptions</a:t>
            </a:r>
          </a:p>
        </p:txBody>
      </p:sp>
      <p:pic>
        <p:nvPicPr>
          <p:cNvPr id="187" name="vei_mag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5800" y="1257300"/>
            <a:ext cx="12217400" cy="6821224"/>
          </a:xfrm>
          <a:prstGeom prst="rect">
            <a:avLst/>
          </a:prstGeom>
          <a:ln>
            <a:round/>
          </a:ln>
        </p:spPr>
      </p:pic>
      <p:sp>
        <p:nvSpPr>
          <p:cNvPr id="188" name="Shape 188"/>
          <p:cNvSpPr/>
          <p:nvPr/>
        </p:nvSpPr>
        <p:spPr>
          <a:xfrm>
            <a:off x="2724583" y="2164481"/>
            <a:ext cx="498364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4800">
                <a:uFill>
                  <a:solidFill/>
                </a:uFill>
              </a:rPr>
              <a:t>M</a:t>
            </a:r>
            <a:r>
              <a:rPr sz="4800">
                <a:uFill>
                  <a:solidFill/>
                </a:uFill>
              </a:rPr>
              <a:t> = log</a:t>
            </a:r>
            <a:r>
              <a:rPr baseline="-5999" sz="4800">
                <a:uFill>
                  <a:solidFill/>
                </a:uFill>
              </a:rPr>
              <a:t>10</a:t>
            </a:r>
            <a:r>
              <a:rPr sz="4800">
                <a:uFill>
                  <a:solidFill/>
                </a:uFill>
              </a:rPr>
              <a:t>(</a:t>
            </a:r>
            <a:r>
              <a:rPr i="1" sz="4800">
                <a:uFill>
                  <a:solidFill/>
                </a:uFill>
              </a:rPr>
              <a:t>m</a:t>
            </a:r>
            <a:r>
              <a:rPr sz="4800">
                <a:uFill>
                  <a:solidFill/>
                </a:uFill>
              </a:rPr>
              <a:t>) - 7.0</a:t>
            </a:r>
          </a:p>
        </p:txBody>
      </p:sp>
      <p:sp>
        <p:nvSpPr>
          <p:cNvPr id="189" name="Shape 189"/>
          <p:cNvSpPr/>
          <p:nvPr/>
        </p:nvSpPr>
        <p:spPr>
          <a:xfrm>
            <a:off x="5792382" y="6677744"/>
            <a:ext cx="6966348" cy="3574936"/>
          </a:xfrm>
          <a:prstGeom prst="wedgeEllipseCallout">
            <a:avLst>
              <a:gd name="adj1" fmla="val 126903"/>
              <a:gd name="adj2" fmla="val -51471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50800" tIns="50800" rIns="50800" bIns="5080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0" name="Shape 190"/>
          <p:cNvSpPr/>
          <p:nvPr/>
        </p:nvSpPr>
        <p:spPr>
          <a:xfrm>
            <a:off x="5889410" y="7542683"/>
            <a:ext cx="6512058" cy="184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1 in 45,000 years to </a:t>
            </a:r>
            <a:endParaRPr sz="42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1 in 720,000 years event </a:t>
            </a:r>
            <a:endParaRPr sz="42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(Mason et al., 2004)</a:t>
            </a:r>
          </a:p>
        </p:txBody>
      </p:sp>
      <p:pic>
        <p:nvPicPr>
          <p:cNvPr id="191" name="tambora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57722" y="4217061"/>
            <a:ext cx="10762772" cy="8496301"/>
          </a:xfrm>
          <a:prstGeom prst="rect">
            <a:avLst/>
          </a:prstGeom>
          <a:ln>
            <a:round/>
          </a:ln>
        </p:spPr>
      </p:pic>
      <p:sp>
        <p:nvSpPr>
          <p:cNvPr id="192" name="Shape 192"/>
          <p:cNvSpPr/>
          <p:nvPr/>
        </p:nvSpPr>
        <p:spPr>
          <a:xfrm flipH="1" flipV="1">
            <a:off x="17424400" y="7086600"/>
            <a:ext cx="1752600" cy="431801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" name="Shape 193"/>
          <p:cNvSpPr/>
          <p:nvPr/>
        </p:nvSpPr>
        <p:spPr>
          <a:xfrm flipV="1">
            <a:off x="15773400" y="7112000"/>
            <a:ext cx="1625600" cy="2743200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4" name="karkatau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58100" y="3073400"/>
            <a:ext cx="8572500" cy="9601200"/>
          </a:xfrm>
          <a:prstGeom prst="rect">
            <a:avLst/>
          </a:prstGeom>
          <a:ln>
            <a:round/>
          </a:ln>
        </p:spPr>
      </p:pic>
      <p:sp>
        <p:nvSpPr>
          <p:cNvPr id="195" name="Shape 195"/>
          <p:cNvSpPr/>
          <p:nvPr/>
        </p:nvSpPr>
        <p:spPr>
          <a:xfrm flipV="1">
            <a:off x="13665200" y="8432799"/>
            <a:ext cx="4191000" cy="838202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6" name="munch.scream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174" y="3594100"/>
            <a:ext cx="7874001" cy="10188744"/>
          </a:xfrm>
          <a:prstGeom prst="rect">
            <a:avLst/>
          </a:prstGeom>
          <a:ln>
            <a:round/>
          </a:ln>
        </p:spPr>
      </p:pic>
      <p:sp>
        <p:nvSpPr>
          <p:cNvPr id="197" name="Shape 197"/>
          <p:cNvSpPr/>
          <p:nvPr/>
        </p:nvSpPr>
        <p:spPr>
          <a:xfrm flipH="1">
            <a:off x="18059400" y="7137400"/>
            <a:ext cx="609600" cy="1016000"/>
          </a:xfrm>
          <a:prstGeom prst="line">
            <a:avLst/>
          </a:prstGeom>
          <a:ln w="63500">
            <a:solidFill>
              <a:srgbClr val="B31705"/>
            </a:solidFill>
            <a:round/>
            <a:headEnd type="stealth"/>
          </a:ln>
        </p:spPr>
        <p:txBody>
          <a:bodyPr lIns="0" tIns="0" rIns="0" bIns="0"/>
          <a:lstStyle/>
          <a:p>
            <a:pPr lvl="0" marL="0" marR="0" algn="l" defTabSz="457200">
              <a:lnSpc>
                <a:spcPct val="100000"/>
              </a:lnSpc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xi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4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nodeType="afterEffect" presetClass="exit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nodeType="afterEffect" presetClass="exi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2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nodeType="afterEffect" presetClass="exit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nodeType="afterEffect" presetClass="entr" presetSubtype="0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nodeType="afterEffect" presetClass="entr" presetSubtype="0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presetClass="entr" presetSubtype="0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nodeType="afterEffect" presetClass="entr" presetSubtype="0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nodeType="afterEffect" presetClass="entr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presetClass="exit" presetSubtype="0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5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nodeType="afterEffect" presetClass="exit" presetSubtype="0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79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nodeType="afterEffect" presetClass="exit" presetSubtype="0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3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nodeType="afterEffect" presetClass="exit" presetSubtype="0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87" dur="1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nodeType="afterEffect" presetClass="exit" presetSubtype="0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nodeType="afterEffect" presetClass="exit" presetSubtype="0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5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nodeType="afterEffect" presetClass="exit" presetSubtype="0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9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nodeType="afterEffect" presetClass="exit" presetSubtype="0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3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nodeType="afterEffect" presetClass="entr" presetSubtype="0" presetID="9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nodeType="afterEffect" presetClass="entr" presetSubtype="16" presetID="23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nodeType="afterEffect" presetClass="entr" presetSubtype="16" presetID="23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presetClass="exit" presetSubtype="0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2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nodeType="afterEffect" presetClass="exit" presetSubtype="0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6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nodeType="afterEffect" presetClass="exit" presetSubtype="0" presetID="9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0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nodeType="afterEffect" presetClass="entr" presetSubtype="0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5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nodeType="afterEffect" presetClass="entr" presetSubtype="0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presetClass="exit" presetSubtype="0" presetID="9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3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nodeType="afterEffect" presetClass="exit" presetSubtype="0" presetID="10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7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nodeType="afterEffect" presetClass="entr" presetSubtype="0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nodeType="afterEffect" presetClass="entr" presetSubtype="0" presetID="10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5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6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nodeType="afterEffect" presetClass="entr" presetSubtype="0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presetClass="entr" presetSubtype="16" presetID="23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presetClass="exit" presetSubtype="0" presetID="10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0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nodeType="afterEffect" presetClass="exit" presetSubtype="0" presetID="9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74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nodeType="afterEffect" presetClass="exit" presetSubtype="0" presetID="10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78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nodeType="afterEffect" presetClass="exit" presetSubtype="0" presetID="9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82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000"/>
                            </p:stCondLst>
                            <p:childTnLst>
                              <p:par>
                                <p:cTn id="185" nodeType="afterEffect" presetClass="entr" presetSubtype="0" presetID="9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0"/>
                            </p:stCondLst>
                            <p:childTnLst>
                              <p:par>
                                <p:cTn id="189" nodeType="afterEffect" presetClass="entr" presetSubtype="0" presetID="9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000"/>
                            </p:stCondLst>
                            <p:childTnLst>
                              <p:par>
                                <p:cTn id="193" nodeType="afterEffect" presetClass="entr" presetSubtype="0" presetID="10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21"/>
      <p:bldP build="whole" bldLvl="1" animBg="1" rev="0" advAuto="0" spid="184" grpId="1"/>
      <p:bldP build="whole" bldLvl="1" animBg="1" rev="0" advAuto="0" spid="176" grpId="24"/>
      <p:bldP build="whole" bldLvl="1" animBg="1" rev="0" advAuto="0" spid="178" grpId="15"/>
      <p:bldP build="whole" bldLvl="1" animBg="1" rev="0" advAuto="0" spid="184" grpId="5"/>
      <p:bldP build="whole" bldLvl="1" animBg="1" rev="0" advAuto="0" spid="187" grpId="3"/>
      <p:bldP build="whole" bldLvl="1" animBg="1" rev="0" advAuto="0" spid="175" grpId="23"/>
      <p:bldP build="whole" bldLvl="1" animBg="1" rev="0" advAuto="0" spid="187" grpId="7"/>
      <p:bldP build="whole" bldLvl="1" animBg="1" rev="0" advAuto="0" spid="178" grpId="19"/>
      <p:bldP build="whole" bldLvl="1" animBg="1" rev="0" advAuto="0" spid="181" grpId="32"/>
      <p:bldP build="whole" bldLvl="1" animBg="1" rev="0" advAuto="0" spid="181" grpId="34"/>
      <p:bldP build="whole" bldLvl="1" animBg="1" rev="0" advAuto="0" spid="197" grpId="43"/>
      <p:bldP build="whole" bldLvl="1" animBg="1" rev="0" advAuto="0" spid="183" grpId="16"/>
      <p:bldP build="whole" bldLvl="1" animBg="1" rev="0" advAuto="0" spid="183" grpId="17"/>
      <p:bldP build="whole" bldLvl="1" animBg="1" rev="0" advAuto="0" spid="196" grpId="38"/>
      <p:bldP build="whole" bldLvl="1" animBg="1" rev="0" advAuto="0" spid="196" grpId="39"/>
      <p:bldP build="whole" bldLvl="1" animBg="1" rev="0" advAuto="0" spid="179" grpId="11"/>
      <p:bldP build="whole" bldLvl="1" animBg="1" rev="0" advAuto="0" spid="174" grpId="9"/>
      <p:bldP build="whole" bldLvl="1" animBg="1" rev="0" advAuto="0" spid="189" grpId="26"/>
      <p:bldP build="whole" bldLvl="1" animBg="1" rev="0" advAuto="0" spid="177" grpId="14"/>
      <p:bldP build="whole" bldLvl="1" animBg="1" rev="0" advAuto="0" spid="177" grpId="18"/>
      <p:bldP build="whole" bldLvl="1" animBg="1" rev="0" advAuto="0" spid="189" grpId="30"/>
      <p:bldP build="whole" bldLvl="1" animBg="1" rev="0" advAuto="0" spid="179" grpId="22"/>
      <p:bldP build="whole" bldLvl="1" animBg="1" rev="0" advAuto="0" spid="174" grpId="20"/>
      <p:bldP build="whole" bldLvl="1" animBg="1" rev="0" advAuto="0" spid="193" grpId="35"/>
      <p:bldP build="whole" bldLvl="1" animBg="1" rev="0" advAuto="0" spid="190" grpId="27"/>
      <p:bldP build="whole" bldLvl="1" animBg="1" rev="0" advAuto="0" spid="190" grpId="28"/>
      <p:bldP build="whole" bldLvl="1" animBg="1" rev="0" advAuto="0" spid="193" grpId="40"/>
      <p:bldP build="whole" bldLvl="1" animBg="1" rev="0" advAuto="0" spid="195" grpId="44"/>
      <p:bldP build="whole" bldLvl="1" animBg="1" rev="0" advAuto="0" spid="192" grpId="37"/>
      <p:bldP build="whole" bldLvl="1" animBg="1" rev="0" advAuto="0" spid="188" grpId="4"/>
      <p:bldP build="whole" bldLvl="1" animBg="1" rev="0" advAuto="0" spid="180" grpId="25"/>
      <p:bldP build="whole" bldLvl="1" animBg="1" rev="0" advAuto="0" spid="192" grpId="42"/>
      <p:bldP build="whole" bldLvl="1" animBg="1" rev="0" advAuto="0" spid="188" grpId="8"/>
      <p:bldP build="whole" bldLvl="1" animBg="1" rev="0" advAuto="0" spid="180" grpId="29"/>
      <p:bldP build="whole" bldLvl="1" animBg="1" rev="0" advAuto="0" spid="182" grpId="31"/>
      <p:bldP build="whole" bldLvl="1" animBg="1" rev="0" advAuto="0" spid="185" grpId="2"/>
      <p:bldP build="whole" bldLvl="1" animBg="1" rev="0" advAuto="0" spid="182" grpId="33"/>
      <p:bldP build="whole" bldLvl="1" animBg="1" rev="0" advAuto="0" spid="173" grpId="10"/>
      <p:bldP build="whole" bldLvl="1" animBg="1" rev="0" advAuto="0" spid="176" grpId="13"/>
      <p:bldP build="whole" bldLvl="1" animBg="1" rev="0" advAuto="0" spid="185" grpId="6"/>
      <p:bldP build="whole" bldLvl="1" animBg="1" rev="0" advAuto="0" spid="191" grpId="36"/>
      <p:bldP build="whole" bldLvl="1" animBg="1" rev="0" advAuto="0" spid="191" grpId="41"/>
      <p:bldP build="whole" bldLvl="1" animBg="1" rev="0" advAuto="0" spid="175" grpId="12"/>
      <p:bldP build="whole" bldLvl="1" animBg="1" rev="0" advAuto="0" spid="194" grpId="4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22286391_BG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" y="-3695700"/>
            <a:ext cx="24384000" cy="18288000"/>
          </a:xfrm>
          <a:prstGeom prst="rect">
            <a:avLst/>
          </a:prstGeom>
          <a:ln>
            <a:round/>
          </a:ln>
        </p:spPr>
      </p:pic>
      <p:sp>
        <p:nvSpPr>
          <p:cNvPr id="200" name="Shape 200"/>
          <p:cNvSpPr/>
          <p:nvPr>
            <p:ph type="sldNum" sz="quarter" idx="2"/>
          </p:nvPr>
        </p:nvSpPr>
        <p:spPr>
          <a:xfrm>
            <a:off x="20086989" y="12494752"/>
            <a:ext cx="464742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3200">
                <a:uFill>
                  <a:solidFill/>
                </a:uFill>
              </a:rPr>
            </a:fld>
          </a:p>
        </p:txBody>
      </p:sp>
      <p:sp>
        <p:nvSpPr>
          <p:cNvPr id="201" name="Shape 201"/>
          <p:cNvSpPr/>
          <p:nvPr/>
        </p:nvSpPr>
        <p:spPr>
          <a:xfrm>
            <a:off x="228600" y="1143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GEOHAZARDS: The Big Picture</a:t>
            </a:r>
          </a:p>
        </p:txBody>
      </p:sp>
      <p:pic>
        <p:nvPicPr>
          <p:cNvPr id="202" name="Natural_hazard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2015" y="1358900"/>
            <a:ext cx="19571370" cy="12395200"/>
          </a:xfrm>
          <a:prstGeom prst="rect">
            <a:avLst/>
          </a:prstGeom>
          <a:ln>
            <a:round/>
          </a:ln>
        </p:spPr>
      </p:pic>
      <p:sp>
        <p:nvSpPr>
          <p:cNvPr id="203" name="Shape 203"/>
          <p:cNvSpPr/>
          <p:nvPr/>
        </p:nvSpPr>
        <p:spPr>
          <a:xfrm>
            <a:off x="5108519" y="1490705"/>
            <a:ext cx="14655801" cy="31623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0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Other potential X-Events</a:t>
            </a:r>
            <a:r>
              <a:rPr sz="40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(see, e.g., John Casti, 2012)</a:t>
            </a:r>
            <a:r>
              <a:rPr b="1" sz="40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b="1" sz="40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SzPct val="125000"/>
              <a:buFont typeface="Times New Roman"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Pandemics: Black Death killed 30-60% of the population in impacted areas</a:t>
            </a:r>
            <a:endParaRPr sz="36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SzPct val="125000"/>
              <a:buFont typeface="Times New Roman"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Despots: Genghis Khan eliminated 11.1% of global population</a:t>
            </a:r>
            <a:endParaRPr sz="36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SzPct val="125000"/>
              <a:buFont typeface="Times New Roman"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Solar Storms: could take out major parts of the power grids</a:t>
            </a:r>
            <a:endParaRPr sz="36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SzPct val="125000"/>
              <a:buFont typeface="Times New Roman"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Loss of Internet: Could have extreme societal and economic consequences</a:t>
            </a:r>
            <a:endParaRPr sz="36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SzPct val="125000"/>
              <a:buFont typeface="Times New Roman"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...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2451100" y="6624129"/>
            <a:ext cx="4354513" cy="2184500"/>
            <a:chOff x="0" y="0"/>
            <a:chExt cx="4354512" cy="2184499"/>
          </a:xfrm>
        </p:grpSpPr>
        <p:sp>
          <p:nvSpPr>
            <p:cNvPr id="204" name="Shape 204"/>
            <p:cNvSpPr/>
            <p:nvPr/>
          </p:nvSpPr>
          <p:spPr>
            <a:xfrm>
              <a:off x="0" y="0"/>
              <a:ext cx="4354513" cy="2184500"/>
            </a:xfrm>
            <a:prstGeom prst="wedgeEllipseCallout">
              <a:avLst>
                <a:gd name="adj1" fmla="val 70394"/>
                <a:gd name="adj2" fmla="val 93882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437457" y="488480"/>
              <a:ext cx="3295448" cy="1278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4200"/>
              </a:lvl1pPr>
            </a:lstStyle>
            <a:p>
              <a:pPr lvl="0"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Disaster Risk Reduction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13724632" y="10027729"/>
            <a:ext cx="6644581" cy="2184500"/>
            <a:chOff x="0" y="0"/>
            <a:chExt cx="6644580" cy="2184499"/>
          </a:xfrm>
        </p:grpSpPr>
        <p:sp>
          <p:nvSpPr>
            <p:cNvPr id="207" name="Shape 207"/>
            <p:cNvSpPr/>
            <p:nvPr/>
          </p:nvSpPr>
          <p:spPr>
            <a:xfrm>
              <a:off x="0" y="0"/>
              <a:ext cx="6644581" cy="2184500"/>
            </a:xfrm>
            <a:prstGeom prst="wedgeEllipseCallout">
              <a:avLst>
                <a:gd name="adj1" fmla="val -124679"/>
                <a:gd name="adj2" fmla="val -154735"/>
              </a:avLst>
            </a:prstGeom>
            <a:solidFill>
              <a:srgbClr val="A6AAA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208" name="Shape 208"/>
            <p:cNvSpPr/>
            <p:nvPr/>
          </p:nvSpPr>
          <p:spPr>
            <a:xfrm>
              <a:off x="308770" y="488480"/>
              <a:ext cx="5866603" cy="1278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4200"/>
              </a:lvl1pPr>
            </a:lstStyle>
            <a:p>
              <a:pPr lvl="0"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Is climate change the most extreme hazard?</a:t>
              </a:r>
            </a:p>
          </p:txBody>
        </p:sp>
      </p:grpSp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presetClass="exi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6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nodeType="afterEffect" presetClass="entr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3"/>
      <p:bldP build="whole" bldLvl="1" animBg="1" rev="0" advAuto="0" spid="201" grpId="1"/>
      <p:bldP build="whole" bldLvl="1" animBg="1" rev="0" advAuto="0" spid="202" grpId="2"/>
      <p:bldP build="whole" bldLvl="1" animBg="1" rev="0" advAuto="0" spid="206" grpId="5"/>
      <p:bldP build="whole" bldLvl="1" animBg="1" rev="0" advAuto="0" spid="209" grpId="6"/>
      <p:bldP build="whole" bldLvl="1" animBg="1" rev="0" advAuto="0" spid="206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pic>
        <p:nvPicPr>
          <p:cNvPr id="212" name="2mhvnchg-14083799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533" y="-1191224"/>
            <a:ext cx="24612601" cy="17501475"/>
          </a:xfrm>
          <a:prstGeom prst="rect">
            <a:avLst/>
          </a:prstGeom>
          <a:ln>
            <a:round/>
          </a:ln>
        </p:spPr>
      </p:pic>
      <p:sp>
        <p:nvSpPr>
          <p:cNvPr id="213" name="Shape 213"/>
          <p:cNvSpPr/>
          <p:nvPr/>
        </p:nvSpPr>
        <p:spPr>
          <a:xfrm>
            <a:off x="2286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</a:t>
            </a:r>
          </a:p>
        </p:txBody>
      </p:sp>
      <p:sp>
        <p:nvSpPr>
          <p:cNvPr id="214" name="Shape 214"/>
          <p:cNvSpPr/>
          <p:nvPr/>
        </p:nvSpPr>
        <p:spPr>
          <a:xfrm>
            <a:off x="266700" y="1435100"/>
            <a:ext cx="23901400" cy="177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VEI 8 / M 8: 45 events identified in the last 36 Ma (Mason et al., 2004), not equally distributed in time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- 1.4 events/Ma to 22 events/Ma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largest, high-intensity terrestrial phenomena</a:t>
            </a:r>
          </a:p>
        </p:txBody>
      </p:sp>
      <p:pic>
        <p:nvPicPr>
          <p:cNvPr id="215" name="m8_eruptio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7000" y="3270250"/>
            <a:ext cx="16474511" cy="1003300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3"/>
      <p:bldP build="whole" bldLvl="1" animBg="1" rev="0" advAuto="0" spid="213" grpId="1"/>
      <p:bldP build="whole" bldLvl="1" animBg="1" rev="0" advAuto="0" spid="21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pic>
        <p:nvPicPr>
          <p:cNvPr id="218" name="2mhvnchg-140837994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2533" y="-1191224"/>
            <a:ext cx="24612601" cy="17501475"/>
          </a:xfrm>
          <a:prstGeom prst="rect">
            <a:avLst/>
          </a:prstGeom>
          <a:ln>
            <a:round/>
          </a:ln>
        </p:spPr>
      </p:pic>
      <p:sp>
        <p:nvSpPr>
          <p:cNvPr id="219" name="Shape 219"/>
          <p:cNvSpPr/>
          <p:nvPr/>
        </p:nvSpPr>
        <p:spPr>
          <a:xfrm>
            <a:off x="2667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</a:t>
            </a:r>
          </a:p>
        </p:txBody>
      </p:sp>
      <p:sp>
        <p:nvSpPr>
          <p:cNvPr id="220" name="Shape 220"/>
          <p:cNvSpPr/>
          <p:nvPr/>
        </p:nvSpPr>
        <p:spPr>
          <a:xfrm>
            <a:off x="266700" y="1435100"/>
            <a:ext cx="23901400" cy="177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VEI 8 / M 8: 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- 1.4 events/Ma to 22 events/Ma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largest, high-intensity terrestrial phenomena</a:t>
            </a:r>
          </a:p>
        </p:txBody>
      </p:sp>
      <p:sp>
        <p:nvSpPr>
          <p:cNvPr id="221" name="Shape 221"/>
          <p:cNvSpPr/>
          <p:nvPr/>
        </p:nvSpPr>
        <p:spPr>
          <a:xfrm>
            <a:off x="16471900" y="5295900"/>
            <a:ext cx="7708900" cy="3949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VEI 7 / M 7: 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at least seven events in the 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  Holocene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~5% - 10% chance that this will  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  happen in the 21st century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Will have very different impact   </a:t>
            </a:r>
            <a:endParaRPr sz="39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  than previously</a:t>
            </a:r>
          </a:p>
        </p:txBody>
      </p:sp>
      <p:sp>
        <p:nvSpPr>
          <p:cNvPr id="222" name="Shape 222"/>
          <p:cNvSpPr/>
          <p:nvPr/>
        </p:nvSpPr>
        <p:spPr>
          <a:xfrm>
            <a:off x="266700" y="3416300"/>
            <a:ext cx="23901400" cy="23157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VEI 7 / M 7: 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on timescales of ~100 ka, M7-M8 eruptions have greater energy release than the largest expected impactors</a:t>
            </a:r>
            <a:endParaRPr sz="39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900">
                <a:uFill>
                  <a:solidFill/>
                </a:uFill>
              </a:rPr>
              <a:t>- M7 are relatively frequent ...</a:t>
            </a:r>
          </a:p>
        </p:txBody>
      </p:sp>
      <p:pic>
        <p:nvPicPr>
          <p:cNvPr id="223" name="table_eruptio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611" y="1333500"/>
            <a:ext cx="16041180" cy="12230100"/>
          </a:xfrm>
          <a:prstGeom prst="rect">
            <a:avLst/>
          </a:prstGeom>
          <a:ln>
            <a:round/>
          </a:ln>
        </p:spPr>
      </p:pic>
      <p:sp>
        <p:nvSpPr>
          <p:cNvPr id="224" name="Shape 224"/>
          <p:cNvSpPr/>
          <p:nvPr/>
        </p:nvSpPr>
        <p:spPr>
          <a:xfrm>
            <a:off x="482600" y="6007100"/>
            <a:ext cx="15697200" cy="444500"/>
          </a:xfrm>
          <a:prstGeom prst="rect">
            <a:avLst/>
          </a:prstGeom>
          <a:solidFill>
            <a:srgbClr val="FFD262">
              <a:alpha val="34000"/>
            </a:srgbClr>
          </a:solidFill>
          <a:ln>
            <a:solidFill>
              <a:srgbClr val="000000">
                <a:alpha val="34000"/>
              </a:srgbClr>
            </a:solidFill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5" name="Shape 225"/>
          <p:cNvSpPr/>
          <p:nvPr/>
        </p:nvSpPr>
        <p:spPr>
          <a:xfrm>
            <a:off x="482600" y="9537700"/>
            <a:ext cx="15697200" cy="749300"/>
          </a:xfrm>
          <a:prstGeom prst="rect">
            <a:avLst/>
          </a:prstGeom>
          <a:solidFill>
            <a:srgbClr val="FFD262">
              <a:alpha val="34000"/>
            </a:srgbClr>
          </a:solidFill>
          <a:ln>
            <a:solidFill>
              <a:srgbClr val="000000">
                <a:alpha val="34000"/>
              </a:srgbClr>
            </a:solidFill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26" name="Shape 226"/>
          <p:cNvSpPr/>
          <p:nvPr/>
        </p:nvSpPr>
        <p:spPr>
          <a:xfrm>
            <a:off x="482600" y="10629900"/>
            <a:ext cx="15697200" cy="1409700"/>
          </a:xfrm>
          <a:prstGeom prst="rect">
            <a:avLst/>
          </a:prstGeom>
          <a:solidFill>
            <a:srgbClr val="FFD262">
              <a:alpha val="34000"/>
            </a:srgbClr>
          </a:solidFill>
          <a:ln>
            <a:solidFill>
              <a:srgbClr val="000000">
                <a:alpha val="34000"/>
              </a:srgbClr>
            </a:solidFill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</p:spTree>
  </p:cSld>
  <p:clrMapOvr>
    <a:masterClrMapping/>
  </p:clrMapOvr>
  <p:transition spd="fast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whole" bldLvl="1" animBg="1" rev="0" advAuto="0" spid="222" grpId="1"/>
      <p:bldP build="whole" bldLvl="1" animBg="1" rev="0" advAuto="0" spid="226" grpId="5"/>
      <p:bldP build="whole" bldLvl="1" animBg="1" rev="0" advAuto="0" spid="224" grpId="3"/>
      <p:bldP build="whole" bldLvl="1" animBg="1" rev="0" advAuto="0" spid="221" grpId="6"/>
      <p:bldP build="whole" bldLvl="1" animBg="1" rev="0" advAuto="0" spid="225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800px-Lava_Lake_Nyiragongo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96900"/>
            <a:ext cx="24409399" cy="15927134"/>
          </a:xfrm>
          <a:prstGeom prst="rect">
            <a:avLst/>
          </a:prstGeom>
          <a:ln>
            <a:round/>
          </a:ln>
        </p:spPr>
      </p:pic>
      <p:sp>
        <p:nvSpPr>
          <p:cNvPr id="229" name="Shape 229"/>
          <p:cNvSpPr/>
          <p:nvPr>
            <p:ph type="sldNum" sz="quarter" idx="2"/>
          </p:nvPr>
        </p:nvSpPr>
        <p:spPr>
          <a:xfrm>
            <a:off x="20086989" y="12494752"/>
            <a:ext cx="464742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3200">
                <a:uFill>
                  <a:solidFill/>
                </a:uFill>
              </a:rPr>
            </a:fld>
          </a:p>
        </p:txBody>
      </p:sp>
      <p:pic>
        <p:nvPicPr>
          <p:cNvPr id="230" name="Population_curve.jpg"/>
          <p:cNvPicPr/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>
            <a:off x="2355360" y="1647536"/>
            <a:ext cx="19951701" cy="1178964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 flipV="1">
            <a:off x="21412200" y="9652000"/>
            <a:ext cx="0" cy="16510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19291300" y="9118600"/>
            <a:ext cx="24003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Tambora, 1815</a:t>
            </a:r>
          </a:p>
        </p:txBody>
      </p:sp>
      <p:sp>
        <p:nvSpPr>
          <p:cNvPr id="233" name="Shape 233"/>
          <p:cNvSpPr/>
          <p:nvPr/>
        </p:nvSpPr>
        <p:spPr>
          <a:xfrm flipV="1">
            <a:off x="20142200" y="10566400"/>
            <a:ext cx="0" cy="16510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4" name="Shape 234"/>
          <p:cNvSpPr/>
          <p:nvPr/>
        </p:nvSpPr>
        <p:spPr>
          <a:xfrm>
            <a:off x="18249900" y="10083800"/>
            <a:ext cx="26797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Changbai, ~970</a:t>
            </a:r>
          </a:p>
        </p:txBody>
      </p:sp>
      <p:sp>
        <p:nvSpPr>
          <p:cNvPr id="235" name="Shape 235"/>
          <p:cNvSpPr/>
          <p:nvPr/>
        </p:nvSpPr>
        <p:spPr>
          <a:xfrm flipV="1">
            <a:off x="16814799" y="10490200"/>
            <a:ext cx="1" cy="19812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14020800" y="10083800"/>
            <a:ext cx="31115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Santorini, ~1610 BC</a:t>
            </a:r>
          </a:p>
        </p:txBody>
      </p:sp>
      <p:sp>
        <p:nvSpPr>
          <p:cNvPr id="237" name="Shape 237"/>
          <p:cNvSpPr/>
          <p:nvPr/>
        </p:nvSpPr>
        <p:spPr>
          <a:xfrm flipV="1">
            <a:off x="15443200" y="10871200"/>
            <a:ext cx="0" cy="16510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8" name="Shape 238"/>
          <p:cNvSpPr/>
          <p:nvPr/>
        </p:nvSpPr>
        <p:spPr>
          <a:xfrm flipV="1">
            <a:off x="10998199" y="10033000"/>
            <a:ext cx="1" cy="24638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9" name="Shape 239"/>
          <p:cNvSpPr/>
          <p:nvPr/>
        </p:nvSpPr>
        <p:spPr>
          <a:xfrm flipV="1">
            <a:off x="10706100" y="10871200"/>
            <a:ext cx="0" cy="16510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0" name="Shape 240"/>
          <p:cNvSpPr/>
          <p:nvPr/>
        </p:nvSpPr>
        <p:spPr>
          <a:xfrm flipV="1">
            <a:off x="19126200" y="11125200"/>
            <a:ext cx="0" cy="1130300"/>
          </a:xfrm>
          <a:prstGeom prst="line">
            <a:avLst/>
          </a:prstGeom>
          <a:ln w="50800">
            <a:solidFill>
              <a:srgbClr val="E82717"/>
            </a:solidFill>
            <a:round/>
            <a:headEnd type="stealth"/>
          </a:ln>
        </p:spPr>
        <p:txBody>
          <a:bodyPr lIns="0" tIns="0" rIns="0" bIns="0" anchor="ctr"/>
          <a:lstStyle/>
          <a:p>
            <a:pPr lvl="0" marL="0" marR="0" algn="l" defTabSz="457200">
              <a:lnSpc>
                <a:spcPct val="100000"/>
              </a:lnSpc>
              <a:buClrTx/>
              <a:buFontTx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1" name="Shape 241"/>
          <p:cNvSpPr/>
          <p:nvPr/>
        </p:nvSpPr>
        <p:spPr>
          <a:xfrm>
            <a:off x="7391400" y="10528300"/>
            <a:ext cx="37084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Crater Lake, ~5680 BC</a:t>
            </a:r>
          </a:p>
        </p:txBody>
      </p:sp>
      <p:sp>
        <p:nvSpPr>
          <p:cNvPr id="242" name="Shape 242"/>
          <p:cNvSpPr/>
          <p:nvPr/>
        </p:nvSpPr>
        <p:spPr>
          <a:xfrm>
            <a:off x="8547100" y="9601200"/>
            <a:ext cx="26797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Kurile, ~5550 BC</a:t>
            </a:r>
          </a:p>
        </p:txBody>
      </p:sp>
      <p:sp>
        <p:nvSpPr>
          <p:cNvPr id="243" name="Shape 243"/>
          <p:cNvSpPr/>
          <p:nvPr/>
        </p:nvSpPr>
        <p:spPr>
          <a:xfrm>
            <a:off x="13220700" y="10693400"/>
            <a:ext cx="26797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Kikai, 2350 BC</a:t>
            </a:r>
          </a:p>
        </p:txBody>
      </p:sp>
      <p:sp>
        <p:nvSpPr>
          <p:cNvPr id="244" name="Shape 244"/>
          <p:cNvSpPr/>
          <p:nvPr/>
        </p:nvSpPr>
        <p:spPr>
          <a:xfrm>
            <a:off x="17386300" y="11010900"/>
            <a:ext cx="184150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24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Taupo, 230</a:t>
            </a:r>
          </a:p>
        </p:txBody>
      </p:sp>
      <p:sp>
        <p:nvSpPr>
          <p:cNvPr id="245" name="Shape 245"/>
          <p:cNvSpPr/>
          <p:nvPr/>
        </p:nvSpPr>
        <p:spPr>
          <a:xfrm rot="16200000">
            <a:off x="20574000" y="2755900"/>
            <a:ext cx="1676400" cy="736600"/>
          </a:xfrm>
          <a:prstGeom prst="rightArrow">
            <a:avLst>
              <a:gd name="adj1" fmla="val 32000"/>
              <a:gd name="adj2" fmla="val 75862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buClrTx/>
              <a:buFontTx/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18681700" y="1676400"/>
            <a:ext cx="36195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3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12 Billion by 2100</a:t>
            </a:r>
          </a:p>
        </p:txBody>
      </p:sp>
      <p:sp>
        <p:nvSpPr>
          <p:cNvPr id="247" name="Shape 247"/>
          <p:cNvSpPr/>
          <p:nvPr/>
        </p:nvSpPr>
        <p:spPr>
          <a:xfrm>
            <a:off x="12293600" y="8204200"/>
            <a:ext cx="4533900" cy="780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73735" marR="73735" algn="l">
              <a:buClrTx/>
              <a:buFontTx/>
              <a:tabLst/>
              <a:defRPr sz="4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VEI 7 Eruptions</a:t>
            </a:r>
          </a:p>
        </p:txBody>
      </p:sp>
      <p:sp>
        <p:nvSpPr>
          <p:cNvPr id="248" name="Shape 248"/>
          <p:cNvSpPr/>
          <p:nvPr/>
        </p:nvSpPr>
        <p:spPr>
          <a:xfrm>
            <a:off x="4239021" y="2660650"/>
            <a:ext cx="14283433" cy="9271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600"/>
            </a:lvl1pPr>
          </a:lstStyle>
          <a:p>
            <a:pPr lvl="0">
              <a:defRPr sz="1800">
                <a:uFillTx/>
              </a:defRPr>
            </a:pPr>
            <a:r>
              <a:rPr sz="5600">
                <a:uFill>
                  <a:solidFill/>
                </a:uFill>
              </a:rPr>
              <a:t>Population growth may offsets DRR efforts</a:t>
            </a:r>
          </a:p>
        </p:txBody>
      </p:sp>
      <p:sp>
        <p:nvSpPr>
          <p:cNvPr id="249" name="Shape 249"/>
          <p:cNvSpPr/>
          <p:nvPr/>
        </p:nvSpPr>
        <p:spPr>
          <a:xfrm>
            <a:off x="2667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</a:t>
            </a:r>
          </a:p>
        </p:txBody>
      </p:sp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nodeType="after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nodeType="after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nodeType="afterEffect" presetClass="entr" presetSubtype="0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nodeType="afterEffect" presetClass="entr" presetSubtype="0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nodeType="afterEffect" presetClass="entr" presetSubtype="0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nodeType="afterEffect" presetClass="entr" presetSubtype="0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nodeType="afterEffect" presetClass="entr" presetSubtype="0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nodeType="afterEffect" presetClass="entr" presetSubtype="0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nodeType="afterEffect" presetClass="entr" presetSubtype="0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presetClass="entr" presetSubtype="0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3"/>
      <p:bldP build="whole" bldLvl="1" animBg="1" rev="0" advAuto="0" spid="248" grpId="19"/>
      <p:bldP build="whole" bldLvl="1" animBg="1" rev="0" advAuto="0" spid="243" grpId="14"/>
      <p:bldP build="whole" bldLvl="1" animBg="1" rev="0" advAuto="0" spid="232" grpId="6"/>
      <p:bldP build="whole" bldLvl="1" animBg="1" rev="0" advAuto="0" spid="245" grpId="2"/>
      <p:bldP build="whole" bldLvl="1" animBg="1" rev="0" advAuto="0" spid="247" grpId="4"/>
      <p:bldP build="whole" bldLvl="1" animBg="1" rev="0" advAuto="0" spid="231" grpId="5"/>
      <p:bldP build="whole" bldLvl="1" animBg="1" rev="0" advAuto="0" spid="233" grpId="7"/>
      <p:bldP build="whole" bldLvl="1" animBg="1" rev="0" advAuto="0" spid="237" grpId="13"/>
      <p:bldP build="whole" bldLvl="1" animBg="1" rev="0" advAuto="0" spid="240" grpId="9"/>
      <p:bldP build="whole" bldLvl="1" animBg="1" rev="0" advAuto="0" spid="239" grpId="17"/>
      <p:bldP build="whole" bldLvl="1" animBg="1" rev="0" advAuto="0" spid="241" grpId="18"/>
      <p:bldP build="whole" bldLvl="1" animBg="1" rev="0" advAuto="0" spid="230" grpId="1"/>
      <p:bldP build="whole" bldLvl="1" animBg="1" rev="0" advAuto="0" spid="236" grpId="12"/>
      <p:bldP build="whole" bldLvl="1" animBg="1" rev="0" advAuto="0" spid="238" grpId="15"/>
      <p:bldP build="whole" bldLvl="1" animBg="1" rev="0" advAuto="0" spid="242" grpId="16"/>
      <p:bldP build="whole" bldLvl="1" animBg="1" rev="0" advAuto="0" spid="235" grpId="11"/>
      <p:bldP build="whole" bldLvl="1" animBg="1" rev="0" advAuto="0" spid="244" grpId="10"/>
      <p:bldP build="whole" bldLvl="1" animBg="1" rev="0" advAuto="0" spid="234" grpId="8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pic>
        <p:nvPicPr>
          <p:cNvPr id="252" name="709px-Mount_Rainier_5917s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121" y="-964340"/>
            <a:ext cx="24612601" cy="20828717"/>
          </a:xfrm>
          <a:prstGeom prst="rect">
            <a:avLst/>
          </a:prstGeom>
          <a:ln>
            <a:round/>
          </a:ln>
        </p:spPr>
      </p:pic>
      <p:sp>
        <p:nvSpPr>
          <p:cNvPr id="253" name="Shape 253"/>
          <p:cNvSpPr/>
          <p:nvPr/>
        </p:nvSpPr>
        <p:spPr>
          <a:xfrm>
            <a:off x="2667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 and Modern Society</a:t>
            </a:r>
          </a:p>
        </p:txBody>
      </p:sp>
      <p:pic>
        <p:nvPicPr>
          <p:cNvPr id="254" name="worldexport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" y="1346200"/>
            <a:ext cx="20078700" cy="12094465"/>
          </a:xfrm>
          <a:prstGeom prst="rect">
            <a:avLst/>
          </a:prstGeom>
          <a:ln>
            <a:round/>
          </a:ln>
        </p:spPr>
      </p:pic>
      <p:sp>
        <p:nvSpPr>
          <p:cNvPr id="255" name="Shape 255"/>
          <p:cNvSpPr/>
          <p:nvPr/>
        </p:nvSpPr>
        <p:spPr>
          <a:xfrm>
            <a:off x="694093" y="1898649"/>
            <a:ext cx="1240401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50% of World GDP crosses borders</a:t>
            </a:r>
          </a:p>
        </p:txBody>
      </p:sp>
      <p:pic>
        <p:nvPicPr>
          <p:cNvPr id="256" name="modalsplittradeton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149" y="3606800"/>
            <a:ext cx="16490002" cy="9855200"/>
          </a:xfrm>
          <a:prstGeom prst="rect">
            <a:avLst/>
          </a:prstGeom>
          <a:ln>
            <a:round/>
          </a:ln>
        </p:spPr>
      </p:pic>
      <p:pic>
        <p:nvPicPr>
          <p:cNvPr id="257" name="map_world_airport_freight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39468" y="3606590"/>
            <a:ext cx="15455901" cy="9855410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5"/>
      <p:bldP build="whole" bldLvl="1" animBg="1" rev="0" advAuto="0" spid="253" grpId="1"/>
      <p:bldP build="whole" bldLvl="1" animBg="1" rev="0" advAuto="0" spid="254" grpId="2"/>
      <p:bldP build="whole" bldLvl="1" animBg="1" rev="0" advAuto="0" spid="256" grpId="4"/>
      <p:bldP build="whole" bldLvl="1" animBg="1" rev="0" advAuto="0" spid="255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26385" y="63057"/>
            <a:ext cx="22682201" cy="2794001"/>
          </a:xfrm>
          <a:prstGeom prst="rect">
            <a:avLst/>
          </a:prstGeom>
          <a:solidFill>
            <a:srgbClr val="FFFFFF"/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Anticipating and Addressing the Global Risk Associated with Very large Volcanic Eruptions</a:t>
            </a:r>
          </a:p>
        </p:txBody>
      </p:sp>
      <p:sp>
        <p:nvSpPr>
          <p:cNvPr id="25" name="Shape 25"/>
          <p:cNvSpPr/>
          <p:nvPr/>
        </p:nvSpPr>
        <p:spPr>
          <a:xfrm>
            <a:off x="1711027" y="2158748"/>
            <a:ext cx="20961946" cy="4107435"/>
          </a:xfrm>
          <a:prstGeom prst="rect">
            <a:avLst/>
          </a:prstGeom>
          <a:solidFill>
            <a:srgbClr val="FFFFFF"/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Hans-Peter Plag (1), Sean Brocklebank, Deborah Brosnan, Paola Campus, Sierd Cloetingh, ShelleyJules-Plag, Seth Stein</a:t>
            </a:r>
            <a:endParaRPr sz="36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36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3600">
                <a:uFill>
                  <a:solidFill/>
                </a:uFill>
              </a:rPr>
              <a:t>Supported by</a:t>
            </a:r>
            <a:r>
              <a:rPr sz="3600">
                <a:uFill>
                  <a:solidFill/>
                </a:uFill>
              </a:rPr>
              <a:t>:</a:t>
            </a:r>
            <a:endParaRPr sz="36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Geohazards Community of Practice of the Group on Earth Observations (GEO)</a:t>
            </a:r>
            <a:endParaRPr sz="36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European Science Foundation (ESF)</a:t>
            </a:r>
            <a:endParaRPr sz="36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3600">
              <a:uFill>
                <a:solidFill/>
              </a:uFill>
            </a:endParaRPr>
          </a:p>
        </p:txBody>
      </p:sp>
      <p:pic>
        <p:nvPicPr>
          <p:cNvPr id="26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2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28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114952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29" name="Shape 29"/>
          <p:cNvSpPr/>
          <p:nvPr/>
        </p:nvSpPr>
        <p:spPr>
          <a:xfrm>
            <a:off x="6861026" y="5511800"/>
            <a:ext cx="10661948" cy="5655311"/>
          </a:xfrm>
          <a:prstGeom prst="rect">
            <a:avLst/>
          </a:prstGeom>
          <a:solidFill>
            <a:srgbClr val="FFFFFF"/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64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Contents</a:t>
            </a:r>
            <a:endParaRPr b="1" sz="64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Introduction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Community Science Position Paper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Extreme Geohazards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Volcanic Eruptions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Cost Benefit-Analysis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Conclusions and Recommendations</a:t>
            </a:r>
            <a:endParaRPr sz="4800">
              <a:solidFill>
                <a:srgbClr val="030301"/>
              </a:solidFill>
              <a:uFill>
                <a:solidFill>
                  <a:srgbClr val="03030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•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30301"/>
                </a:solidFill>
                <a:uFill>
                  <a:solidFill>
                    <a:srgbClr val="030301"/>
                  </a:solidFill>
                </a:uFill>
              </a:rPr>
              <a:t>Epilogue </a:t>
            </a:r>
          </a:p>
        </p:txBody>
      </p:sp>
      <p:sp>
        <p:nvSpPr>
          <p:cNvPr id="30" name="Shape 30"/>
          <p:cNvSpPr/>
          <p:nvPr/>
        </p:nvSpPr>
        <p:spPr>
          <a:xfrm>
            <a:off x="6432186" y="11585024"/>
            <a:ext cx="10870599" cy="113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3600"/>
            </a:lvl1pPr>
          </a:lstStyle>
          <a:p>
            <a:pPr lvl="0">
              <a:defRPr sz="1800">
                <a:uFillTx/>
              </a:defRPr>
            </a:pPr>
            <a:r>
              <a:rPr sz="3600">
                <a:uFill>
                  <a:solidFill/>
                </a:uFill>
              </a:rPr>
              <a:t>(1) Mitigation and Adaptation Research Institute, Old Dominion University, Norfolk, VA, USA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" grpId="4"/>
      <p:bldP build="whole" bldLvl="1" animBg="1" rev="0" advAuto="0" spid="26" grpId="3"/>
      <p:bldP build="whole" bldLvl="1" animBg="1" rev="0" advAuto="0" spid="29" grpId="7"/>
      <p:bldP build="whole" bldLvl="1" animBg="1" rev="0" advAuto="0" spid="24" grpId="1"/>
      <p:bldP build="whole" bldLvl="1" animBg="1" rev="0" advAuto="0" spid="28" grpId="2"/>
      <p:bldP build="whole" bldLvl="1" animBg="1" rev="0" advAuto="0" spid="30" grpId="6"/>
      <p:bldP build="whole" bldLvl="1" animBg="1" rev="0" advAuto="0" spid="25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pic>
        <p:nvPicPr>
          <p:cNvPr id="260" name="709px-Mount_Rainier_5917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121" y="-964340"/>
            <a:ext cx="24612601" cy="20828717"/>
          </a:xfrm>
          <a:prstGeom prst="rect">
            <a:avLst/>
          </a:prstGeom>
          <a:ln>
            <a:round/>
          </a:ln>
        </p:spPr>
      </p:pic>
      <p:sp>
        <p:nvSpPr>
          <p:cNvPr id="261" name="Shape 261"/>
          <p:cNvSpPr/>
          <p:nvPr/>
        </p:nvSpPr>
        <p:spPr>
          <a:xfrm>
            <a:off x="2667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 and Modern Society</a:t>
            </a:r>
          </a:p>
        </p:txBody>
      </p:sp>
      <p:pic>
        <p:nvPicPr>
          <p:cNvPr id="262" name="wfp_ma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1269" y="1320800"/>
            <a:ext cx="17592262" cy="12192001"/>
          </a:xfrm>
          <a:prstGeom prst="rect">
            <a:avLst/>
          </a:prstGeom>
          <a:ln>
            <a:round/>
          </a:ln>
        </p:spPr>
      </p:pic>
      <p:pic>
        <p:nvPicPr>
          <p:cNvPr id="263" name="maplecroft_food_security_ma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0467" y="1320800"/>
            <a:ext cx="18313868" cy="12192000"/>
          </a:xfrm>
          <a:prstGeom prst="rect">
            <a:avLst/>
          </a:prstGeom>
          <a:ln>
            <a:round/>
          </a:ln>
        </p:spPr>
      </p:pic>
      <p:pic>
        <p:nvPicPr>
          <p:cNvPr id="264" name="stock_flow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400" y="1270057"/>
            <a:ext cx="24130000" cy="12473807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3"/>
      <p:bldP build="whole" bldLvl="1" animBg="1" rev="0" advAuto="0" spid="262" grpId="1"/>
      <p:bldP build="whole" bldLvl="1" animBg="1" rev="0" advAuto="0" spid="263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Num" sz="quarter" idx="2"/>
          </p:nvPr>
        </p:nvSpPr>
        <p:spPr>
          <a:xfrm>
            <a:off x="20086790" y="12494752"/>
            <a:ext cx="465139" cy="939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pic>
        <p:nvPicPr>
          <p:cNvPr id="267" name="709px-Mount_Rainier_5917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121" y="-964340"/>
            <a:ext cx="24612601" cy="20828717"/>
          </a:xfrm>
          <a:prstGeom prst="rect">
            <a:avLst/>
          </a:prstGeom>
          <a:ln>
            <a:round/>
          </a:ln>
        </p:spPr>
      </p:pic>
      <p:sp>
        <p:nvSpPr>
          <p:cNvPr id="268" name="Shape 268"/>
          <p:cNvSpPr/>
          <p:nvPr/>
        </p:nvSpPr>
        <p:spPr>
          <a:xfrm>
            <a:off x="266700" y="190500"/>
            <a:ext cx="23901400" cy="1041400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Volcanic Eruptions and Modern Society</a:t>
            </a:r>
          </a:p>
        </p:txBody>
      </p:sp>
      <p:pic>
        <p:nvPicPr>
          <p:cNvPr id="269" name="wfp_map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1269" y="1320800"/>
            <a:ext cx="17592262" cy="12192001"/>
          </a:xfrm>
          <a:prstGeom prst="rect">
            <a:avLst/>
          </a:prstGeom>
          <a:ln>
            <a:round/>
          </a:ln>
        </p:spPr>
      </p:pic>
      <p:pic>
        <p:nvPicPr>
          <p:cNvPr id="270" name="maplecroft_food_security_map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0467" y="1320800"/>
            <a:ext cx="18313868" cy="12192000"/>
          </a:xfrm>
          <a:prstGeom prst="rect">
            <a:avLst/>
          </a:prstGeom>
          <a:ln>
            <a:round/>
          </a:ln>
        </p:spPr>
      </p:pic>
      <p:pic>
        <p:nvPicPr>
          <p:cNvPr id="271" name="image1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879" y="1944360"/>
            <a:ext cx="23940920" cy="11277601"/>
          </a:xfrm>
          <a:prstGeom prst="rect">
            <a:avLst/>
          </a:prstGeom>
          <a:ln w="12700">
            <a:round/>
          </a:ln>
        </p:spPr>
      </p:pic>
      <p:sp>
        <p:nvSpPr>
          <p:cNvPr id="272" name="Shape 272"/>
          <p:cNvSpPr/>
          <p:nvPr/>
        </p:nvSpPr>
        <p:spPr>
          <a:xfrm>
            <a:off x="19037300" y="10934700"/>
            <a:ext cx="5600700" cy="191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Agricultural Water Stress</a:t>
            </a:r>
          </a:p>
        </p:txBody>
      </p:sp>
      <p:pic>
        <p:nvPicPr>
          <p:cNvPr id="273" name="stock_flow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000" y="1346257"/>
            <a:ext cx="24130000" cy="12473807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3"/>
      <p:bldP build="whole" bldLvl="1" animBg="1" rev="0" advAuto="0" spid="273" grpId="5"/>
      <p:bldP build="whole" bldLvl="1" animBg="1" rev="0" advAuto="0" spid="269" grpId="1"/>
      <p:bldP build="whole" bldLvl="1" animBg="1" rev="0" advAuto="0" spid="270" grpId="2"/>
      <p:bldP build="whole" bldLvl="1" animBg="1" rev="0" advAuto="0" spid="272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Tobaerup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388" y="-2187222"/>
            <a:ext cx="24422100" cy="18090444"/>
          </a:xfrm>
          <a:prstGeom prst="rect">
            <a:avLst/>
          </a:prstGeom>
          <a:ln>
            <a:round/>
          </a:ln>
        </p:spPr>
      </p:pic>
      <p:sp>
        <p:nvSpPr>
          <p:cNvPr id="276" name="Shape 276"/>
          <p:cNvSpPr/>
          <p:nvPr/>
        </p:nvSpPr>
        <p:spPr>
          <a:xfrm>
            <a:off x="292100" y="1800978"/>
            <a:ext cx="23710900" cy="812801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Toba, ~75,000 years ago, VEI 8, ~2,800 km</a:t>
            </a:r>
            <a:r>
              <a:rPr baseline="31999" sz="4800">
                <a:uFill>
                  <a:solidFill/>
                </a:uFill>
              </a:rPr>
              <a:t>3</a:t>
            </a:r>
            <a:r>
              <a:rPr sz="4800">
                <a:uFill>
                  <a:solidFill/>
                </a:uFill>
              </a:rPr>
              <a:t>; killed up to 60% of human population  </a:t>
            </a:r>
          </a:p>
        </p:txBody>
      </p:sp>
      <p:sp>
        <p:nvSpPr>
          <p:cNvPr id="277" name="Shape 277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Cost-Benefit Analysis</a:t>
            </a:r>
          </a:p>
        </p:txBody>
      </p:sp>
      <p:sp>
        <p:nvSpPr>
          <p:cNvPr id="278" name="Shape 278"/>
          <p:cNvSpPr/>
          <p:nvPr/>
        </p:nvSpPr>
        <p:spPr>
          <a:xfrm>
            <a:off x="330200" y="2743200"/>
            <a:ext cx="23647400" cy="3467100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Impacts: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ash layer, several million square kilometers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destroying one or two seasons of crops for two billion people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reducing global temperature by 5-15</a:t>
            </a:r>
            <a:r>
              <a:rPr baseline="31999" sz="4800">
                <a:uFill>
                  <a:solidFill/>
                </a:uFill>
              </a:rPr>
              <a:t>o</a:t>
            </a:r>
            <a:r>
              <a:rPr sz="4800">
                <a:uFill>
                  <a:solidFill/>
                </a:uFill>
              </a:rPr>
              <a:t>C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substantial physical damage to infrastructure  </a:t>
            </a:r>
          </a:p>
        </p:txBody>
      </p:sp>
      <p:sp>
        <p:nvSpPr>
          <p:cNvPr id="279" name="Shape 279"/>
          <p:cNvSpPr/>
          <p:nvPr/>
        </p:nvSpPr>
        <p:spPr>
          <a:xfrm>
            <a:off x="317500" y="6311900"/>
            <a:ext cx="23660100" cy="2797049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Death comparable to other global disasters:</a:t>
            </a:r>
            <a:endParaRPr sz="4800">
              <a:uFill>
                <a:solidFill/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Denghis Khan: 11.1% of the global population</a:t>
            </a:r>
            <a:endParaRPr sz="4800">
              <a:uFill>
                <a:solidFill/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1918 Spanish flu: 3% - 5% of global population</a:t>
            </a:r>
            <a:endParaRPr sz="4800">
              <a:uFill>
                <a:solidFill/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World War 2: 2.3% of global population    </a:t>
            </a:r>
          </a:p>
        </p:txBody>
      </p:sp>
      <p:sp>
        <p:nvSpPr>
          <p:cNvPr id="280" name="Shape 280"/>
          <p:cNvSpPr/>
          <p:nvPr/>
        </p:nvSpPr>
        <p:spPr>
          <a:xfrm>
            <a:off x="336550" y="9210547"/>
            <a:ext cx="23622000" cy="1485901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We assume: 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- 10% of global population is killed if VEI 8 volcano eruption comes as a surprise 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1"/>
      <p:bldP build="whole" bldLvl="1" animBg="1" rev="0" advAuto="0" spid="279" grpId="3"/>
      <p:bldP build="whole" bldLvl="1" animBg="1" rev="0" advAuto="0" spid="280" grpId="4"/>
      <p:bldP build="whole" bldLvl="1" animBg="1" rev="0" advAuto="0" spid="278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Toba_zoo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-1981200"/>
            <a:ext cx="24384002" cy="18288000"/>
          </a:xfrm>
          <a:prstGeom prst="rect">
            <a:avLst/>
          </a:prstGeom>
          <a:ln>
            <a:round/>
          </a:ln>
        </p:spPr>
      </p:pic>
      <p:sp>
        <p:nvSpPr>
          <p:cNvPr id="283" name="Shape 283"/>
          <p:cNvSpPr/>
          <p:nvPr/>
        </p:nvSpPr>
        <p:spPr>
          <a:xfrm>
            <a:off x="260350" y="4466205"/>
            <a:ext cx="24066501" cy="1485901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Value of statistical life (VSL): $2.22 million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Average person should be willing to pay $0.16 to $1.0 per year to eliminate the risk.</a:t>
            </a:r>
          </a:p>
        </p:txBody>
      </p:sp>
      <p:sp>
        <p:nvSpPr>
          <p:cNvPr id="284" name="Shape 284"/>
          <p:cNvSpPr/>
          <p:nvPr/>
        </p:nvSpPr>
        <p:spPr>
          <a:xfrm>
            <a:off x="216679" y="1446537"/>
            <a:ext cx="24130001" cy="1441574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Toba-type eruption: 1 in 45,000 to 714,000 years:</a:t>
            </a:r>
            <a:endParaRPr sz="4800">
              <a:uFill>
                <a:solidFill/>
              </a:uFill>
            </a:endParaRPr>
          </a:p>
          <a:p>
            <a:pPr lvl="0" marL="0" marR="0" algn="l" defTabSz="825500">
              <a:lnSpc>
                <a:spcPct val="100000"/>
              </a:lnSpc>
              <a:tabLst/>
              <a:defRPr sz="1800">
                <a:uFillTx/>
              </a:defRPr>
            </a:pPr>
            <a:r>
              <a:rPr sz="4800">
                <a:latin typeface="+mn-lt"/>
                <a:ea typeface="+mn-ea"/>
                <a:cs typeface="+mn-cs"/>
                <a:sym typeface="Arial"/>
              </a:rPr>
              <a:t>Probability of M8 or larger in any given year: between </a:t>
            </a:r>
            <a:r>
              <a:rPr b="1" sz="4800">
                <a:latin typeface="+mn-lt"/>
                <a:ea typeface="+mn-ea"/>
                <a:cs typeface="+mn-cs"/>
                <a:sym typeface="Arial"/>
              </a:rPr>
              <a:t>2.2 </a:t>
            </a:r>
            <a:r>
              <a:rPr sz="4800">
                <a:latin typeface="+mn-lt"/>
                <a:ea typeface="+mn-ea"/>
                <a:cs typeface="+mn-cs"/>
                <a:sym typeface="Arial"/>
              </a:rPr>
              <a:t>· </a:t>
            </a:r>
            <a:r>
              <a:rPr b="1" sz="4800"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b="1" baseline="31999" sz="4800">
                <a:latin typeface="+mn-lt"/>
                <a:ea typeface="+mn-ea"/>
                <a:cs typeface="+mn-cs"/>
                <a:sym typeface="Arial"/>
              </a:rPr>
              <a:t>−</a:t>
            </a:r>
            <a:r>
              <a:rPr baseline="31999" sz="4800">
                <a:latin typeface="+mn-lt"/>
                <a:ea typeface="+mn-ea"/>
                <a:cs typeface="+mn-cs"/>
                <a:sym typeface="Arial"/>
              </a:rPr>
              <a:t>5</a:t>
            </a:r>
            <a:r>
              <a:rPr sz="4800">
                <a:latin typeface="+mn-lt"/>
                <a:ea typeface="+mn-ea"/>
                <a:cs typeface="+mn-cs"/>
                <a:sym typeface="Arial"/>
              </a:rPr>
              <a:t> and </a:t>
            </a:r>
            <a:r>
              <a:rPr b="1" sz="4800">
                <a:latin typeface="+mn-lt"/>
                <a:ea typeface="+mn-ea"/>
                <a:cs typeface="+mn-cs"/>
                <a:sym typeface="Arial"/>
              </a:rPr>
              <a:t>1.4 </a:t>
            </a:r>
            <a:r>
              <a:rPr sz="4800">
                <a:latin typeface="+mn-lt"/>
                <a:ea typeface="+mn-ea"/>
                <a:cs typeface="+mn-cs"/>
                <a:sym typeface="Arial"/>
              </a:rPr>
              <a:t>· </a:t>
            </a:r>
            <a:r>
              <a:rPr b="1" sz="4800"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b="1" baseline="31999" sz="4800">
                <a:latin typeface="+mn-lt"/>
                <a:ea typeface="+mn-ea"/>
                <a:cs typeface="+mn-cs"/>
                <a:sym typeface="Arial"/>
              </a:rPr>
              <a:t>−</a:t>
            </a:r>
            <a:r>
              <a:rPr baseline="31999" sz="4800">
                <a:latin typeface="+mn-lt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85" name="Shape 285"/>
          <p:cNvSpPr/>
          <p:nvPr/>
        </p:nvSpPr>
        <p:spPr>
          <a:xfrm>
            <a:off x="254000" y="6007509"/>
            <a:ext cx="24055362" cy="812801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Global population over 7 billion: $1.1 to $7 billion/year.</a:t>
            </a:r>
          </a:p>
        </p:txBody>
      </p:sp>
      <p:sp>
        <p:nvSpPr>
          <p:cNvPr id="286" name="Shape 286"/>
          <p:cNvSpPr/>
          <p:nvPr/>
        </p:nvSpPr>
        <p:spPr>
          <a:xfrm>
            <a:off x="285750" y="8166427"/>
            <a:ext cx="23991862" cy="1474217"/>
          </a:xfrm>
          <a:prstGeom prst="rect">
            <a:avLst/>
          </a:prstGeom>
          <a:solidFill>
            <a:srgbClr val="444345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2014 USGS Budget: $24.7 million for volcano monitoring</a:t>
            </a:r>
            <a:endParaRPr sz="48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Same level globally: $370 million</a:t>
            </a:r>
          </a:p>
        </p:txBody>
      </p:sp>
      <p:sp>
        <p:nvSpPr>
          <p:cNvPr id="287" name="Shape 287"/>
          <p:cNvSpPr/>
          <p:nvPr/>
        </p:nvSpPr>
        <p:spPr>
          <a:xfrm>
            <a:off x="273050" y="7075039"/>
            <a:ext cx="24017260" cy="1041401"/>
          </a:xfrm>
          <a:prstGeom prst="rect">
            <a:avLst/>
          </a:prstGeom>
          <a:solidFill>
            <a:srgbClr val="444345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D7C77B"/>
                </a:solidFill>
                <a:uFill>
                  <a:solidFill>
                    <a:srgbClr val="D7C77B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D7C77B"/>
                </a:solidFill>
                <a:uFill>
                  <a:solidFill>
                    <a:srgbClr val="D7C77B"/>
                  </a:solidFill>
                </a:uFill>
              </a:rPr>
              <a:t>Eliminating half of the risk is worth $0.5 to $3.5 billion/year.</a:t>
            </a:r>
          </a:p>
        </p:txBody>
      </p:sp>
      <p:sp>
        <p:nvSpPr>
          <p:cNvPr id="288" name="Shape 288"/>
          <p:cNvSpPr/>
          <p:nvPr/>
        </p:nvSpPr>
        <p:spPr>
          <a:xfrm>
            <a:off x="381779" y="190057"/>
            <a:ext cx="237998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Cost-Benefit Analysis</a:t>
            </a:r>
          </a:p>
        </p:txBody>
      </p:sp>
      <p:sp>
        <p:nvSpPr>
          <p:cNvPr id="289" name="Shape 289"/>
          <p:cNvSpPr/>
          <p:nvPr/>
        </p:nvSpPr>
        <p:spPr>
          <a:xfrm>
            <a:off x="292100" y="10681962"/>
            <a:ext cx="23979160" cy="2797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13561"/>
                </a:solidFill>
                <a:uFill>
                  <a:solidFill>
                    <a:srgbClr val="013561"/>
                  </a:solidFill>
                </a:uFill>
              </a:rPr>
              <a:t>Details will not change the main conclusion:</a:t>
            </a:r>
            <a:endParaRPr sz="4800">
              <a:solidFill>
                <a:srgbClr val="013561"/>
              </a:solidFill>
              <a:uFill>
                <a:solidFill>
                  <a:srgbClr val="01356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13561"/>
                </a:solidFill>
                <a:uFill>
                  <a:solidFill>
                    <a:srgbClr val="013561"/>
                  </a:solidFill>
                </a:uFill>
              </a:rPr>
              <a:t>Spending on the order of $1 Billion/year on risk reduction for major volcanic eruptions makes economically sense based on standard cost-benefit analysis </a:t>
            </a:r>
            <a:endParaRPr sz="4800">
              <a:solidFill>
                <a:srgbClr val="013561"/>
              </a:solidFill>
              <a:uFill>
                <a:solidFill>
                  <a:srgbClr val="013561"/>
                </a:solidFill>
              </a:uFill>
            </a:endParaRPr>
          </a:p>
          <a:p>
            <a:pPr lvl="0" marL="657276" indent="-586153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13561"/>
                </a:solidFill>
                <a:uFill>
                  <a:solidFill>
                    <a:srgbClr val="013561"/>
                  </a:solidFill>
                </a:uFill>
              </a:rPr>
              <a:t>Would have many positive side effects not considered</a:t>
            </a:r>
          </a:p>
        </p:txBody>
      </p:sp>
      <p:sp>
        <p:nvSpPr>
          <p:cNvPr id="290" name="Shape 290"/>
          <p:cNvSpPr/>
          <p:nvPr/>
        </p:nvSpPr>
        <p:spPr>
          <a:xfrm>
            <a:off x="247650" y="2933700"/>
            <a:ext cx="24091901" cy="1474217"/>
          </a:xfrm>
          <a:prstGeom prst="rect">
            <a:avLst/>
          </a:prstGeom>
          <a:solidFill>
            <a:srgbClr val="FFFA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Fatalities 10%: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Probability of a random person dying in any particular year: </a:t>
            </a:r>
            <a:r>
              <a:rPr b="1" sz="4800">
                <a:uFill>
                  <a:solidFill/>
                </a:uFill>
              </a:rPr>
              <a:t>2.2 </a:t>
            </a:r>
            <a:r>
              <a:rPr sz="4800">
                <a:uFill>
                  <a:solidFill/>
                </a:uFill>
              </a:rPr>
              <a:t>· </a:t>
            </a:r>
            <a:r>
              <a:rPr b="1" sz="4800">
                <a:uFill>
                  <a:solidFill/>
                </a:uFill>
              </a:rPr>
              <a:t>10</a:t>
            </a:r>
            <a:r>
              <a:rPr b="1" baseline="31999" sz="4800">
                <a:uFill>
                  <a:solidFill/>
                </a:uFill>
              </a:rPr>
              <a:t>−</a:t>
            </a:r>
            <a:r>
              <a:rPr baseline="31999" sz="4800">
                <a:uFill>
                  <a:solidFill/>
                </a:uFill>
              </a:rPr>
              <a:t>6</a:t>
            </a:r>
            <a:r>
              <a:rPr sz="4800">
                <a:uFill>
                  <a:solidFill/>
                </a:uFill>
              </a:rPr>
              <a:t> and </a:t>
            </a:r>
            <a:r>
              <a:rPr b="1" sz="4800">
                <a:uFill>
                  <a:solidFill/>
                </a:uFill>
              </a:rPr>
              <a:t>1.4 </a:t>
            </a:r>
            <a:r>
              <a:rPr sz="4800">
                <a:uFill>
                  <a:solidFill/>
                </a:uFill>
              </a:rPr>
              <a:t>· </a:t>
            </a:r>
            <a:r>
              <a:rPr b="1" sz="4800">
                <a:uFill>
                  <a:solidFill/>
                </a:uFill>
              </a:rPr>
              <a:t>10</a:t>
            </a:r>
            <a:r>
              <a:rPr b="1" baseline="31999" sz="4800">
                <a:uFill>
                  <a:solidFill/>
                </a:uFill>
              </a:rPr>
              <a:t>−</a:t>
            </a:r>
            <a:r>
              <a:rPr baseline="31999" sz="4800">
                <a:uFill>
                  <a:solidFill/>
                </a:uFill>
              </a:rPr>
              <a:t>7</a:t>
            </a:r>
            <a:r>
              <a:rPr sz="4800">
                <a:uFill>
                  <a:solidFill/>
                </a:uFill>
              </a:rPr>
              <a:t>.</a:t>
            </a:r>
          </a:p>
        </p:txBody>
      </p:sp>
      <p:sp>
        <p:nvSpPr>
          <p:cNvPr id="291" name="Shape 291"/>
          <p:cNvSpPr/>
          <p:nvPr/>
        </p:nvSpPr>
        <p:spPr>
          <a:xfrm>
            <a:off x="285750" y="9690632"/>
            <a:ext cx="23991860" cy="812801"/>
          </a:xfrm>
          <a:prstGeom prst="rect">
            <a:avLst/>
          </a:prstGeom>
          <a:solidFill>
            <a:srgbClr val="444345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Benefit to Cost ratio &gt; 1.5 to 10!</a:t>
            </a:r>
          </a:p>
        </p:txBody>
      </p:sp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5"/>
      <p:bldP build="whole" bldLvl="1" animBg="1" rev="0" advAuto="0" spid="284" grpId="1"/>
      <p:bldP build="whole" bldLvl="1" animBg="1" rev="0" advAuto="0" spid="290" grpId="2"/>
      <p:bldP build="whole" bldLvl="1" animBg="1" rev="0" advAuto="0" spid="283" grpId="3"/>
      <p:bldP build="whole" bldLvl="1" animBg="1" rev="0" advAuto="0" spid="285" grpId="4"/>
      <p:bldP build="whole" bldLvl="1" animBg="1" rev="0" advAuto="0" spid="289" grpId="8"/>
      <p:bldP build="whole" bldLvl="1" animBg="1" rev="0" advAuto="0" spid="286" grpId="6"/>
      <p:bldP build="whole" bldLvl="1" animBg="1" rev="0" advAuto="0" spid="291" grpId="7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MapofVolcano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1300" y="0"/>
            <a:ext cx="27419300" cy="13716000"/>
          </a:xfrm>
          <a:prstGeom prst="rect">
            <a:avLst/>
          </a:prstGeom>
          <a:ln>
            <a:round/>
          </a:ln>
        </p:spPr>
      </p:pic>
      <p:sp>
        <p:nvSpPr>
          <p:cNvPr id="294" name="Shape 294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sp>
        <p:nvSpPr>
          <p:cNvPr id="295" name="Shape 295"/>
          <p:cNvSpPr/>
          <p:nvPr/>
        </p:nvSpPr>
        <p:spPr>
          <a:xfrm>
            <a:off x="533400" y="5943600"/>
            <a:ext cx="23317200" cy="812800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Steps towards risk reduction and increased resilience: </a:t>
            </a:r>
          </a:p>
        </p:txBody>
      </p:sp>
      <p:sp>
        <p:nvSpPr>
          <p:cNvPr id="296" name="Shape 296"/>
          <p:cNvSpPr/>
          <p:nvPr/>
        </p:nvSpPr>
        <p:spPr>
          <a:xfrm>
            <a:off x="546100" y="6946900"/>
            <a:ext cx="23317200" cy="1359917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(1) Risk assessment and risk awareness: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Frequent review of global risk knowledge with IPCC-like process</a:t>
            </a:r>
          </a:p>
        </p:txBody>
      </p:sp>
      <p:pic>
        <p:nvPicPr>
          <p:cNvPr id="297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298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299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00" name="Shape 300"/>
          <p:cNvSpPr/>
          <p:nvPr/>
        </p:nvSpPr>
        <p:spPr>
          <a:xfrm>
            <a:off x="15722600" y="6083300"/>
            <a:ext cx="8178800" cy="21356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World Economic Forum</a:t>
            </a: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533400" y="1666063"/>
            <a:ext cx="23317200" cy="2470151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</a:rPr>
              <a:t>The largest volcano eruptions</a:t>
            </a:r>
            <a:r>
              <a:rPr sz="4800">
                <a:uFill>
                  <a:solidFill/>
                </a:uFill>
              </a:rPr>
              <a:t> of the Holocene (1 in 1000 years events): </a:t>
            </a: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today would </a:t>
            </a:r>
            <a:r>
              <a:rPr b="1" sz="4000">
                <a:uFill>
                  <a:solidFill/>
                </a:uFill>
              </a:rPr>
              <a:t>threaten</a:t>
            </a:r>
            <a:r>
              <a:rPr sz="4000">
                <a:uFill>
                  <a:solidFill/>
                </a:uFill>
              </a:rPr>
              <a:t> an already stressed </a:t>
            </a:r>
            <a:r>
              <a:rPr b="1" sz="4000">
                <a:uFill>
                  <a:solidFill/>
                </a:uFill>
              </a:rPr>
              <a:t>food</a:t>
            </a:r>
            <a:r>
              <a:rPr sz="4000">
                <a:uFill>
                  <a:solidFill/>
                </a:uFill>
              </a:rPr>
              <a:t> security</a:t>
            </a:r>
            <a:endParaRPr sz="40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</a:t>
            </a:r>
            <a:r>
              <a:rPr b="1" sz="4000">
                <a:uFill>
                  <a:solidFill/>
                </a:uFill>
              </a:rPr>
              <a:t>challenge </a:t>
            </a:r>
            <a:r>
              <a:rPr sz="4000">
                <a:uFill>
                  <a:solidFill/>
                </a:uFill>
              </a:rPr>
              <a:t>the crucial </a:t>
            </a:r>
            <a:r>
              <a:rPr b="1" sz="4000">
                <a:uFill>
                  <a:solidFill/>
                </a:uFill>
              </a:rPr>
              <a:t>global transportation</a:t>
            </a:r>
            <a:r>
              <a:rPr sz="4000">
                <a:uFill>
                  <a:solidFill/>
                </a:uFill>
              </a:rPr>
              <a:t> network </a:t>
            </a:r>
            <a:endParaRPr sz="40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could easily </a:t>
            </a:r>
            <a:r>
              <a:rPr b="1" sz="4000">
                <a:uFill>
                  <a:solidFill/>
                </a:uFill>
              </a:rPr>
              <a:t>lead to</a:t>
            </a:r>
            <a:r>
              <a:rPr sz="4000">
                <a:uFill>
                  <a:solidFill/>
                </a:uFill>
              </a:rPr>
              <a:t> a </a:t>
            </a:r>
            <a:r>
              <a:rPr b="1" sz="4000">
                <a:uFill>
                  <a:solidFill/>
                </a:uFill>
              </a:rPr>
              <a:t>global catastrophe</a:t>
            </a:r>
            <a:r>
              <a:rPr sz="4000">
                <a:uFill>
                  <a:solidFill/>
                </a:uFill>
              </a:rPr>
              <a:t>.</a:t>
            </a:r>
          </a:p>
        </p:txBody>
      </p:sp>
      <p:sp>
        <p:nvSpPr>
          <p:cNvPr id="302" name="Shape 302"/>
          <p:cNvSpPr/>
          <p:nvPr/>
        </p:nvSpPr>
        <p:spPr>
          <a:xfrm>
            <a:off x="342900" y="1473200"/>
            <a:ext cx="24117300" cy="2797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Global Simulation Experiment for Tambora/Laki Type of Eruption to better understand interdependencies, cascading effects, and response</a:t>
            </a: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546100" y="4330700"/>
            <a:ext cx="23317200" cy="1359917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Chance of a major eruption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(order VEI 7, 100 km</a:t>
            </a:r>
            <a:r>
              <a:rPr baseline="31999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3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) in the 21st century: 5-10%: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severe implications for food security, public health, transportation, global economy and stability.</a:t>
            </a:r>
          </a:p>
        </p:txBody>
      </p:sp>
      <p:pic>
        <p:nvPicPr>
          <p:cNvPr id="304" name="EvolvingGlobal-1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09450" y="348717"/>
            <a:ext cx="12026900" cy="5677034"/>
          </a:xfrm>
          <a:prstGeom prst="rect">
            <a:avLst/>
          </a:prstGeom>
          <a:ln>
            <a:round/>
          </a:ln>
        </p:spPr>
      </p:pic>
      <p:sp>
        <p:nvSpPr>
          <p:cNvPr id="305" name="Shape 305"/>
          <p:cNvSpPr/>
          <p:nvPr/>
        </p:nvSpPr>
        <p:spPr>
          <a:xfrm>
            <a:off x="546100" y="8420100"/>
            <a:ext cx="23317200" cy="3025268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(2) Early Warning (EW):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core element: elaborate, comprehensive volcano observation system;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cost-benefit analysis: should be willing to spend &gt; $1 B/year;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Group on Earth Observations’ (GEO) Geohazards Community of Practice is reviewing observation 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requirements</a:t>
            </a:r>
          </a:p>
        </p:txBody>
      </p:sp>
      <p:pic>
        <p:nvPicPr>
          <p:cNvPr id="306" name="EvolvingGlobal-2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772900" y="8330745"/>
            <a:ext cx="12026900" cy="5664655"/>
          </a:xfrm>
          <a:prstGeom prst="rect">
            <a:avLst/>
          </a:prstGeom>
          <a:ln>
            <a:round/>
          </a:ln>
        </p:spPr>
      </p:pic>
      <p:sp>
        <p:nvSpPr>
          <p:cNvPr id="307" name="Shape 307"/>
          <p:cNvSpPr/>
          <p:nvPr/>
        </p:nvSpPr>
        <p:spPr>
          <a:xfrm>
            <a:off x="1435100" y="5410200"/>
            <a:ext cx="8026400" cy="2006600"/>
          </a:xfrm>
          <a:prstGeom prst="wedgeEllipseCallout">
            <a:avLst>
              <a:gd name="adj1" fmla="val 40032"/>
              <a:gd name="adj2" fmla="val 200633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50800" tIns="50800" rIns="50800" bIns="5080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08" name="dropped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48600" y="723899"/>
            <a:ext cx="9575800" cy="6032501"/>
          </a:xfrm>
          <a:prstGeom prst="rect">
            <a:avLst/>
          </a:prstGeom>
          <a:ln>
            <a:round/>
          </a:ln>
        </p:spPr>
      </p:pic>
      <p:pic>
        <p:nvPicPr>
          <p:cNvPr id="309" name="geoss_2005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58779" y="1141818"/>
            <a:ext cx="12649201" cy="7342243"/>
          </a:xfrm>
          <a:prstGeom prst="rect">
            <a:avLst/>
          </a:prstGeom>
          <a:ln>
            <a:round/>
          </a:ln>
        </p:spPr>
      </p:pic>
      <p:sp>
        <p:nvSpPr>
          <p:cNvPr id="310" name="Shape 310"/>
          <p:cNvSpPr/>
          <p:nvPr/>
        </p:nvSpPr>
        <p:spPr>
          <a:xfrm>
            <a:off x="546100" y="11531600"/>
            <a:ext cx="23317200" cy="1915034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(3) Response to Early Warning: 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dedicate research to understand societal response to EWs on time scales of years 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also important for EWs of abrupt climate change impacts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nodeType="afterEffect" presetClass="entr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nodeType="afterEffect" presetClass="entr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presetClass="exit" presetSubtype="0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8" dur="150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nodeType="afterEffect" presetClass="exit" presetSubtype="0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2" dur="1000" fill="hold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nodeType="afterEffect" presetClass="exit" presetSubtype="0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6" dur="1000" fill="hold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nodeType="afterEffect" presetClass="entr" presetSubtype="0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1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presetClass="entr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nodeType="afterEffect" presetClass="entr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presetClass="entr" presetSubtype="0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presetClass="exit" presetSubtype="0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91" dur="1000" fill="hold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nodeType="afterEffect" presetClass="exit" presetSubtype="0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5" dur="1000" fill="hold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nodeType="afterEffect" presetClass="exit" presetSubtype="0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9" dur="1000" fill="hold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nodeType="afterEffect" presetClass="entr" presetSubtype="0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presetClass="entr" presetSubtype="0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9" grpId="4"/>
      <p:bldP build="whole" bldLvl="1" animBg="1" rev="0" advAuto="0" spid="301" grpId="5"/>
      <p:bldP build="whole" bldLvl="1" animBg="1" rev="0" advAuto="0" spid="307" grpId="16"/>
      <p:bldP build="whole" bldLvl="1" animBg="1" rev="0" advAuto="0" spid="296" grpId="8"/>
      <p:bldP build="whole" bldLvl="1" animBg="1" rev="0" advAuto="0" spid="304" grpId="10"/>
      <p:bldP build="whole" bldLvl="1" animBg="1" rev="0" advAuto="0" spid="307" grpId="19"/>
      <p:bldP build="whole" bldLvl="1" animBg="1" rev="0" advAuto="0" spid="304" grpId="13"/>
      <p:bldP build="whole" bldLvl="1" animBg="1" rev="0" advAuto="0" spid="303" grpId="6"/>
      <p:bldP build="whole" bldLvl="1" animBg="1" rev="0" advAuto="0" spid="293" grpId="1"/>
      <p:bldP build="whole" bldLvl="1" animBg="1" rev="0" advAuto="0" spid="302" grpId="23"/>
      <p:bldP build="whole" bldLvl="1" animBg="1" rev="0" advAuto="0" spid="306" grpId="11"/>
      <p:bldP build="whole" bldLvl="1" animBg="1" rev="0" advAuto="0" spid="309" grpId="18"/>
      <p:bldP build="whole" bldLvl="1" animBg="1" rev="0" advAuto="0" spid="295" grpId="7"/>
      <p:bldP build="whole" bldLvl="1" animBg="1" rev="0" advAuto="0" spid="306" grpId="14"/>
      <p:bldP build="whole" bldLvl="1" animBg="1" rev="0" advAuto="0" spid="298" grpId="3"/>
      <p:bldP build="whole" bldLvl="1" animBg="1" rev="0" advAuto="0" spid="309" grpId="20"/>
      <p:bldP build="whole" bldLvl="1" animBg="1" rev="0" advAuto="0" spid="310" grpId="22"/>
      <p:bldP build="whole" bldLvl="1" animBg="1" rev="0" advAuto="0" spid="297" grpId="2"/>
      <p:bldP build="whole" bldLvl="1" animBg="1" rev="0" advAuto="0" spid="308" grpId="17"/>
      <p:bldP build="whole" bldLvl="1" animBg="1" rev="0" advAuto="0" spid="300" grpId="9"/>
      <p:bldP build="whole" bldLvl="1" animBg="1" rev="0" advAuto="0" spid="308" grpId="21"/>
      <p:bldP build="whole" bldLvl="1" animBg="1" rev="0" advAuto="0" spid="300" grpId="12"/>
      <p:bldP build="whole" bldLvl="1" animBg="1" rev="0" advAuto="0" spid="305" grpId="1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MapofVolcanoe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1300" y="0"/>
            <a:ext cx="27419300" cy="13716000"/>
          </a:xfrm>
          <a:prstGeom prst="rect">
            <a:avLst/>
          </a:prstGeom>
          <a:ln>
            <a:round/>
          </a:ln>
        </p:spPr>
      </p:pic>
      <p:sp>
        <p:nvSpPr>
          <p:cNvPr id="313" name="Shape 313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sp>
        <p:nvSpPr>
          <p:cNvPr id="314" name="Shape 314"/>
          <p:cNvSpPr/>
          <p:nvPr/>
        </p:nvSpPr>
        <p:spPr>
          <a:xfrm>
            <a:off x="533400" y="5943600"/>
            <a:ext cx="23317200" cy="812800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Steps towards risk reduction and increased resilience: </a:t>
            </a:r>
          </a:p>
        </p:txBody>
      </p:sp>
      <p:sp>
        <p:nvSpPr>
          <p:cNvPr id="315" name="Shape 315"/>
          <p:cNvSpPr/>
          <p:nvPr/>
        </p:nvSpPr>
        <p:spPr>
          <a:xfrm>
            <a:off x="546100" y="6946900"/>
            <a:ext cx="23317200" cy="1359917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(1) Risk assessment and risk awareness: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Frequent review of global risk knowledge with IPCC-like process</a:t>
            </a:r>
          </a:p>
        </p:txBody>
      </p:sp>
      <p:pic>
        <p:nvPicPr>
          <p:cNvPr id="31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317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318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19" name="Shape 319"/>
          <p:cNvSpPr/>
          <p:nvPr/>
        </p:nvSpPr>
        <p:spPr>
          <a:xfrm>
            <a:off x="19227800" y="12092243"/>
            <a:ext cx="8178800" cy="21356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World Economic Forum</a:t>
            </a: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533400" y="1666063"/>
            <a:ext cx="23317200" cy="2470151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</a:rPr>
              <a:t>The largest volcano eruptions</a:t>
            </a:r>
            <a:r>
              <a:rPr sz="4800">
                <a:uFill>
                  <a:solidFill/>
                </a:uFill>
              </a:rPr>
              <a:t> of the Holocene (1 in 1000 years events): </a:t>
            </a: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today would </a:t>
            </a:r>
            <a:r>
              <a:rPr b="1" sz="4000">
                <a:uFill>
                  <a:solidFill/>
                </a:uFill>
              </a:rPr>
              <a:t>threaten</a:t>
            </a:r>
            <a:r>
              <a:rPr sz="4000">
                <a:uFill>
                  <a:solidFill/>
                </a:uFill>
              </a:rPr>
              <a:t> an already stressed </a:t>
            </a:r>
            <a:r>
              <a:rPr b="1" sz="4000">
                <a:uFill>
                  <a:solidFill/>
                </a:uFill>
              </a:rPr>
              <a:t>food</a:t>
            </a:r>
            <a:r>
              <a:rPr sz="4000">
                <a:uFill>
                  <a:solidFill/>
                </a:uFill>
              </a:rPr>
              <a:t> security</a:t>
            </a:r>
            <a:endParaRPr sz="40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</a:t>
            </a:r>
            <a:r>
              <a:rPr b="1" sz="4000">
                <a:uFill>
                  <a:solidFill/>
                </a:uFill>
              </a:rPr>
              <a:t>challenge </a:t>
            </a:r>
            <a:r>
              <a:rPr sz="4000">
                <a:uFill>
                  <a:solidFill/>
                </a:uFill>
              </a:rPr>
              <a:t>the crucial </a:t>
            </a:r>
            <a:r>
              <a:rPr b="1" sz="4000">
                <a:uFill>
                  <a:solidFill/>
                </a:uFill>
              </a:rPr>
              <a:t>global transportation</a:t>
            </a:r>
            <a:r>
              <a:rPr sz="4000">
                <a:uFill>
                  <a:solidFill/>
                </a:uFill>
              </a:rPr>
              <a:t> network </a:t>
            </a:r>
            <a:endParaRPr sz="40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- could easily </a:t>
            </a:r>
            <a:r>
              <a:rPr b="1" sz="4000">
                <a:uFill>
                  <a:solidFill/>
                </a:uFill>
              </a:rPr>
              <a:t>lead to</a:t>
            </a:r>
            <a:r>
              <a:rPr sz="4000">
                <a:uFill>
                  <a:solidFill/>
                </a:uFill>
              </a:rPr>
              <a:t> a </a:t>
            </a:r>
            <a:r>
              <a:rPr b="1" sz="4000">
                <a:uFill>
                  <a:solidFill/>
                </a:uFill>
              </a:rPr>
              <a:t>global catastrophe</a:t>
            </a:r>
            <a:r>
              <a:rPr sz="4000">
                <a:uFill>
                  <a:solidFill/>
                </a:uFill>
              </a:rPr>
              <a:t>.</a:t>
            </a:r>
          </a:p>
        </p:txBody>
      </p:sp>
      <p:sp>
        <p:nvSpPr>
          <p:cNvPr id="321" name="Shape 321"/>
          <p:cNvSpPr/>
          <p:nvPr/>
        </p:nvSpPr>
        <p:spPr>
          <a:xfrm>
            <a:off x="1663700" y="14022258"/>
            <a:ext cx="24117300" cy="2797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Global Simulation Experiment for Tambora/Laki Type of Eruption to better understand interdependencies, cascading effects, and response</a:t>
            </a: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546100" y="4330700"/>
            <a:ext cx="23317200" cy="1359917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Chance of a major eruption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(order VEI 7, 100 km</a:t>
            </a:r>
            <a:r>
              <a:rPr baseline="31999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3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) in the 21st century: 5-10%: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severe implications for food security, public health, transportation, global economy and stability.</a:t>
            </a:r>
          </a:p>
        </p:txBody>
      </p:sp>
      <p:sp>
        <p:nvSpPr>
          <p:cNvPr id="323" name="Shape 323"/>
          <p:cNvSpPr/>
          <p:nvPr/>
        </p:nvSpPr>
        <p:spPr>
          <a:xfrm>
            <a:off x="546100" y="8420100"/>
            <a:ext cx="23317200" cy="3025268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(2) Early Warning (EW):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core element: elaborate, comprehensive volcano observation system;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cost-benefit analysis: should be willing to spend &gt; $1 B/year;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Group on Earth Observations’ (GEO) Geohazards Community of Practice is reviewing observation 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requirements</a:t>
            </a:r>
          </a:p>
        </p:txBody>
      </p:sp>
      <p:sp>
        <p:nvSpPr>
          <p:cNvPr id="324" name="Shape 324"/>
          <p:cNvSpPr/>
          <p:nvPr/>
        </p:nvSpPr>
        <p:spPr>
          <a:xfrm>
            <a:off x="546100" y="11531600"/>
            <a:ext cx="23317200" cy="1915034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(3) Response to Early Warning: 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dedicate research to understand societal response to EWs on time scales of years 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also important for EWs of abrupt climate change impacts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nodeType="after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presetClass="entr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presetClass="exit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8" dur="1500" fill="hold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nodeType="afterEffect" presetClass="entr" presetSubtype="0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presetClass="entr" presetSubtype="0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"/>
      <p:bldP build="whole" bldLvl="1" animBg="1" rev="0" advAuto="0" spid="315" grpId="8"/>
      <p:bldP build="whole" bldLvl="1" animBg="1" rev="0" advAuto="0" spid="322" grpId="6"/>
      <p:bldP build="whole" bldLvl="1" animBg="1" rev="0" advAuto="0" spid="319" grpId="9"/>
      <p:bldP build="whole" bldLvl="1" animBg="1" rev="0" advAuto="0" spid="316" grpId="2"/>
      <p:bldP build="whole" bldLvl="1" animBg="1" rev="0" advAuto="0" spid="319" grpId="10"/>
      <p:bldP build="whole" bldLvl="1" animBg="1" rev="0" advAuto="0" spid="321" grpId="13"/>
      <p:bldP build="whole" bldLvl="1" animBg="1" rev="0" advAuto="0" spid="317" grpId="3"/>
      <p:bldP build="whole" bldLvl="1" animBg="1" rev="0" advAuto="0" spid="324" grpId="12"/>
      <p:bldP build="whole" bldLvl="1" animBg="1" rev="0" advAuto="0" spid="320" grpId="5"/>
      <p:bldP build="whole" bldLvl="1" animBg="1" rev="0" advAuto="0" spid="318" grpId="4"/>
      <p:bldP build="whole" bldLvl="1" animBg="1" rev="0" advAuto="0" spid="323" grpId="11"/>
      <p:bldP build="whole" bldLvl="1" animBg="1" rev="0" advAuto="0" spid="314" grpId="7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pic>
        <p:nvPicPr>
          <p:cNvPr id="327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328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329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30" name="Shape 330"/>
          <p:cNvSpPr/>
          <p:nvPr/>
        </p:nvSpPr>
        <p:spPr>
          <a:xfrm>
            <a:off x="533400" y="1666063"/>
            <a:ext cx="23317200" cy="3025268"/>
          </a:xfrm>
          <a:prstGeom prst="rect">
            <a:avLst/>
          </a:prstGeom>
          <a:solidFill>
            <a:srgbClr val="FFFFFF">
              <a:alpha val="69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</a:rPr>
              <a:t>The largest volcano eruptions</a:t>
            </a:r>
            <a:r>
              <a:rPr sz="4800">
                <a:uFill>
                  <a:solidFill/>
                </a:uFill>
              </a:rPr>
              <a:t> of the Holocene (1 in 1000 years events): </a:t>
            </a:r>
            <a:endParaRPr sz="4800">
              <a:uFill>
                <a:solidFill/>
              </a:uFill>
            </a:endParaRPr>
          </a:p>
          <a:p>
            <a:pPr lvl="0" marL="559584" indent="-488461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today would </a:t>
            </a:r>
            <a:r>
              <a:rPr b="1" sz="4000">
                <a:uFill>
                  <a:solidFill/>
                </a:uFill>
              </a:rPr>
              <a:t>threaten</a:t>
            </a:r>
            <a:r>
              <a:rPr sz="4000">
                <a:uFill>
                  <a:solidFill/>
                </a:uFill>
              </a:rPr>
              <a:t> an already stressed </a:t>
            </a:r>
            <a:r>
              <a:rPr b="1" sz="4000">
                <a:uFill>
                  <a:solidFill/>
                </a:uFill>
              </a:rPr>
              <a:t>food-water-energy</a:t>
            </a:r>
            <a:r>
              <a:rPr sz="4000">
                <a:uFill>
                  <a:solidFill/>
                </a:uFill>
              </a:rPr>
              <a:t> security</a:t>
            </a:r>
            <a:endParaRPr sz="4000">
              <a:uFill>
                <a:solidFill/>
              </a:uFill>
            </a:endParaRPr>
          </a:p>
          <a:p>
            <a:pPr lvl="0" marL="559584" indent="-488461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have severe global health impacts</a:t>
            </a:r>
            <a:endParaRPr sz="4000">
              <a:uFill>
                <a:solidFill/>
              </a:uFill>
            </a:endParaRPr>
          </a:p>
          <a:p>
            <a:pPr lvl="0" marL="559584" indent="-488461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000">
                <a:uFill>
                  <a:solidFill/>
                </a:uFill>
              </a:rPr>
              <a:t>challenge </a:t>
            </a:r>
            <a:r>
              <a:rPr sz="4000">
                <a:uFill>
                  <a:solidFill/>
                </a:uFill>
              </a:rPr>
              <a:t>the crucial </a:t>
            </a:r>
            <a:r>
              <a:rPr b="1" sz="4000">
                <a:uFill>
                  <a:solidFill/>
                </a:uFill>
              </a:rPr>
              <a:t>global transportation</a:t>
            </a:r>
            <a:r>
              <a:rPr sz="4000">
                <a:uFill>
                  <a:solidFill/>
                </a:uFill>
              </a:rPr>
              <a:t> network </a:t>
            </a:r>
            <a:endParaRPr sz="4000">
              <a:uFill>
                <a:solidFill/>
              </a:uFill>
            </a:endParaRPr>
          </a:p>
          <a:p>
            <a:pPr lvl="0" marL="559584" indent="-488461" algn="l">
              <a:buClrTx/>
              <a:buSzPct val="75000"/>
              <a:buFontTx/>
              <a:buChar char="-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could easily </a:t>
            </a:r>
            <a:r>
              <a:rPr b="1" sz="4000">
                <a:uFill>
                  <a:solidFill/>
                </a:uFill>
              </a:rPr>
              <a:t>lead to</a:t>
            </a:r>
            <a:r>
              <a:rPr sz="4000">
                <a:uFill>
                  <a:solidFill/>
                </a:uFill>
              </a:rPr>
              <a:t> a </a:t>
            </a:r>
            <a:r>
              <a:rPr b="1" sz="4000">
                <a:uFill>
                  <a:solidFill/>
                </a:uFill>
              </a:rPr>
              <a:t>global catastrophe</a:t>
            </a:r>
            <a:r>
              <a:rPr sz="4000">
                <a:uFill>
                  <a:solidFill/>
                </a:uFill>
              </a:rPr>
              <a:t>.</a:t>
            </a:r>
          </a:p>
        </p:txBody>
      </p:sp>
      <p:sp>
        <p:nvSpPr>
          <p:cNvPr id="331" name="Shape 331"/>
          <p:cNvSpPr/>
          <p:nvPr/>
        </p:nvSpPr>
        <p:spPr>
          <a:xfrm>
            <a:off x="564372" y="5061624"/>
            <a:ext cx="23317201" cy="1359917"/>
          </a:xfrm>
          <a:prstGeom prst="rect">
            <a:avLst/>
          </a:prstGeom>
          <a:solidFill>
            <a:srgbClr val="FFFFFF">
              <a:alpha val="7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Chance of a major eruption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(order VEI 7, &gt;100 km</a:t>
            </a:r>
            <a:r>
              <a:rPr baseline="31999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3</a:t>
            </a: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) in the 21st century: 5-10%: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severe implications for food security, public health, transportation, global economy and stability.</a:t>
            </a:r>
          </a:p>
        </p:txBody>
      </p:sp>
      <p:sp>
        <p:nvSpPr>
          <p:cNvPr id="332" name="Shape 332"/>
          <p:cNvSpPr/>
          <p:nvPr/>
        </p:nvSpPr>
        <p:spPr>
          <a:xfrm>
            <a:off x="533400" y="6791834"/>
            <a:ext cx="23317200" cy="403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</a:rPr>
              <a:t>Consequences:</a:t>
            </a:r>
            <a:endParaRPr b="1"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We need to account for extreme risks at low-probability end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Focus on improved global general resilience</a:t>
            </a:r>
          </a:p>
        </p:txBody>
      </p:sp>
      <p:sp>
        <p:nvSpPr>
          <p:cNvPr id="333" name="Shape 333"/>
          <p:cNvSpPr/>
          <p:nvPr/>
        </p:nvSpPr>
        <p:spPr>
          <a:xfrm>
            <a:off x="584200" y="9226550"/>
            <a:ext cx="23277546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i="1" sz="5800"/>
            </a:lvl1pPr>
          </a:lstStyle>
          <a:p>
            <a:pPr lvl="0">
              <a:defRPr i="0" sz="1800">
                <a:uFillTx/>
              </a:defRPr>
            </a:pPr>
            <a:r>
              <a:rPr i="1" sz="5800">
                <a:uFill>
                  <a:solidFill/>
                </a:uFill>
              </a:rPr>
              <a:t>It’s not the hazard, it’s the process that lead from hazard to disaster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6"/>
      <p:bldP build="whole" bldLvl="1" animBg="1" rev="0" advAuto="0" spid="327" grpId="1"/>
      <p:bldP build="whole" bldLvl="1" animBg="1" rev="0" advAuto="0" spid="331" grpId="5"/>
      <p:bldP build="whole" bldLvl="1" animBg="1" rev="0" advAuto="0" spid="330" grpId="4"/>
      <p:bldP build="whole" bldLvl="1" animBg="1" rev="0" advAuto="0" spid="329" grpId="3"/>
      <p:bldP build="whole" bldLvl="1" animBg="1" rev="0" advAuto="0" spid="333" grpId="7"/>
      <p:bldP build="whole" bldLvl="1" animBg="1" rev="0" advAuto="0" spid="32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sp>
        <p:nvSpPr>
          <p:cNvPr id="336" name="Shape 336"/>
          <p:cNvSpPr/>
          <p:nvPr/>
        </p:nvSpPr>
        <p:spPr>
          <a:xfrm>
            <a:off x="208885" y="1817116"/>
            <a:ext cx="23317201" cy="812801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Steps towards risk reduction and increased resilience: </a:t>
            </a:r>
          </a:p>
        </p:txBody>
      </p:sp>
      <p:sp>
        <p:nvSpPr>
          <p:cNvPr id="337" name="Shape 337"/>
          <p:cNvSpPr/>
          <p:nvPr/>
        </p:nvSpPr>
        <p:spPr>
          <a:xfrm>
            <a:off x="208885" y="2721161"/>
            <a:ext cx="23317201" cy="4119881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91738" indent="-820615" algn="l">
              <a:buClrTx/>
              <a:buSzPct val="100000"/>
              <a:buFontTx/>
              <a:buAutoNum type="arabicParenBoth" startAt="1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Develop a global scientific framework for strategic extreme (geo)hazards: 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- should be able to deliver tactical science response to (extreme) hazards;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- should seamlessly integrate into warning, preparedness and mitigation;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- could learn from NEO tracking in terms of monitoring and IPCC in terms of 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  knowledge assessment;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- carry out frequent assessments of global risks and threats;</a:t>
            </a:r>
          </a:p>
        </p:txBody>
      </p:sp>
      <p:pic>
        <p:nvPicPr>
          <p:cNvPr id="338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339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340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41" name="Shape 341"/>
          <p:cNvSpPr/>
          <p:nvPr/>
        </p:nvSpPr>
        <p:spPr>
          <a:xfrm>
            <a:off x="208885" y="6932287"/>
            <a:ext cx="23317201" cy="1474217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(2) Better understanding of the interrelation between topography, surface deformations, geohazards, and environment.</a:t>
            </a:r>
          </a:p>
        </p:txBody>
      </p:sp>
      <p:sp>
        <p:nvSpPr>
          <p:cNvPr id="342" name="Shape 342"/>
          <p:cNvSpPr/>
          <p:nvPr/>
        </p:nvSpPr>
        <p:spPr>
          <a:xfrm>
            <a:off x="208885" y="8497748"/>
            <a:ext cx="23317201" cy="2797049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(3) Scenario contingency planning to understand threats and risks: 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 - global simulation experiments for Tambora/Laki type of eruptions;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 - identify cascading hazards and outcomes;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   - inform measure to increase resilience;</a:t>
            </a:r>
          </a:p>
        </p:txBody>
      </p:sp>
      <p:sp>
        <p:nvSpPr>
          <p:cNvPr id="343" name="Shape 343"/>
          <p:cNvSpPr/>
          <p:nvPr/>
        </p:nvSpPr>
        <p:spPr>
          <a:xfrm rot="19427644">
            <a:off x="13702266" y="3879401"/>
            <a:ext cx="581866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0245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02452"/>
                </a:solidFill>
                <a:uFill>
                  <a:solidFill/>
                </a:uFill>
              </a:rPr>
              <a:t>Gordon McBean</a:t>
            </a:r>
          </a:p>
        </p:txBody>
      </p:sp>
      <p:grpSp>
        <p:nvGrpSpPr>
          <p:cNvPr id="351" name="Group 351"/>
          <p:cNvGrpSpPr/>
          <p:nvPr/>
        </p:nvGrpSpPr>
        <p:grpSpPr>
          <a:xfrm>
            <a:off x="11772900" y="152399"/>
            <a:ext cx="12363450" cy="13843001"/>
            <a:chOff x="0" y="0"/>
            <a:chExt cx="12363449" cy="13843000"/>
          </a:xfrm>
        </p:grpSpPr>
        <p:grpSp>
          <p:nvGrpSpPr>
            <p:cNvPr id="346" name="Group 346"/>
            <p:cNvGrpSpPr/>
            <p:nvPr/>
          </p:nvGrpSpPr>
          <p:grpSpPr>
            <a:xfrm>
              <a:off x="336550" y="0"/>
              <a:ext cx="12026900" cy="5873351"/>
              <a:chOff x="0" y="0"/>
              <a:chExt cx="12026899" cy="5873350"/>
            </a:xfrm>
          </p:grpSpPr>
          <p:pic>
            <p:nvPicPr>
              <p:cNvPr id="344" name="EvolvingGlobal-1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196317"/>
                <a:ext cx="12026900" cy="5677034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345" name="Shape 345"/>
              <p:cNvSpPr/>
              <p:nvPr/>
            </p:nvSpPr>
            <p:spPr>
              <a:xfrm>
                <a:off x="84313" y="0"/>
                <a:ext cx="3395877" cy="7112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tabLst>
                    <a:tab pos="63500" algn="l"/>
                    <a:tab pos="876300" algn="l"/>
                    <a:tab pos="1701800" algn="l"/>
                    <a:tab pos="2514600" algn="l"/>
                    <a:tab pos="3314700" algn="l"/>
                    <a:tab pos="4152900" algn="l"/>
                    <a:tab pos="4953000" algn="l"/>
                    <a:tab pos="5778500" algn="l"/>
                    <a:tab pos="6591300" algn="l"/>
                    <a:tab pos="7391400" algn="l"/>
                    <a:tab pos="8229600" algn="l"/>
                    <a:tab pos="9029700" algn="l"/>
                    <a:tab pos="9842500" algn="l"/>
                    <a:tab pos="10668000" algn="l"/>
                    <a:tab pos="11480800" algn="l"/>
                    <a:tab pos="12306300" algn="l"/>
                    <a:tab pos="13106400" algn="l"/>
                    <a:tab pos="13919200" algn="l"/>
                    <a:tab pos="14744700" algn="l"/>
                    <a:tab pos="15557500" algn="l"/>
                    <a:tab pos="16357600" algn="l"/>
                    <a:tab pos="16383000" algn="l"/>
                  </a:tabLst>
                  <a:defRPr sz="4200"/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4200">
                    <a:uFill>
                      <a:solidFill/>
                    </a:uFill>
                  </a:rPr>
                  <a:t>Likelihood</a:t>
                </a:r>
              </a:p>
            </p:txBody>
          </p:sp>
        </p:grpSp>
        <p:grpSp>
          <p:nvGrpSpPr>
            <p:cNvPr id="349" name="Group 349"/>
            <p:cNvGrpSpPr/>
            <p:nvPr/>
          </p:nvGrpSpPr>
          <p:grpSpPr>
            <a:xfrm>
              <a:off x="0" y="7975600"/>
              <a:ext cx="12026900" cy="5867401"/>
              <a:chOff x="0" y="0"/>
              <a:chExt cx="12026900" cy="5867400"/>
            </a:xfrm>
          </p:grpSpPr>
          <p:pic>
            <p:nvPicPr>
              <p:cNvPr id="347" name="EvolvingGlobal-2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202745"/>
                <a:ext cx="12026900" cy="5664656"/>
              </a:xfrm>
              <a:prstGeom prst="rect">
                <a:avLst/>
              </a:prstGeom>
              <a:ln w="9525" cap="flat">
                <a:noFill/>
                <a:round/>
              </a:ln>
              <a:effectLst/>
            </p:spPr>
          </p:pic>
          <p:sp>
            <p:nvSpPr>
              <p:cNvPr id="348" name="Shape 348"/>
              <p:cNvSpPr/>
              <p:nvPr/>
            </p:nvSpPr>
            <p:spPr>
              <a:xfrm>
                <a:off x="166863" y="0"/>
                <a:ext cx="3395877" cy="71120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>
                  <a:tabLst>
                    <a:tab pos="63500" algn="l"/>
                    <a:tab pos="876300" algn="l"/>
                    <a:tab pos="1701800" algn="l"/>
                    <a:tab pos="2514600" algn="l"/>
                    <a:tab pos="3314700" algn="l"/>
                    <a:tab pos="4152900" algn="l"/>
                    <a:tab pos="4953000" algn="l"/>
                    <a:tab pos="5778500" algn="l"/>
                    <a:tab pos="6591300" algn="l"/>
                    <a:tab pos="7391400" algn="l"/>
                    <a:tab pos="8229600" algn="l"/>
                    <a:tab pos="9029700" algn="l"/>
                    <a:tab pos="9842500" algn="l"/>
                    <a:tab pos="10668000" algn="l"/>
                    <a:tab pos="11480800" algn="l"/>
                    <a:tab pos="12306300" algn="l"/>
                    <a:tab pos="13106400" algn="l"/>
                    <a:tab pos="13919200" algn="l"/>
                    <a:tab pos="14744700" algn="l"/>
                    <a:tab pos="15557500" algn="l"/>
                    <a:tab pos="16357600" algn="l"/>
                    <a:tab pos="16383000" algn="l"/>
                  </a:tabLst>
                  <a:defRPr sz="4200"/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4200">
                    <a:uFill>
                      <a:solidFill/>
                    </a:uFill>
                  </a:rPr>
                  <a:t>Impacts</a:t>
                </a:r>
              </a:p>
            </p:txBody>
          </p:sp>
        </p:grpSp>
        <p:sp>
          <p:nvSpPr>
            <p:cNvPr id="350" name="Shape 350"/>
            <p:cNvSpPr/>
            <p:nvPr/>
          </p:nvSpPr>
          <p:spPr>
            <a:xfrm>
              <a:off x="3949700" y="5930900"/>
              <a:ext cx="8178800" cy="21356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>
                <a:buClr>
                  <a:srgbClr val="000000"/>
                </a:buClr>
                <a:buFont typeface="Times New Roman"/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endPara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endParaRPr>
            </a:p>
            <a:p>
              <a:pPr lvl="0">
                <a:buClr>
                  <a:srgbClr val="000000"/>
                </a:buClr>
                <a:buFont typeface="Times New Roman"/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b="1" sz="4800">
                  <a:solidFill>
                    <a:srgbClr val="020201"/>
                  </a:solidFill>
                  <a:uFill>
                    <a:solidFill>
                      <a:srgbClr val="020201"/>
                    </a:solidFill>
                  </a:uFill>
                </a:rPr>
                <a:t>World Economic Forum</a:t>
              </a:r>
              <a:endPara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endParaRPr>
            </a:p>
          </p:txBody>
        </p:sp>
      </p:grpSp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xi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750" fill="hold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4"/>
      <p:bldP build="whole" bldLvl="1" animBg="1" rev="0" advAuto="0" spid="351" grpId="5"/>
      <p:bldP build="whole" bldLvl="1" animBg="1" rev="0" advAuto="0" spid="341" grpId="6"/>
      <p:bldP build="whole" bldLvl="1" animBg="1" rev="0" advAuto="0" spid="343" grpId="3"/>
      <p:bldP build="whole" bldLvl="1" animBg="1" rev="0" advAuto="0" spid="337" grpId="2"/>
      <p:bldP build="whole" bldLvl="1" animBg="1" rev="0" advAuto="0" spid="342" grpId="7"/>
      <p:bldP build="whole" bldLvl="1" animBg="1" rev="0" advAuto="0" spid="33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sp>
        <p:nvSpPr>
          <p:cNvPr id="354" name="Shape 354"/>
          <p:cNvSpPr/>
          <p:nvPr/>
        </p:nvSpPr>
        <p:spPr>
          <a:xfrm>
            <a:off x="208885" y="2679700"/>
            <a:ext cx="23317201" cy="1474217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(4) Increase risk awareness in the population through dissemination of concise and clear information and training to cope with emergency scenarios.</a:t>
            </a:r>
          </a:p>
        </p:txBody>
      </p:sp>
      <p:pic>
        <p:nvPicPr>
          <p:cNvPr id="355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35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357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58" name="Shape 358"/>
          <p:cNvSpPr/>
          <p:nvPr/>
        </p:nvSpPr>
        <p:spPr>
          <a:xfrm>
            <a:off x="208885" y="1817116"/>
            <a:ext cx="23317201" cy="812801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Steps towards risk reduction and increased resilience: </a:t>
            </a:r>
          </a:p>
        </p:txBody>
      </p:sp>
      <p:sp>
        <p:nvSpPr>
          <p:cNvPr id="359" name="Shape 359"/>
          <p:cNvSpPr/>
          <p:nvPr/>
        </p:nvSpPr>
        <p:spPr>
          <a:xfrm>
            <a:off x="208885" y="4203700"/>
            <a:ext cx="23317201" cy="3686684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(5) Establish a global monitoring system with the goal to provide early warning for emerging extreme volcanic eruptions - and to support research on geohazards: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core element: elaborate, comprehensive volcano observation system;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cost-benefit analysis: should be willing to spend &gt; $1 B/year;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Group on Earth Observations’ (GEO) Geohazards Community of Practice is reviewing observation </a:t>
            </a:r>
            <a:endParaRPr sz="40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  requirements.</a:t>
            </a:r>
          </a:p>
        </p:txBody>
      </p:sp>
      <p:sp>
        <p:nvSpPr>
          <p:cNvPr id="360" name="Shape 360"/>
          <p:cNvSpPr/>
          <p:nvPr/>
        </p:nvSpPr>
        <p:spPr>
          <a:xfrm>
            <a:off x="208885" y="7883656"/>
            <a:ext cx="23317201" cy="2135633"/>
          </a:xfrm>
          <a:prstGeom prst="rect">
            <a:avLst/>
          </a:prstGeom>
          <a:solidFill>
            <a:srgbClr val="FFFFFF">
              <a:alpha val="64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(6) Develop an informed global governance that could respond to emerging global risks and coordinate global measures to increase preparedness and resilience and reduce the risk of global disasters.</a:t>
            </a:r>
          </a:p>
        </p:txBody>
      </p:sp>
      <p:sp>
        <p:nvSpPr>
          <p:cNvPr id="361" name="Shape 361"/>
          <p:cNvSpPr/>
          <p:nvPr/>
        </p:nvSpPr>
        <p:spPr>
          <a:xfrm>
            <a:off x="833426" y="2049650"/>
            <a:ext cx="8026401" cy="2006601"/>
          </a:xfrm>
          <a:prstGeom prst="wedgeEllipseCallout">
            <a:avLst>
              <a:gd name="adj1" fmla="val 40032"/>
              <a:gd name="adj2" fmla="val 200633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50800" tIns="50800" rIns="50800" bIns="5080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362" name="dropped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8126" y="400557"/>
            <a:ext cx="9575801" cy="6032501"/>
          </a:xfrm>
          <a:prstGeom prst="rect">
            <a:avLst/>
          </a:prstGeom>
          <a:ln>
            <a:round/>
          </a:ln>
        </p:spPr>
      </p:pic>
      <p:pic>
        <p:nvPicPr>
          <p:cNvPr id="363" name="geoss_2005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06094" y="367674"/>
            <a:ext cx="12649201" cy="7342242"/>
          </a:xfrm>
          <a:prstGeom prst="rect">
            <a:avLst/>
          </a:prstGeom>
          <a:ln>
            <a:round/>
          </a:ln>
        </p:spPr>
      </p:pic>
      <p:sp>
        <p:nvSpPr>
          <p:cNvPr id="364" name="Shape 364"/>
          <p:cNvSpPr/>
          <p:nvPr/>
        </p:nvSpPr>
        <p:spPr>
          <a:xfrm>
            <a:off x="208885" y="10017255"/>
            <a:ext cx="23317201" cy="14742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164F86"/>
                </a:solidFill>
                <a:uFill>
                  <a:solidFill>
                    <a:srgbClr val="020201"/>
                  </a:solidFill>
                </a:uFill>
              </a:rPr>
              <a:t>Immediate step:</a:t>
            </a:r>
            <a:r>
              <a:rPr sz="4800">
                <a:solidFill>
                  <a:srgbClr val="164F86"/>
                </a:solidFill>
                <a:uFill>
                  <a:solidFill>
                    <a:srgbClr val="020201"/>
                  </a:solidFill>
                </a:uFill>
              </a:rPr>
              <a:t> Extend the “Disaster Charter” to early warning (and preparedness) applications</a:t>
            </a:r>
          </a:p>
        </p:txBody>
      </p:sp>
      <p:sp>
        <p:nvSpPr>
          <p:cNvPr id="365" name="Shape 365"/>
          <p:cNvSpPr/>
          <p:nvPr/>
        </p:nvSpPr>
        <p:spPr>
          <a:xfrm rot="19427644">
            <a:off x="14827605" y="5294885"/>
            <a:ext cx="4634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0245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02452"/>
                </a:solidFill>
                <a:uFill>
                  <a:solidFill/>
                </a:uFill>
              </a:rPr>
              <a:t>David Green</a:t>
            </a:r>
          </a:p>
        </p:txBody>
      </p:sp>
      <p:sp>
        <p:nvSpPr>
          <p:cNvPr id="366" name="Shape 366"/>
          <p:cNvSpPr/>
          <p:nvPr/>
        </p:nvSpPr>
        <p:spPr>
          <a:xfrm rot="19427644">
            <a:off x="14268805" y="10269567"/>
            <a:ext cx="463479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0245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02452"/>
                </a:solidFill>
                <a:uFill>
                  <a:solidFill/>
                </a:uFill>
              </a:rPr>
              <a:t>David Green</a:t>
            </a:r>
          </a:p>
        </p:txBody>
      </p:sp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nodeType="after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4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xit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8" dur="1000" fill="hold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nodeType="afterEffect" presetClass="exit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2" dur="1000" fill="hold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nodeType="afterEffect" presetClass="exit" presetSubtype="0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6" dur="1000" fill="hold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2" grpId="9"/>
      <p:bldP build="whole" bldLvl="1" animBg="1" rev="0" advAuto="0" spid="365" grpId="3"/>
      <p:bldP build="whole" bldLvl="1" animBg="1" rev="0" advAuto="0" spid="363" grpId="6"/>
      <p:bldP build="whole" bldLvl="1" animBg="1" rev="0" advAuto="0" spid="364" grpId="11"/>
      <p:bldP build="whole" bldLvl="1" animBg="1" rev="0" advAuto="0" spid="363" grpId="8"/>
      <p:bldP build="whole" bldLvl="1" animBg="1" rev="0" advAuto="0" spid="366" grpId="12"/>
      <p:bldP build="whole" bldLvl="1" animBg="1" rev="0" advAuto="0" spid="354" grpId="1"/>
      <p:bldP build="whole" bldLvl="1" animBg="1" rev="0" advAuto="0" spid="361" grpId="4"/>
      <p:bldP build="whole" bldLvl="1" animBg="1" rev="0" advAuto="0" spid="361" grpId="7"/>
      <p:bldP build="whole" bldLvl="1" animBg="1" rev="0" advAuto="0" spid="362" grpId="5"/>
      <p:bldP build="whole" bldLvl="1" animBg="1" rev="0" advAuto="0" spid="360" grpId="10"/>
      <p:bldP build="whole" bldLvl="1" animBg="1" rev="0" advAuto="0" spid="359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546100" y="2580463"/>
            <a:ext cx="23317200" cy="403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Understanding that we need to account for extreme risks at low-probability end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Focus on improved global general resilience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It’s not the hazard, it’s the process that lead from hazard to disaster</a:t>
            </a:r>
            <a:endParaRPr sz="4800">
              <a:uFill>
                <a:solidFill/>
              </a:uFill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584979" y="1434657"/>
            <a:ext cx="18681701" cy="1041401"/>
          </a:xfrm>
          <a:prstGeom prst="rect">
            <a:avLst/>
          </a:prstGeom>
          <a:solidFill>
            <a:srgbClr val="FFFFFF"/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Post-Hyogo Framework of Action</a:t>
            </a:r>
          </a:p>
        </p:txBody>
      </p:sp>
      <p:sp>
        <p:nvSpPr>
          <p:cNvPr id="370" name="Shape 370"/>
          <p:cNvSpPr/>
          <p:nvPr/>
        </p:nvSpPr>
        <p:spPr>
          <a:xfrm>
            <a:off x="546100" y="6743700"/>
            <a:ext cx="23317200" cy="27970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Post-2015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Improve monitoring that could provide early warning for emerging global risks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Establish an International/Intergovernmental Panel for Global Risk (IPGR)</a:t>
            </a:r>
            <a:endParaRPr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- Develop a convention/body for global risks to act before the hazard </a:t>
            </a:r>
          </a:p>
        </p:txBody>
      </p:sp>
      <p:pic>
        <p:nvPicPr>
          <p:cNvPr id="371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1642" y="10582230"/>
            <a:ext cx="3781838" cy="3136651"/>
          </a:xfrm>
          <a:prstGeom prst="rect">
            <a:avLst/>
          </a:prstGeom>
          <a:ln>
            <a:round/>
          </a:ln>
        </p:spPr>
      </p:pic>
      <p:pic>
        <p:nvPicPr>
          <p:cNvPr id="37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7083" y="12598400"/>
            <a:ext cx="6140805" cy="1123318"/>
          </a:xfrm>
          <a:prstGeom prst="rect">
            <a:avLst/>
          </a:prstGeom>
          <a:ln>
            <a:round/>
          </a:ln>
        </p:spPr>
      </p:pic>
      <p:pic>
        <p:nvPicPr>
          <p:cNvPr id="373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400" y="11469886"/>
            <a:ext cx="3395877" cy="2220714"/>
          </a:xfrm>
          <a:prstGeom prst="rect">
            <a:avLst/>
          </a:prstGeom>
          <a:ln>
            <a:round/>
          </a:ln>
        </p:spPr>
      </p:pic>
      <p:sp>
        <p:nvSpPr>
          <p:cNvPr id="374" name="Shape 374"/>
          <p:cNvSpPr/>
          <p:nvPr/>
        </p:nvSpPr>
        <p:spPr>
          <a:xfrm>
            <a:off x="305579" y="190057"/>
            <a:ext cx="23710901" cy="1041401"/>
          </a:xfrm>
          <a:prstGeom prst="rect">
            <a:avLst/>
          </a:prstGeom>
          <a:solidFill>
            <a:srgbClr val="FFFAFF">
              <a:alpha val="69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Conclusions and Recommendations</a:t>
            </a:r>
          </a:p>
        </p:txBody>
      </p:sp>
      <p:sp>
        <p:nvSpPr>
          <p:cNvPr id="375" name="Shape 375"/>
          <p:cNvSpPr/>
          <p:nvPr/>
        </p:nvSpPr>
        <p:spPr>
          <a:xfrm>
            <a:off x="546100" y="9601200"/>
            <a:ext cx="23317200" cy="19154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Integrate (general) Resilience and Disaster Risk Reduction ==&gt; RDRR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" grpId="2"/>
      <p:bldP build="whole" bldLvl="1" animBg="1" rev="0" advAuto="0" spid="369" grpId="1"/>
      <p:bldP build="whole" bldLvl="1" animBg="1" rev="0" advAuto="0" spid="370" grpId="3"/>
      <p:bldP build="whole" bldLvl="1" animBg="1" rev="0" advAuto="0" spid="375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800px-MtStHelens_Mushroom_Clou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53" y="-2148904"/>
            <a:ext cx="24434801" cy="15943708"/>
          </a:xfrm>
          <a:prstGeom prst="rect">
            <a:avLst/>
          </a:prstGeom>
          <a:ln>
            <a:round/>
          </a:ln>
        </p:spPr>
      </p:pic>
      <p:sp>
        <p:nvSpPr>
          <p:cNvPr id="33" name="Shape 33"/>
          <p:cNvSpPr/>
          <p:nvPr/>
        </p:nvSpPr>
        <p:spPr>
          <a:xfrm>
            <a:off x="301680" y="1414505"/>
            <a:ext cx="23780640" cy="8024289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Extreme Events:</a:t>
            </a:r>
            <a:endParaRPr b="1"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Extinction Level Events: </a:t>
            </a: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more than a quarter of all life on Earth is killed and major </a:t>
            </a: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species</a:t>
            </a: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extinction takes place.</a:t>
            </a:r>
            <a:endParaRPr sz="4800">
              <a:uFill>
                <a:solidFill/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Global Catastrophes:      </a:t>
            </a: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more than a quarter of the world human population dies and that         </a:t>
            </a: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place civilization in serious risk.</a:t>
            </a: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Global Disasters:</a:t>
            </a: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global-scale events in which a few percent of the population die. </a:t>
            </a: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Major Disasters:              </a:t>
            </a: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disasters exceeding $100 Billion in damage and/or causing more </a:t>
            </a:r>
            <a:endParaRPr sz="4800"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l">
              <a:buClrTx/>
              <a:buFontTx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than 10,000 fatalities.</a:t>
            </a:r>
            <a:r>
              <a:rPr sz="4800">
                <a:uFill>
                  <a:solidFill/>
                </a:uFill>
              </a:rPr>
              <a:t> </a:t>
            </a:r>
            <a:endParaRPr sz="4800">
              <a:uFill>
                <a:solidFill/>
              </a:uFill>
            </a:endParaRPr>
          </a:p>
          <a:p>
            <a:pPr lvl="0"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                                                                                          </a:t>
            </a:r>
            <a:r>
              <a:rPr i="1" sz="3600">
                <a:uFill>
                  <a:solidFill/>
                </a:uFill>
              </a:rPr>
              <a:t>Modified from Hempsell (2004)    </a:t>
            </a:r>
          </a:p>
        </p:txBody>
      </p:sp>
      <p:sp>
        <p:nvSpPr>
          <p:cNvPr id="34" name="Shape 34"/>
          <p:cNvSpPr/>
          <p:nvPr/>
        </p:nvSpPr>
        <p:spPr>
          <a:xfrm>
            <a:off x="280179" y="139257"/>
            <a:ext cx="23876001" cy="104140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INTRODUCTION: Terminology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20141227_1706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hape 3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  <p:sp>
        <p:nvSpPr>
          <p:cNvPr id="379" name="Shape 379"/>
          <p:cNvSpPr/>
          <p:nvPr/>
        </p:nvSpPr>
        <p:spPr>
          <a:xfrm>
            <a:off x="10680658" y="6464300"/>
            <a:ext cx="327668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Epilogue</a:t>
            </a:r>
          </a:p>
        </p:txBody>
      </p:sp>
      <p:pic>
        <p:nvPicPr>
          <p:cNvPr id="380" name="20141230_092638_006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34" y="-24019"/>
            <a:ext cx="27136034" cy="1526402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5552835" y="6591300"/>
            <a:ext cx="1378633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It is all about energy (and entropy) …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  <p:bldP build="whole" bldLvl="1" animBg="1" rev="0" advAuto="0" spid="381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HumanitysJourney_Mon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4" y="0"/>
            <a:ext cx="1775773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HumanitysJourney_Mon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833"/>
            <a:ext cx="17754600" cy="13704334"/>
          </a:xfrm>
          <a:prstGeom prst="rect">
            <a:avLst/>
          </a:prstGeom>
          <a:ln>
            <a:round/>
          </a:ln>
        </p:spPr>
      </p:pic>
      <p:grpSp>
        <p:nvGrpSpPr>
          <p:cNvPr id="388" name="Group 388"/>
          <p:cNvGrpSpPr/>
          <p:nvPr/>
        </p:nvGrpSpPr>
        <p:grpSpPr>
          <a:xfrm>
            <a:off x="12293600" y="0"/>
            <a:ext cx="2958947" cy="13734291"/>
            <a:chOff x="0" y="0"/>
            <a:chExt cx="2958946" cy="13734290"/>
          </a:xfrm>
        </p:grpSpPr>
        <p:sp>
          <p:nvSpPr>
            <p:cNvPr id="385" name="Shape 385"/>
            <p:cNvSpPr/>
            <p:nvPr/>
          </p:nvSpPr>
          <p:spPr>
            <a:xfrm>
              <a:off x="0" y="0"/>
              <a:ext cx="2286000" cy="12110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825500">
                <a:lnSpc>
                  <a:spcPct val="100000"/>
                </a:lnSpc>
                <a:buClrTx/>
                <a:buFontTx/>
                <a:tabLst/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86" name="Shape 386"/>
            <p:cNvSpPr/>
            <p:nvPr/>
          </p:nvSpPr>
          <p:spPr>
            <a:xfrm>
              <a:off x="695081" y="12018532"/>
              <a:ext cx="2263866" cy="524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1130300">
                <a:lnSpc>
                  <a:spcPct val="100000"/>
                </a:lnSpc>
                <a:buClrTx/>
                <a:buFontTx/>
                <a:tabLst/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87" name="Shape 387"/>
            <p:cNvSpPr/>
            <p:nvPr/>
          </p:nvSpPr>
          <p:spPr>
            <a:xfrm>
              <a:off x="11067" y="12513832"/>
              <a:ext cx="2263866" cy="1220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1130300">
                <a:lnSpc>
                  <a:spcPct val="100000"/>
                </a:lnSpc>
                <a:buClrTx/>
                <a:buFontTx/>
                <a:tabLst/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14528800" y="-9146"/>
            <a:ext cx="3246815" cy="13734292"/>
            <a:chOff x="0" y="0"/>
            <a:chExt cx="3246814" cy="13734290"/>
          </a:xfrm>
        </p:grpSpPr>
        <p:sp>
          <p:nvSpPr>
            <p:cNvPr id="389" name="Shape 389"/>
            <p:cNvSpPr/>
            <p:nvPr/>
          </p:nvSpPr>
          <p:spPr>
            <a:xfrm>
              <a:off x="0" y="0"/>
              <a:ext cx="3225800" cy="121104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825500">
                <a:lnSpc>
                  <a:spcPct val="100000"/>
                </a:lnSpc>
                <a:buClrTx/>
                <a:buFontTx/>
                <a:tabLst/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90" name="Shape 390"/>
            <p:cNvSpPr/>
            <p:nvPr/>
          </p:nvSpPr>
          <p:spPr>
            <a:xfrm>
              <a:off x="695081" y="12018532"/>
              <a:ext cx="2551734" cy="5247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1130300">
                <a:lnSpc>
                  <a:spcPct val="100000"/>
                </a:lnSpc>
                <a:buClrTx/>
                <a:buFontTx/>
                <a:tabLst/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91" name="Shape 391"/>
            <p:cNvSpPr/>
            <p:nvPr/>
          </p:nvSpPr>
          <p:spPr>
            <a:xfrm>
              <a:off x="11067" y="12513832"/>
              <a:ext cx="3203666" cy="12204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1130300">
                <a:lnSpc>
                  <a:spcPct val="100000"/>
                </a:lnSpc>
                <a:buClrTx/>
                <a:buFontTx/>
                <a:tabLst/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393" name="Shape 393"/>
          <p:cNvSpPr/>
          <p:nvPr/>
        </p:nvSpPr>
        <p:spPr>
          <a:xfrm>
            <a:off x="16201231" y="6172199"/>
            <a:ext cx="8182769" cy="3217666"/>
          </a:xfrm>
          <a:prstGeom prst="wedgeEllipseCallout">
            <a:avLst>
              <a:gd name="adj1" fmla="val -74418"/>
              <a:gd name="adj2" fmla="val 159343"/>
            </a:avLst>
          </a:prstGeom>
          <a:solidFill>
            <a:srgbClr val="EFDCE7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marL="59266" marR="59266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A47F56"/>
                </a:solidFill>
                <a:uFill>
                  <a:solidFill>
                    <a:srgbClr val="A47F5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rPr>
              <a:t>20th and 21st Century: </a:t>
            </a:r>
            <a:endParaRPr sz="4800">
              <a:solidFill>
                <a:srgbClr val="A47F56"/>
              </a:solidFill>
              <a:uFill>
                <a:solidFill>
                  <a:srgbClr val="A47F56"/>
                </a:solidFill>
              </a:u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lvl="0" marL="59266" marR="59266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A47F56"/>
                </a:solidFill>
                <a:uFill>
                  <a:solidFill>
                    <a:srgbClr val="A47F56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rPr>
              <a:t>cataclysmic change </a:t>
            </a:r>
          </a:p>
        </p:txBody>
      </p:sp>
      <p:sp>
        <p:nvSpPr>
          <p:cNvPr id="394" name="Shape 394"/>
          <p:cNvSpPr/>
          <p:nvPr/>
        </p:nvSpPr>
        <p:spPr>
          <a:xfrm>
            <a:off x="19380200" y="2413000"/>
            <a:ext cx="4292600" cy="2096592"/>
          </a:xfrm>
          <a:prstGeom prst="wedgeEllipseCallout">
            <a:avLst>
              <a:gd name="adj1" fmla="val -337146"/>
              <a:gd name="adj2" fmla="val 455925"/>
            </a:avLst>
          </a:prstGeom>
          <a:solidFill>
            <a:srgbClr val="92868B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59266" marR="59266" defTabSz="655174">
              <a:lnSpc>
                <a:spcPct val="100000"/>
              </a:lnSpc>
              <a:buClrTx/>
              <a:buFontTx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Holocene: stability</a:t>
            </a:r>
          </a:p>
        </p:txBody>
      </p:sp>
      <p:sp>
        <p:nvSpPr>
          <p:cNvPr id="395" name="Shape 395"/>
          <p:cNvSpPr/>
          <p:nvPr/>
        </p:nvSpPr>
        <p:spPr>
          <a:xfrm>
            <a:off x="15546773" y="9956799"/>
            <a:ext cx="8456143" cy="2798665"/>
          </a:xfrm>
          <a:prstGeom prst="wedgeEllipseCallout">
            <a:avLst>
              <a:gd name="adj1" fmla="val -45242"/>
              <a:gd name="adj2" fmla="val 51071"/>
            </a:avLst>
          </a:prstGeom>
          <a:solidFill>
            <a:srgbClr val="5D7992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marL="59266" marR="59266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rPr>
              <a:t>Future:</a:t>
            </a:r>
            <a:endParaRPr sz="48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lvl="0" marL="59266" marR="59266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rPr>
              <a:t>new epoch, </a:t>
            </a:r>
            <a:endParaRPr sz="48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lvl="0" marL="59266" marR="59266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merican Typewriter"/>
                <a:ea typeface="American Typewriter"/>
                <a:cs typeface="American Typewriter"/>
                <a:sym typeface="American Typewriter"/>
              </a:rPr>
              <a:t>post cataclysm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xit" presetSubtype="2" presetID="17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xit" presetSubtype="2" presetID="17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" grpId="3"/>
      <p:bldP build="whole" bldLvl="1" animBg="1" rev="0" advAuto="0" spid="383" grpId="1"/>
      <p:bldP build="whole" bldLvl="1" animBg="1" rev="0" advAuto="0" spid="395" grpId="7"/>
      <p:bldP build="whole" bldLvl="1" animBg="1" rev="0" advAuto="0" spid="394" grpId="5"/>
      <p:bldP build="whole" bldLvl="1" animBg="1" rev="0" advAuto="0" spid="384" grpId="4"/>
      <p:bldP build="whole" bldLvl="1" animBg="1" rev="0" advAuto="0" spid="388" grpId="2"/>
      <p:bldP build="whole" bldLvl="1" animBg="1" rev="0" advAuto="0" spid="393" grpId="6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C5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11838899" y="2362200"/>
            <a:ext cx="8839201" cy="15748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Scaling law for metabolic rate: 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 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=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0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*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baseline="31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(3/4)</a:t>
            </a:r>
          </a:p>
        </p:txBody>
      </p:sp>
      <p:grpSp>
        <p:nvGrpSpPr>
          <p:cNvPr id="401" name="Group 401"/>
          <p:cNvGrpSpPr/>
          <p:nvPr/>
        </p:nvGrpSpPr>
        <p:grpSpPr>
          <a:xfrm>
            <a:off x="152400" y="3308822"/>
            <a:ext cx="11356975" cy="8629178"/>
            <a:chOff x="0" y="0"/>
            <a:chExt cx="11356975" cy="8629177"/>
          </a:xfrm>
        </p:grpSpPr>
        <p:pic>
          <p:nvPicPr>
            <p:cNvPr id="398" name="scaling_law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56975" cy="8623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9" name="Shape 399"/>
            <p:cNvSpPr/>
            <p:nvPr/>
          </p:nvSpPr>
          <p:spPr>
            <a:xfrm>
              <a:off x="24525" y="5877"/>
              <a:ext cx="4275982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buClrTx/>
                <a:buFontTx/>
                <a:tabLst/>
                <a:defRPr sz="5400">
                  <a:solidFill>
                    <a:srgbClr val="1B4B92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rgbClr val="1B4B92"/>
                  </a:solidFill>
                </a:rPr>
                <a:t>Metabolic Rate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9861109" y="7740177"/>
              <a:ext cx="1470163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buClrTx/>
                <a:buFontTx/>
                <a:tabLst/>
                <a:defRPr sz="5400">
                  <a:solidFill>
                    <a:srgbClr val="1B4B92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rgbClr val="1B4B92"/>
                  </a:solidFill>
                </a:rPr>
                <a:t>Mass</a:t>
              </a:r>
            </a:p>
          </p:txBody>
        </p:sp>
      </p:grpSp>
      <p:sp>
        <p:nvSpPr>
          <p:cNvPr id="402" name="Shape 402"/>
          <p:cNvSpPr/>
          <p:nvPr/>
        </p:nvSpPr>
        <p:spPr>
          <a:xfrm>
            <a:off x="11849100" y="4114800"/>
            <a:ext cx="8877300" cy="838200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human: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50 -100 Watt</a:t>
            </a:r>
          </a:p>
        </p:txBody>
      </p:sp>
      <p:sp>
        <p:nvSpPr>
          <p:cNvPr id="403" name="Shape 403"/>
          <p:cNvSpPr/>
          <p:nvPr/>
        </p:nvSpPr>
        <p:spPr>
          <a:xfrm>
            <a:off x="11849100" y="7620000"/>
            <a:ext cx="8877300" cy="2311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Energy consumption per capita: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Global Average: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2,735 Watt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10 metric tons</a:t>
            </a:r>
          </a:p>
        </p:txBody>
      </p:sp>
      <p:sp>
        <p:nvSpPr>
          <p:cNvPr id="404" name="Shape 404"/>
          <p:cNvSpPr/>
          <p:nvPr/>
        </p:nvSpPr>
        <p:spPr>
          <a:xfrm>
            <a:off x="11874500" y="10109200"/>
            <a:ext cx="8877300" cy="15748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Worst case: 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22,000 Watt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170 metric tons</a:t>
            </a:r>
          </a:p>
        </p:txBody>
      </p:sp>
      <p:pic>
        <p:nvPicPr>
          <p:cNvPr id="405" name="elephant_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7200" y="7293880"/>
            <a:ext cx="1739900" cy="187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elephant_2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161500" y="8788400"/>
            <a:ext cx="2175934" cy="209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blue-whale_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35700" y="11684000"/>
            <a:ext cx="5422900" cy="1993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11849100" y="5130800"/>
            <a:ext cx="8877300" cy="2311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Extended metabolic rate: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+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: total energy consumption)</a:t>
            </a:r>
          </a:p>
        </p:txBody>
      </p:sp>
      <p:pic>
        <p:nvPicPr>
          <p:cNvPr id="409" name="Man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93762" y="3800297"/>
            <a:ext cx="674978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/>
          <p:nvPr/>
        </p:nvSpPr>
        <p:spPr>
          <a:xfrm>
            <a:off x="20701000" y="6883400"/>
            <a:ext cx="3733800" cy="4178300"/>
          </a:xfrm>
          <a:prstGeom prst="wedgeEllipseCallout">
            <a:avLst>
              <a:gd name="adj1" fmla="val -28912"/>
              <a:gd name="adj2" fmla="val -100456"/>
            </a:avLst>
          </a:prstGeom>
          <a:ln w="25400">
            <a:solidFill>
              <a:srgbClr val="3D4A58">
                <a:alpha val="85000"/>
              </a:srgbClr>
            </a:solidFill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marL="0" marR="0" defTabSz="1130300">
              <a:lnSpc>
                <a:spcPct val="100000"/>
              </a:lnSpc>
              <a:buClrTx/>
              <a:buFontTx/>
              <a:tabLst/>
              <a:defRPr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1" name="Shape 411"/>
          <p:cNvSpPr/>
          <p:nvPr/>
        </p:nvSpPr>
        <p:spPr>
          <a:xfrm>
            <a:off x="20294600" y="12877800"/>
            <a:ext cx="3352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l" defTabSz="825500">
              <a:lnSpc>
                <a:spcPct val="100000"/>
              </a:lnSpc>
              <a:buClrTx/>
              <a:buFontTx/>
              <a:tabLst/>
              <a:defRPr sz="5000">
                <a:solidFill>
                  <a:srgbClr val="FCF9FB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CF9FB"/>
                </a:solidFill>
              </a:rPr>
              <a:t>Blue Whale</a:t>
            </a:r>
          </a:p>
        </p:txBody>
      </p:sp>
      <p:sp>
        <p:nvSpPr>
          <p:cNvPr id="412" name="Shape 412"/>
          <p:cNvSpPr/>
          <p:nvPr/>
        </p:nvSpPr>
        <p:spPr>
          <a:xfrm>
            <a:off x="18770600" y="11620500"/>
            <a:ext cx="5676900" cy="2146300"/>
          </a:xfrm>
          <a:prstGeom prst="wedgeEllipseCallout">
            <a:avLst>
              <a:gd name="adj1" fmla="val -129195"/>
              <a:gd name="adj2" fmla="val -51775"/>
            </a:avLst>
          </a:prstGeom>
          <a:ln w="25400">
            <a:solidFill>
              <a:srgbClr val="3D4A58">
                <a:alpha val="85000"/>
              </a:srgbClr>
            </a:solidFill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marL="0" marR="0" defTabSz="1130300">
              <a:lnSpc>
                <a:spcPct val="100000"/>
              </a:lnSpc>
              <a:buClrTx/>
              <a:buFontTx/>
              <a:tabLst/>
              <a:defRPr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13" name="Shape 413"/>
          <p:cNvSpPr/>
          <p:nvPr/>
        </p:nvSpPr>
        <p:spPr>
          <a:xfrm>
            <a:off x="1282700" y="114300"/>
            <a:ext cx="21818600" cy="8001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Being out of scale: Human energy use makes each human equivalent to two elephants</a:t>
            </a:r>
          </a:p>
        </p:txBody>
      </p:sp>
      <p:sp>
        <p:nvSpPr>
          <p:cNvPr id="414" name="Shape 414"/>
          <p:cNvSpPr/>
          <p:nvPr/>
        </p:nvSpPr>
        <p:spPr>
          <a:xfrm>
            <a:off x="12725399" y="11836448"/>
            <a:ext cx="11624371" cy="1676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l" defTabSz="825500">
              <a:lnSpc>
                <a:spcPct val="100000"/>
              </a:lnSpc>
              <a:buClrTx/>
              <a:buFontTx/>
              <a:tabLst/>
              <a:defRPr sz="5400">
                <a:solidFill>
                  <a:srgbClr val="235691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235691"/>
                </a:solidFill>
              </a:rPr>
              <a:t>Humanity has an extended metabolic rate equivalent to 14 billion elephants</a:t>
            </a:r>
          </a:p>
        </p:txBody>
      </p:sp>
      <p:pic>
        <p:nvPicPr>
          <p:cNvPr id="415" name="hans elephant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9700" y="3314700"/>
            <a:ext cx="12465068" cy="8864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139700" y="12344400"/>
            <a:ext cx="12471400" cy="889000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l" defTabSz="825500">
              <a:lnSpc>
                <a:spcPct val="100000"/>
              </a:lnSpc>
              <a:buClrTx/>
              <a:buFontTx/>
              <a:tabLst/>
              <a:defRPr sz="5400">
                <a:solidFill>
                  <a:srgbClr val="235691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235691"/>
                </a:solidFill>
              </a:rPr>
              <a:t>14 billion elephants:  a heavy “load’ for Earth</a:t>
            </a:r>
          </a:p>
        </p:txBody>
      </p:sp>
      <p:sp>
        <p:nvSpPr>
          <p:cNvPr id="417" name="Shape 417"/>
          <p:cNvSpPr/>
          <p:nvPr/>
        </p:nvSpPr>
        <p:spPr>
          <a:xfrm>
            <a:off x="1282700" y="114300"/>
            <a:ext cx="21818600" cy="8001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Being out of scale: Human energy use makes each human equivalent to two elephants</a:t>
            </a:r>
          </a:p>
        </p:txBody>
      </p:sp>
      <p:sp>
        <p:nvSpPr>
          <p:cNvPr id="418" name="Shape 418"/>
          <p:cNvSpPr/>
          <p:nvPr/>
        </p:nvSpPr>
        <p:spPr>
          <a:xfrm>
            <a:off x="118467" y="12325350"/>
            <a:ext cx="24147066" cy="927101"/>
          </a:xfrm>
          <a:prstGeom prst="rect">
            <a:avLst/>
          </a:prstGeom>
          <a:solidFill>
            <a:srgbClr val="A6AAA9">
              <a:alpha val="9866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b="1" sz="56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56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How do 14 billion elephants compare to extreme (geo)hazards?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nodeType="after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presetClass="entr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nodeType="afterEffect" presetClass="entr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nodeType="afterEffect" presetClass="entr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nodeType="afterEffect" presetClass="entr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nodeType="afterEffect" presetClass="entr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nodeType="afterEffect" presetClass="entr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nodeType="afterEffect" presetClass="entr" presetSubtype="0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2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presetClass="entr" presetSubtype="1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nodeType="afterEffect" presetClass="entr" presetSubtype="1" presetID="2" grpId="1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nodeType="afterEffect" presetClass="entr" presetSubtype="1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presetClass="entr" presetSubtype="0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3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4" grpId="11"/>
      <p:bldP build="whole" bldLvl="1" animBg="1" rev="0" advAuto="0" spid="407" grpId="12"/>
      <p:bldP build="whole" bldLvl="1" animBg="1" rev="0" advAuto="0" spid="413" grpId="15"/>
      <p:bldP build="whole" bldLvl="1" animBg="1" rev="0" advAuto="0" spid="402" grpId="3"/>
      <p:bldP build="whole" bldLvl="1" animBg="1" rev="0" advAuto="0" spid="414" grpId="16"/>
      <p:bldP build="whole" bldLvl="1" animBg="1" rev="0" advAuto="0" spid="416" grpId="18"/>
      <p:bldP build="whole" bldLvl="1" animBg="1" rev="0" advAuto="0" spid="411" grpId="13"/>
      <p:bldP build="whole" bldLvl="1" animBg="1" rev="0" advAuto="0" spid="412" grpId="14"/>
      <p:bldP build="whole" bldLvl="1" animBg="1" rev="0" advAuto="0" spid="415" grpId="17"/>
      <p:bldP build="whole" bldLvl="1" animBg="1" rev="0" advAuto="0" spid="418" grpId="19"/>
      <p:bldP build="whole" bldLvl="1" animBg="1" rev="0" advAuto="0" spid="405" grpId="8"/>
      <p:bldP build="whole" bldLvl="1" animBg="1" rev="0" advAuto="0" spid="397" grpId="2"/>
      <p:bldP build="whole" bldLvl="1" animBg="1" rev="0" advAuto="0" spid="403" grpId="6"/>
      <p:bldP build="whole" bldLvl="1" animBg="1" rev="0" advAuto="0" spid="408" grpId="5"/>
      <p:bldP build="whole" bldLvl="1" animBg="1" rev="0" advAuto="0" spid="410" grpId="7"/>
      <p:bldP build="whole" bldLvl="1" animBg="1" rev="0" advAuto="0" spid="401" grpId="1"/>
      <p:bldP build="whole" bldLvl="1" animBg="1" rev="0" advAuto="0" spid="406" grpId="9"/>
      <p:bldP build="whole" bldLvl="1" animBg="1" rev="0" advAuto="0" spid="417" grpId="10"/>
      <p:bldP build="whole" bldLvl="1" animBg="1" rev="0" advAuto="0" spid="409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bg>
      <p:bgPr>
        <a:solidFill>
          <a:srgbClr val="C5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11838899" y="2362200"/>
            <a:ext cx="8839201" cy="15748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Scaling law for metabolic rate: 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 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=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0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*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baseline="31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(3/4)</a:t>
            </a:r>
          </a:p>
        </p:txBody>
      </p:sp>
      <p:sp>
        <p:nvSpPr>
          <p:cNvPr id="421" name="Shape 421"/>
          <p:cNvSpPr/>
          <p:nvPr/>
        </p:nvSpPr>
        <p:spPr>
          <a:xfrm>
            <a:off x="11849100" y="4114800"/>
            <a:ext cx="8877300" cy="838200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human: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50 -100 Watt</a:t>
            </a:r>
          </a:p>
        </p:txBody>
      </p:sp>
      <p:sp>
        <p:nvSpPr>
          <p:cNvPr id="422" name="Shape 422"/>
          <p:cNvSpPr/>
          <p:nvPr/>
        </p:nvSpPr>
        <p:spPr>
          <a:xfrm>
            <a:off x="11849100" y="7620000"/>
            <a:ext cx="8877300" cy="2311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Energy consumption per capita: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Global Average: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2,735 Watt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10 metric tons</a:t>
            </a:r>
          </a:p>
        </p:txBody>
      </p:sp>
      <p:pic>
        <p:nvPicPr>
          <p:cNvPr id="423" name="elephant_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77200" y="7293880"/>
            <a:ext cx="1739900" cy="187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elephant_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61500" y="8788400"/>
            <a:ext cx="2175934" cy="2095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>
            <a:off x="11849100" y="5130800"/>
            <a:ext cx="8877300" cy="2311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Extended metabolic rate: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+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(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C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: total energy consumption)</a:t>
            </a:r>
          </a:p>
        </p:txBody>
      </p:sp>
      <p:grpSp>
        <p:nvGrpSpPr>
          <p:cNvPr id="429" name="Group 429"/>
          <p:cNvGrpSpPr/>
          <p:nvPr/>
        </p:nvGrpSpPr>
        <p:grpSpPr>
          <a:xfrm>
            <a:off x="152400" y="3308822"/>
            <a:ext cx="11356975" cy="8629178"/>
            <a:chOff x="0" y="0"/>
            <a:chExt cx="11356975" cy="8629177"/>
          </a:xfrm>
        </p:grpSpPr>
        <p:pic>
          <p:nvPicPr>
            <p:cNvPr id="426" name="scaling_law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356975" cy="8623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Shape 427"/>
            <p:cNvSpPr/>
            <p:nvPr/>
          </p:nvSpPr>
          <p:spPr>
            <a:xfrm>
              <a:off x="24525" y="5877"/>
              <a:ext cx="4275982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buClrTx/>
                <a:buFontTx/>
                <a:tabLst/>
                <a:defRPr sz="5400">
                  <a:solidFill>
                    <a:srgbClr val="1B4B92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rgbClr val="1B4B92"/>
                  </a:solidFill>
                </a:rPr>
                <a:t>Metabolic Rate</a:t>
              </a:r>
            </a:p>
          </p:txBody>
        </p:sp>
        <p:sp>
          <p:nvSpPr>
            <p:cNvPr id="428" name="Shape 428"/>
            <p:cNvSpPr/>
            <p:nvPr/>
          </p:nvSpPr>
          <p:spPr>
            <a:xfrm>
              <a:off x="9861109" y="7740177"/>
              <a:ext cx="1470163" cy="889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buClrTx/>
                <a:buFontTx/>
                <a:tabLst/>
                <a:defRPr sz="5400">
                  <a:solidFill>
                    <a:srgbClr val="1B4B92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5400">
                  <a:solidFill>
                    <a:srgbClr val="1B4B92"/>
                  </a:solidFill>
                </a:rPr>
                <a:t>Mass</a:t>
              </a:r>
            </a:p>
          </p:txBody>
        </p:sp>
      </p:grpSp>
      <p:sp>
        <p:nvSpPr>
          <p:cNvPr id="430" name="Shape 430"/>
          <p:cNvSpPr/>
          <p:nvPr/>
        </p:nvSpPr>
        <p:spPr>
          <a:xfrm>
            <a:off x="11874500" y="10109200"/>
            <a:ext cx="8877300" cy="15748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Worst case:  </a:t>
            </a: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Y</a:t>
            </a:r>
            <a:r>
              <a:rPr baseline="-5999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22,000 Watt</a:t>
            </a:r>
            <a:endParaRPr sz="50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i="1"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sz="50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 = 170 metric tons</a:t>
            </a:r>
          </a:p>
        </p:txBody>
      </p:sp>
      <p:pic>
        <p:nvPicPr>
          <p:cNvPr id="431" name="blue-whale_1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35700" y="11684000"/>
            <a:ext cx="5422900" cy="1993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12725400" y="10668000"/>
            <a:ext cx="11455400" cy="2463800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4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Humanity has an extended metabolic rate equivalent to 14 Billion elephants</a:t>
            </a:r>
            <a:endParaRPr sz="5400">
              <a:solidFill>
                <a:srgbClr val="23569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marL="0" marR="0" algn="l" defTabSz="825500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5400">
                <a:solidFill>
                  <a:srgbClr val="235691"/>
                </a:solidFill>
                <a:latin typeface="Gill Sans"/>
                <a:ea typeface="Gill Sans"/>
                <a:cs typeface="Gill Sans"/>
                <a:sym typeface="Gill Sans"/>
              </a:rPr>
              <a:t>(2.7 Billion for the U.S. alone)</a:t>
            </a:r>
          </a:p>
        </p:txBody>
      </p:sp>
      <p:pic>
        <p:nvPicPr>
          <p:cNvPr id="433" name="hans elephant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700" y="3314700"/>
            <a:ext cx="12465068" cy="8864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139700" y="12344400"/>
            <a:ext cx="12471400" cy="889000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l" defTabSz="825500">
              <a:lnSpc>
                <a:spcPct val="100000"/>
              </a:lnSpc>
              <a:buClrTx/>
              <a:buFontTx/>
              <a:tabLst/>
              <a:defRPr sz="5400">
                <a:solidFill>
                  <a:srgbClr val="235691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235691"/>
                </a:solidFill>
              </a:rPr>
              <a:t>14 Billion elephants:  a heavy “load’ for Earth</a:t>
            </a:r>
          </a:p>
        </p:txBody>
      </p:sp>
      <p:pic>
        <p:nvPicPr>
          <p:cNvPr id="435" name="Man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093762" y="3800297"/>
            <a:ext cx="674978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20701000" y="6883400"/>
            <a:ext cx="3733800" cy="4178300"/>
          </a:xfrm>
          <a:prstGeom prst="wedgeEllipseCallout">
            <a:avLst>
              <a:gd name="adj1" fmla="val -28912"/>
              <a:gd name="adj2" fmla="val -100456"/>
            </a:avLst>
          </a:prstGeom>
          <a:ln w="25400">
            <a:solidFill>
              <a:srgbClr val="3D4A58">
                <a:alpha val="85000"/>
              </a:srgbClr>
            </a:solidFill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marL="0" marR="0" defTabSz="1130300">
              <a:lnSpc>
                <a:spcPct val="100000"/>
              </a:lnSpc>
              <a:buClrTx/>
              <a:buFontTx/>
              <a:tabLst/>
              <a:defRPr sz="30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uFillTx/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437" name="Shape 437"/>
          <p:cNvSpPr/>
          <p:nvPr/>
        </p:nvSpPr>
        <p:spPr>
          <a:xfrm>
            <a:off x="1282700" y="114300"/>
            <a:ext cx="21818600" cy="8001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Being out of scale: Human energy use makes each human equivalent to two elephants</a:t>
            </a:r>
          </a:p>
        </p:txBody>
      </p:sp>
    </p:spTree>
  </p:cSld>
  <p:clrMapOvr>
    <a:masterClrMapping/>
  </p:clrMapOvr>
  <p:transition spd="fast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6" dur="1500" fill="hold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nodeType="afterEffect" presetClass="exi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left)" transition="out">
                                      <p:cBhvr>
                                        <p:cTn id="10" dur="1500" fill="hold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nodeType="afterEffect" presetClass="entr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nodeType="afterEffect" presetClass="entr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2"/>
      <p:bldP build="whole" bldLvl="1" animBg="1" rev="0" advAuto="0" spid="431" grpId="1"/>
      <p:bldP build="whole" bldLvl="1" animBg="1" rev="0" advAuto="0" spid="434" grpId="5"/>
      <p:bldP build="whole" bldLvl="1" animBg="1" rev="0" advAuto="0" spid="432" grpId="3"/>
      <p:bldP build="whole" bldLvl="1" animBg="1" rev="0" advAuto="0" spid="437" grpId="6"/>
      <p:bldP build="whole" bldLvl="1" animBg="1" rev="0" advAuto="0" spid="433" grpId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roup 472"/>
          <p:cNvGrpSpPr/>
          <p:nvPr/>
        </p:nvGrpSpPr>
        <p:grpSpPr>
          <a:xfrm>
            <a:off x="2094260" y="1013158"/>
            <a:ext cx="21617880" cy="10859295"/>
            <a:chOff x="0" y="0"/>
            <a:chExt cx="21617879" cy="10859293"/>
          </a:xfrm>
        </p:grpSpPr>
        <p:sp>
          <p:nvSpPr>
            <p:cNvPr id="439" name="Shape 439"/>
            <p:cNvSpPr/>
            <p:nvPr/>
          </p:nvSpPr>
          <p:spPr>
            <a:xfrm>
              <a:off x="1145479" y="0"/>
              <a:ext cx="20472401" cy="9914733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0" name="Shape 440"/>
            <p:cNvSpPr/>
            <p:nvPr/>
          </p:nvSpPr>
          <p:spPr>
            <a:xfrm flipV="1">
              <a:off x="2618680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1" name="Shape 441"/>
            <p:cNvSpPr/>
            <p:nvPr/>
          </p:nvSpPr>
          <p:spPr>
            <a:xfrm flipV="1">
              <a:off x="20398676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2" name="Shape 442"/>
            <p:cNvSpPr/>
            <p:nvPr/>
          </p:nvSpPr>
          <p:spPr>
            <a:xfrm flipV="1">
              <a:off x="5158679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3" name="Shape 443"/>
            <p:cNvSpPr/>
            <p:nvPr/>
          </p:nvSpPr>
          <p:spPr>
            <a:xfrm flipV="1">
              <a:off x="7703441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4" name="Shape 444"/>
            <p:cNvSpPr/>
            <p:nvPr/>
          </p:nvSpPr>
          <p:spPr>
            <a:xfrm flipV="1">
              <a:off x="10238678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5" name="Shape 445"/>
            <p:cNvSpPr/>
            <p:nvPr/>
          </p:nvSpPr>
          <p:spPr>
            <a:xfrm flipV="1">
              <a:off x="12773915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6" name="Shape 446"/>
            <p:cNvSpPr/>
            <p:nvPr/>
          </p:nvSpPr>
          <p:spPr>
            <a:xfrm flipV="1">
              <a:off x="15318677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7" name="Shape 447"/>
            <p:cNvSpPr/>
            <p:nvPr/>
          </p:nvSpPr>
          <p:spPr>
            <a:xfrm flipV="1">
              <a:off x="17863439" y="9919493"/>
              <a:ext cx="1" cy="33486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48" name="Shape 448"/>
            <p:cNvSpPr/>
            <p:nvPr/>
          </p:nvSpPr>
          <p:spPr>
            <a:xfrm>
              <a:off x="2404190" y="101988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0</a:t>
              </a:r>
            </a:p>
          </p:txBody>
        </p:sp>
        <p:sp>
          <p:nvSpPr>
            <p:cNvPr id="449" name="Shape 449"/>
            <p:cNvSpPr/>
            <p:nvPr/>
          </p:nvSpPr>
          <p:spPr>
            <a:xfrm>
              <a:off x="4941808" y="101988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450" name="Shape 450"/>
            <p:cNvSpPr/>
            <p:nvPr/>
          </p:nvSpPr>
          <p:spPr>
            <a:xfrm>
              <a:off x="7479426" y="101988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2</a:t>
              </a:r>
            </a:p>
          </p:txBody>
        </p:sp>
        <p:sp>
          <p:nvSpPr>
            <p:cNvPr id="451" name="Shape 451"/>
            <p:cNvSpPr/>
            <p:nvPr/>
          </p:nvSpPr>
          <p:spPr>
            <a:xfrm>
              <a:off x="17639424" y="101353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6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15099425" y="101353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5</a:t>
              </a:r>
            </a:p>
          </p:txBody>
        </p:sp>
        <p:sp>
          <p:nvSpPr>
            <p:cNvPr id="453" name="Shape 453"/>
            <p:cNvSpPr/>
            <p:nvPr/>
          </p:nvSpPr>
          <p:spPr>
            <a:xfrm>
              <a:off x="12559425" y="101988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4</a:t>
              </a:r>
            </a:p>
          </p:txBody>
        </p:sp>
        <p:sp>
          <p:nvSpPr>
            <p:cNvPr id="454" name="Shape 454"/>
            <p:cNvSpPr/>
            <p:nvPr/>
          </p:nvSpPr>
          <p:spPr>
            <a:xfrm>
              <a:off x="10021807" y="10198893"/>
              <a:ext cx="43850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3</a:t>
              </a:r>
            </a:p>
          </p:txBody>
        </p:sp>
        <p:sp>
          <p:nvSpPr>
            <p:cNvPr id="455" name="Shape 455"/>
            <p:cNvSpPr/>
            <p:nvPr/>
          </p:nvSpPr>
          <p:spPr>
            <a:xfrm>
              <a:off x="20179423" y="10198893"/>
              <a:ext cx="438507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7</a:t>
              </a:r>
            </a:p>
          </p:txBody>
        </p:sp>
        <p:sp>
          <p:nvSpPr>
            <p:cNvPr id="456" name="Shape 456"/>
            <p:cNvSpPr/>
            <p:nvPr/>
          </p:nvSpPr>
          <p:spPr>
            <a:xfrm flipH="1">
              <a:off x="688280" y="9513093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57" name="Shape 457"/>
            <p:cNvSpPr/>
            <p:nvPr/>
          </p:nvSpPr>
          <p:spPr>
            <a:xfrm flipH="1">
              <a:off x="751780" y="4423568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58" name="Shape 458"/>
            <p:cNvSpPr/>
            <p:nvPr/>
          </p:nvSpPr>
          <p:spPr>
            <a:xfrm flipH="1">
              <a:off x="751780" y="5703093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59" name="Shape 459"/>
            <p:cNvSpPr/>
            <p:nvPr/>
          </p:nvSpPr>
          <p:spPr>
            <a:xfrm flipH="1">
              <a:off x="688280" y="6968331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60" name="Shape 460"/>
            <p:cNvSpPr/>
            <p:nvPr/>
          </p:nvSpPr>
          <p:spPr>
            <a:xfrm flipH="1">
              <a:off x="688280" y="8233568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61" name="Shape 461"/>
            <p:cNvSpPr/>
            <p:nvPr/>
          </p:nvSpPr>
          <p:spPr>
            <a:xfrm flipH="1" flipV="1">
              <a:off x="751780" y="618331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62" name="Shape 462"/>
            <p:cNvSpPr/>
            <p:nvPr/>
          </p:nvSpPr>
          <p:spPr>
            <a:xfrm flipH="1">
              <a:off x="751780" y="1883568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63" name="Shape 463"/>
            <p:cNvSpPr/>
            <p:nvPr/>
          </p:nvSpPr>
          <p:spPr>
            <a:xfrm flipH="1">
              <a:off x="688280" y="3160712"/>
              <a:ext cx="438506" cy="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64" name="Shape 464"/>
            <p:cNvSpPr/>
            <p:nvPr/>
          </p:nvSpPr>
          <p:spPr>
            <a:xfrm>
              <a:off x="0" y="9187656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15</a:t>
              </a:r>
            </a:p>
          </p:txBody>
        </p:sp>
        <p:sp>
          <p:nvSpPr>
            <p:cNvPr id="465" name="Shape 465"/>
            <p:cNvSpPr/>
            <p:nvPr/>
          </p:nvSpPr>
          <p:spPr>
            <a:xfrm>
              <a:off x="0" y="7943850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16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0" y="6574631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17</a:t>
              </a:r>
            </a:p>
          </p:txBody>
        </p:sp>
        <p:sp>
          <p:nvSpPr>
            <p:cNvPr id="467" name="Shape 467"/>
            <p:cNvSpPr/>
            <p:nvPr/>
          </p:nvSpPr>
          <p:spPr>
            <a:xfrm>
              <a:off x="0" y="5368131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18</a:t>
              </a:r>
            </a:p>
          </p:txBody>
        </p:sp>
        <p:sp>
          <p:nvSpPr>
            <p:cNvPr id="468" name="Shape 468"/>
            <p:cNvSpPr/>
            <p:nvPr/>
          </p:nvSpPr>
          <p:spPr>
            <a:xfrm>
              <a:off x="0" y="4017168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19</a:t>
              </a:r>
            </a:p>
          </p:txBody>
        </p:sp>
        <p:sp>
          <p:nvSpPr>
            <p:cNvPr id="469" name="Shape 469"/>
            <p:cNvSpPr/>
            <p:nvPr/>
          </p:nvSpPr>
          <p:spPr>
            <a:xfrm>
              <a:off x="0" y="2863849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20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12699" y="1558131"/>
              <a:ext cx="927122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21</a:t>
              </a:r>
            </a:p>
          </p:txBody>
        </p:sp>
        <p:sp>
          <p:nvSpPr>
            <p:cNvPr id="471" name="Shape 471"/>
            <p:cNvSpPr/>
            <p:nvPr/>
          </p:nvSpPr>
          <p:spPr>
            <a:xfrm>
              <a:off x="0" y="242887"/>
              <a:ext cx="927121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800"/>
              </a:lvl1pPr>
            </a:lstStyle>
            <a:p>
              <a:pPr lvl="0">
                <a:defRPr sz="1800">
                  <a:uFillTx/>
                </a:defRPr>
              </a:pPr>
              <a:r>
                <a:rPr sz="3800">
                  <a:uFill>
                    <a:solidFill/>
                  </a:uFill>
                </a:rPr>
                <a:t>22</a:t>
              </a:r>
            </a:p>
          </p:txBody>
        </p:sp>
      </p:grpSp>
      <p:sp>
        <p:nvSpPr>
          <p:cNvPr id="473" name="Shape 473"/>
          <p:cNvSpPr/>
          <p:nvPr/>
        </p:nvSpPr>
        <p:spPr>
          <a:xfrm>
            <a:off x="7425886" y="11808952"/>
            <a:ext cx="851622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Recurrence Log (Years)</a:t>
            </a:r>
          </a:p>
        </p:txBody>
      </p:sp>
      <p:sp>
        <p:nvSpPr>
          <p:cNvPr id="474" name="Shape 474"/>
          <p:cNvSpPr/>
          <p:nvPr/>
        </p:nvSpPr>
        <p:spPr>
          <a:xfrm rot="16200000">
            <a:off x="-2459079" y="5219700"/>
            <a:ext cx="725495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Energy Log (Joules)</a:t>
            </a:r>
          </a:p>
        </p:txBody>
      </p:sp>
      <p:grpSp>
        <p:nvGrpSpPr>
          <p:cNvPr id="478" name="Group 478"/>
          <p:cNvGrpSpPr/>
          <p:nvPr/>
        </p:nvGrpSpPr>
        <p:grpSpPr>
          <a:xfrm>
            <a:off x="4216598" y="3078857"/>
            <a:ext cx="3944037" cy="2226072"/>
            <a:chOff x="0" y="0"/>
            <a:chExt cx="3944036" cy="2226071"/>
          </a:xfrm>
        </p:grpSpPr>
        <p:sp>
          <p:nvSpPr>
            <p:cNvPr id="475" name="Shape 475"/>
            <p:cNvSpPr/>
            <p:nvPr/>
          </p:nvSpPr>
          <p:spPr>
            <a:xfrm>
              <a:off x="0" y="0"/>
              <a:ext cx="1270000" cy="2226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AA9">
                <a:alpha val="40234"/>
              </a:srgbClr>
            </a:solidFill>
            <a:ln w="9525" cap="flat">
              <a:solidFill>
                <a:srgbClr val="000000">
                  <a:alpha val="40234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76" name="Shape 476"/>
            <p:cNvSpPr/>
            <p:nvPr/>
          </p:nvSpPr>
          <p:spPr>
            <a:xfrm>
              <a:off x="0" y="308669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37512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77" name="Shape 477"/>
            <p:cNvSpPr/>
            <p:nvPr/>
          </p:nvSpPr>
          <p:spPr>
            <a:xfrm>
              <a:off x="1232206" y="473971"/>
              <a:ext cx="2711831" cy="1278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Humanity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2</a:t>
              </a:r>
              <a:r>
                <a:rPr b="1" baseline="31999" sz="4200">
                  <a:uFill>
                    <a:solidFill/>
                  </a:uFill>
                </a:rPr>
                <a:t>.</a:t>
              </a:r>
              <a:r>
                <a:rPr sz="4200">
                  <a:uFill>
                    <a:solidFill/>
                  </a:uFill>
                </a:rPr>
                <a:t>10</a:t>
              </a:r>
              <a:r>
                <a:rPr baseline="31999" sz="4200">
                  <a:uFill>
                    <a:solidFill/>
                  </a:uFill>
                </a:rPr>
                <a:t>13 </a:t>
              </a:r>
              <a:r>
                <a:rPr sz="4200">
                  <a:uFill>
                    <a:solidFill/>
                  </a:uFill>
                </a:rPr>
                <a:t>W</a:t>
              </a:r>
            </a:p>
          </p:txBody>
        </p:sp>
      </p:grpSp>
      <p:sp>
        <p:nvSpPr>
          <p:cNvPr id="479" name="Shape 479"/>
          <p:cNvSpPr/>
          <p:nvPr/>
        </p:nvSpPr>
        <p:spPr>
          <a:xfrm>
            <a:off x="4359692" y="2231136"/>
            <a:ext cx="4238795" cy="127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“Anthropogenic </a:t>
            </a:r>
            <a:endParaRPr sz="4200">
              <a:uFill>
                <a:solidFill/>
              </a:uFill>
            </a:endParaRPr>
          </a:p>
          <a:p>
            <a:pPr lvl="0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Cataclysm”</a:t>
            </a:r>
          </a:p>
        </p:txBody>
      </p:sp>
      <p:grpSp>
        <p:nvGrpSpPr>
          <p:cNvPr id="483" name="Group 483"/>
          <p:cNvGrpSpPr/>
          <p:nvPr/>
        </p:nvGrpSpPr>
        <p:grpSpPr>
          <a:xfrm>
            <a:off x="16170258" y="1196578"/>
            <a:ext cx="4646051" cy="3717815"/>
            <a:chOff x="0" y="0"/>
            <a:chExt cx="4646050" cy="3717813"/>
          </a:xfrm>
        </p:grpSpPr>
        <p:sp>
          <p:nvSpPr>
            <p:cNvPr id="480" name="Shape 480"/>
            <p:cNvSpPr/>
            <p:nvPr/>
          </p:nvSpPr>
          <p:spPr>
            <a:xfrm>
              <a:off x="234371" y="0"/>
              <a:ext cx="1734741" cy="18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AA9">
                <a:alpha val="40040"/>
              </a:srgbClr>
            </a:solidFill>
            <a:ln w="9525" cap="flat">
              <a:solidFill>
                <a:srgbClr val="000000">
                  <a:alpha val="40040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81" name="Shape 481"/>
            <p:cNvSpPr/>
            <p:nvPr/>
          </p:nvSpPr>
          <p:spPr>
            <a:xfrm>
              <a:off x="466741" y="302021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570706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82" name="Shape 482"/>
            <p:cNvSpPr/>
            <p:nvPr/>
          </p:nvSpPr>
          <p:spPr>
            <a:xfrm>
              <a:off x="0" y="1305829"/>
              <a:ext cx="4646051" cy="2411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VEI 8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Toba-Type 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Eruption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10</a:t>
              </a:r>
              <a:r>
                <a:rPr baseline="31999" sz="4200">
                  <a:uFill>
                    <a:solidFill/>
                  </a:uFill>
                </a:rPr>
                <a:t>16 </a:t>
              </a:r>
              <a:r>
                <a:rPr sz="4200">
                  <a:uFill>
                    <a:solidFill/>
                  </a:uFill>
                </a:rPr>
                <a:t>W lasting 10</a:t>
              </a:r>
              <a:r>
                <a:rPr baseline="31999" sz="4200">
                  <a:uFill>
                    <a:solidFill/>
                  </a:uFill>
                </a:rPr>
                <a:t>5 </a:t>
              </a:r>
              <a:r>
                <a:rPr sz="4200">
                  <a:uFill>
                    <a:solidFill/>
                  </a:uFill>
                </a:rPr>
                <a:t>s</a:t>
              </a:r>
            </a:p>
          </p:txBody>
        </p:sp>
      </p:grpSp>
      <p:grpSp>
        <p:nvGrpSpPr>
          <p:cNvPr id="487" name="Group 487"/>
          <p:cNvGrpSpPr/>
          <p:nvPr/>
        </p:nvGrpSpPr>
        <p:grpSpPr>
          <a:xfrm>
            <a:off x="7540029" y="4638278"/>
            <a:ext cx="4418892" cy="3781315"/>
            <a:chOff x="0" y="0"/>
            <a:chExt cx="4418890" cy="3781313"/>
          </a:xfrm>
        </p:grpSpPr>
        <p:sp>
          <p:nvSpPr>
            <p:cNvPr id="484" name="Shape 484"/>
            <p:cNvSpPr/>
            <p:nvPr/>
          </p:nvSpPr>
          <p:spPr>
            <a:xfrm>
              <a:off x="0" y="0"/>
              <a:ext cx="1734741" cy="18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AA9">
                <a:alpha val="39876"/>
              </a:srgbClr>
            </a:solidFill>
            <a:ln w="9525" cap="flat">
              <a:solidFill>
                <a:srgbClr val="000000">
                  <a:alpha val="39876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85" name="Shape 485"/>
            <p:cNvSpPr/>
            <p:nvPr/>
          </p:nvSpPr>
          <p:spPr>
            <a:xfrm>
              <a:off x="203057" y="254422"/>
              <a:ext cx="1328627" cy="1263600"/>
            </a:xfrm>
            <a:prstGeom prst="pentagon">
              <a:avLst/>
            </a:prstGeom>
            <a:solidFill>
              <a:srgbClr val="054109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86" name="Shape 486"/>
            <p:cNvSpPr/>
            <p:nvPr/>
          </p:nvSpPr>
          <p:spPr>
            <a:xfrm>
              <a:off x="520416" y="1369329"/>
              <a:ext cx="3898475" cy="2411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M = 9.5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Earthquake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10</a:t>
              </a:r>
              <a:r>
                <a:rPr baseline="31999" sz="4200">
                  <a:uFill>
                    <a:solidFill/>
                  </a:uFill>
                </a:rPr>
                <a:t>17 </a:t>
              </a:r>
              <a:r>
                <a:rPr sz="4200">
                  <a:uFill>
                    <a:solidFill/>
                  </a:uFill>
                </a:rPr>
                <a:t>W lasting  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100 s</a:t>
              </a:r>
            </a:p>
          </p:txBody>
        </p:sp>
      </p:grpSp>
      <p:sp>
        <p:nvSpPr>
          <p:cNvPr id="488" name="Shape 488"/>
          <p:cNvSpPr/>
          <p:nvPr/>
        </p:nvSpPr>
        <p:spPr>
          <a:xfrm>
            <a:off x="1282700" y="114300"/>
            <a:ext cx="21818600" cy="8001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Being out of scale: Human energy use makes humanity an “extreme hazards”</a:t>
            </a:r>
          </a:p>
        </p:txBody>
      </p:sp>
      <p:sp>
        <p:nvSpPr>
          <p:cNvPr id="489" name="Shape 489"/>
          <p:cNvSpPr/>
          <p:nvPr/>
        </p:nvSpPr>
        <p:spPr>
          <a:xfrm>
            <a:off x="3936999" y="8578606"/>
            <a:ext cx="18952569" cy="1474217"/>
          </a:xfrm>
          <a:prstGeom prst="rect">
            <a:avLst/>
          </a:prstGeom>
          <a:solidFill>
            <a:srgbClr val="A6AAA9">
              <a:alpha val="9866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Integrated Disaster Risk Science: Accounting for Extremes:</a:t>
            </a:r>
            <a:endParaRPr b="1" sz="4800">
              <a:solidFill>
                <a:srgbClr val="020201"/>
              </a:solidFill>
              <a:uFill>
                <a:solidFill>
                  <a:srgbClr val="020201"/>
                </a:solidFill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b="1" sz="4800">
                <a:solidFill>
                  <a:srgbClr val="020201"/>
                </a:solidFill>
                <a:uFill>
                  <a:solidFill>
                    <a:srgbClr val="020201"/>
                  </a:solidFill>
                </a:uFill>
              </a:rPr>
              <a:t>Is humanity the most important extreme we need to account for?</a:t>
            </a:r>
          </a:p>
        </p:txBody>
      </p:sp>
      <p:grpSp>
        <p:nvGrpSpPr>
          <p:cNvPr id="493" name="Group 493"/>
          <p:cNvGrpSpPr/>
          <p:nvPr/>
        </p:nvGrpSpPr>
        <p:grpSpPr>
          <a:xfrm>
            <a:off x="12035829" y="3961110"/>
            <a:ext cx="4363888" cy="3108218"/>
            <a:chOff x="0" y="0"/>
            <a:chExt cx="4363886" cy="3108217"/>
          </a:xfrm>
        </p:grpSpPr>
        <p:sp>
          <p:nvSpPr>
            <p:cNvPr id="490" name="Shape 490"/>
            <p:cNvSpPr/>
            <p:nvPr/>
          </p:nvSpPr>
          <p:spPr>
            <a:xfrm>
              <a:off x="0" y="0"/>
              <a:ext cx="1734741" cy="18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AA9">
                <a:alpha val="40081"/>
              </a:srgbClr>
            </a:solidFill>
            <a:ln w="9525" cap="flat">
              <a:solidFill>
                <a:srgbClr val="000000">
                  <a:alpha val="40081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91" name="Shape 491"/>
            <p:cNvSpPr/>
            <p:nvPr/>
          </p:nvSpPr>
          <p:spPr>
            <a:xfrm>
              <a:off x="524621" y="1263161"/>
              <a:ext cx="3839266" cy="1845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VEI 7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Tambora-Type 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Eruption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232370" y="302021"/>
              <a:ext cx="1270001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570706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19058929" y="739378"/>
            <a:ext cx="3950573" cy="2033287"/>
            <a:chOff x="0" y="0"/>
            <a:chExt cx="3950572" cy="2033285"/>
          </a:xfrm>
        </p:grpSpPr>
        <p:sp>
          <p:nvSpPr>
            <p:cNvPr id="494" name="Shape 494"/>
            <p:cNvSpPr/>
            <p:nvPr/>
          </p:nvSpPr>
          <p:spPr>
            <a:xfrm>
              <a:off x="0" y="0"/>
              <a:ext cx="1734741" cy="187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A6AAA9">
                <a:alpha val="40138"/>
              </a:srgbClr>
            </a:solidFill>
            <a:ln w="9525" cap="flat">
              <a:solidFill>
                <a:srgbClr val="000000">
                  <a:alpha val="40138"/>
                </a:srgbClr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95" name="Shape 495"/>
            <p:cNvSpPr/>
            <p:nvPr/>
          </p:nvSpPr>
          <p:spPr>
            <a:xfrm>
              <a:off x="1623735" y="755157"/>
              <a:ext cx="2326838" cy="1278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2 km </a:t>
              </a:r>
              <a:endParaRPr sz="4200">
                <a:uFill>
                  <a:solidFill/>
                </a:uFill>
              </a:endParaRPr>
            </a:p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200">
                  <a:uFill>
                    <a:solidFill/>
                  </a:uFill>
                </a:rPr>
                <a:t>impactor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203057" y="305211"/>
              <a:ext cx="1328627" cy="126360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773F9B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</p:grpSp>
      <p:grpSp>
        <p:nvGrpSpPr>
          <p:cNvPr id="500" name="Group 500"/>
          <p:cNvGrpSpPr/>
          <p:nvPr/>
        </p:nvGrpSpPr>
        <p:grpSpPr>
          <a:xfrm>
            <a:off x="8903779" y="1040455"/>
            <a:ext cx="7317383" cy="2794501"/>
            <a:chOff x="0" y="0"/>
            <a:chExt cx="7317382" cy="2794499"/>
          </a:xfrm>
        </p:grpSpPr>
        <p:sp>
          <p:nvSpPr>
            <p:cNvPr id="498" name="Shape 498"/>
            <p:cNvSpPr/>
            <p:nvPr/>
          </p:nvSpPr>
          <p:spPr>
            <a:xfrm>
              <a:off x="0" y="0"/>
              <a:ext cx="7317383" cy="2794500"/>
            </a:xfrm>
            <a:prstGeom prst="wedgeEllipseCallout">
              <a:avLst>
                <a:gd name="adj1" fmla="val -73380"/>
                <a:gd name="adj2" fmla="val 28990"/>
              </a:avLst>
            </a:prstGeom>
            <a:solidFill>
              <a:srgbClr val="DCDEE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</a:pPr>
            </a:p>
          </p:txBody>
        </p:sp>
        <p:sp>
          <p:nvSpPr>
            <p:cNvPr id="499" name="Shape 499"/>
            <p:cNvSpPr/>
            <p:nvPr/>
          </p:nvSpPr>
          <p:spPr>
            <a:xfrm>
              <a:off x="1085397" y="406699"/>
              <a:ext cx="5828048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0" marR="0" algn="l" defTabSz="457200">
                <a:lnSpc>
                  <a:spcPct val="100000"/>
                </a:lnSpc>
                <a:buClrTx/>
                <a:buFontTx/>
                <a:tabLst/>
                <a:defRPr sz="3200">
                  <a:uFillTx/>
                </a:defRPr>
              </a:lvl1pPr>
            </a:lstStyle>
            <a:p>
              <a:pPr lvl="0">
                <a:defRPr sz="1800"/>
              </a:pPr>
              <a:r>
                <a:rPr sz="3200"/>
                <a:t>Physical Geography: a sudden and violent physical action producing changes in the earth's surface.</a:t>
              </a:r>
            </a:p>
          </p:txBody>
        </p:sp>
      </p:grpSp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presetClass="exit" presetSubtype="0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5" dur="750" fill="hold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nodeType="afterEffect" presetClass="entr" presetSubtype="0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0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7"/>
      <p:bldP build="whole" bldLvl="1" animBg="1" rev="0" advAuto="0" spid="493" grpId="1"/>
      <p:bldP build="whole" bldLvl="1" animBg="1" rev="0" advAuto="0" spid="487" grpId="3"/>
      <p:bldP build="whole" bldLvl="1" animBg="1" rev="0" advAuto="0" spid="497" grpId="4"/>
      <p:bldP build="whole" bldLvl="1" animBg="1" rev="0" advAuto="0" spid="500" grpId="8"/>
      <p:bldP build="whole" bldLvl="1" animBg="1" rev="0" advAuto="0" spid="483" grpId="2"/>
      <p:bldP build="whole" bldLvl="1" animBg="1" rev="0" advAuto="0" spid="488" grpId="6"/>
      <p:bldP build="whole" bldLvl="1" animBg="1" rev="0" advAuto="0" spid="478" grpId="5"/>
      <p:bldP build="whole" bldLvl="1" animBg="1" rev="0" advAuto="0" spid="500" grpId="9"/>
      <p:bldP build="whole" bldLvl="1" animBg="1" rev="0" advAuto="0" spid="489" grpId="1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5038733" y="12126452"/>
            <a:ext cx="12471401" cy="1676401"/>
          </a:xfrm>
          <a:prstGeom prst="rect">
            <a:avLst/>
          </a:prstGeom>
          <a:solidFill>
            <a:srgbClr val="DEEA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5400">
                <a:solidFill>
                  <a:srgbClr val="235691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235691"/>
                </a:solidFill>
              </a:rPr>
              <a:t>30 billion elephants:  a load too heavy for Earth?</a:t>
            </a:r>
          </a:p>
        </p:txBody>
      </p:sp>
      <p:pic>
        <p:nvPicPr>
          <p:cNvPr id="503" name="hans elephan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1900" y="939800"/>
            <a:ext cx="12465068" cy="8864600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504"/>
          <p:cNvSpPr/>
          <p:nvPr/>
        </p:nvSpPr>
        <p:spPr>
          <a:xfrm rot="21180000">
            <a:off x="1059510" y="2186129"/>
            <a:ext cx="7010401" cy="8267701"/>
          </a:xfrm>
          <a:prstGeom prst="rightArrow">
            <a:avLst>
              <a:gd name="adj1" fmla="val 24245"/>
              <a:gd name="adj2" fmla="val 26785"/>
            </a:avLst>
          </a:prstGeom>
          <a:blipFill>
            <a:blip r:embed="rId3"/>
          </a:blipFill>
          <a:ln w="25400">
            <a:miter lim="400000"/>
          </a:ln>
          <a:effectLst>
            <a:outerShdw sx="100000" sy="100000" kx="0" ky="0" algn="b" rotWithShape="0" blurRad="241300" dist="1651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5000">
                <a:solidFill>
                  <a:srgbClr val="E6660B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rPr>
              <a:t>IGNORANCE </a:t>
            </a:r>
            <a:endParaRPr sz="5000">
              <a:solidFill>
                <a:srgbClr val="E6660B"/>
              </a:solidFill>
              <a:effectLst>
                <a:outerShdw sx="100000" sy="100000" kx="0" ky="0" algn="b" rotWithShape="0" blurRad="38100" dist="12700" dir="540000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5000">
                <a:solidFill>
                  <a:srgbClr val="E6660B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rPr>
              <a:t>IN ACTION</a:t>
            </a:r>
          </a:p>
        </p:txBody>
      </p:sp>
      <p:sp>
        <p:nvSpPr>
          <p:cNvPr id="505" name="Shape 505"/>
          <p:cNvSpPr/>
          <p:nvPr/>
        </p:nvSpPr>
        <p:spPr>
          <a:xfrm rot="20023801">
            <a:off x="1844310" y="6664163"/>
            <a:ext cx="8470901" cy="8267701"/>
          </a:xfrm>
          <a:prstGeom prst="rightArrow">
            <a:avLst>
              <a:gd name="adj1" fmla="val 24245"/>
              <a:gd name="adj2" fmla="val 22712"/>
            </a:avLst>
          </a:prstGeom>
          <a:blipFill>
            <a:blip r:embed="rId3"/>
          </a:blipFill>
          <a:ln w="25400">
            <a:miter lim="400000"/>
          </a:ln>
          <a:effectLst>
            <a:outerShdw sx="100000" sy="100000" kx="0" ky="0" algn="b" rotWithShape="0" blurRad="241300" dist="1651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5000">
                <a:solidFill>
                  <a:srgbClr val="E74592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rPr>
              <a:t>SOCIAL &amp; POLITICAL</a:t>
            </a:r>
            <a:endParaRPr sz="5000">
              <a:solidFill>
                <a:srgbClr val="E74592"/>
              </a:solidFill>
              <a:effectLst>
                <a:outerShdw sx="100000" sy="100000" kx="0" ky="0" algn="b" rotWithShape="0" blurRad="38100" dist="12700" dir="5400000">
                  <a:srgbClr val="000000">
                    <a:alpha val="50000"/>
                  </a:srgbClr>
                </a:outerShdw>
              </a:effectLst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lvl="0"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5000">
                <a:solidFill>
                  <a:srgbClr val="E74592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rPr>
              <a:t>INERTIA</a:t>
            </a:r>
          </a:p>
        </p:txBody>
      </p:sp>
      <p:grpSp>
        <p:nvGrpSpPr>
          <p:cNvPr id="508" name="Group 508"/>
          <p:cNvGrpSpPr/>
          <p:nvPr/>
        </p:nvGrpSpPr>
        <p:grpSpPr>
          <a:xfrm>
            <a:off x="13141954" y="6866706"/>
            <a:ext cx="7678684" cy="7991932"/>
            <a:chOff x="0" y="0"/>
            <a:chExt cx="7678683" cy="7991930"/>
          </a:xfrm>
        </p:grpSpPr>
        <p:sp>
          <p:nvSpPr>
            <p:cNvPr id="506" name="Shape 506"/>
            <p:cNvSpPr/>
            <p:nvPr/>
          </p:nvSpPr>
          <p:spPr>
            <a:xfrm rot="14166361">
              <a:off x="728798" y="1460371"/>
              <a:ext cx="6221087" cy="5071188"/>
            </a:xfrm>
            <a:prstGeom prst="rightArrow">
              <a:avLst>
                <a:gd name="adj1" fmla="val 27213"/>
                <a:gd name="adj2" fmla="val 22289"/>
              </a:avLst>
            </a:prstGeom>
            <a:solidFill>
              <a:srgbClr val="20FBB4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41300" dist="1651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825500">
                <a:lnSpc>
                  <a:spcPct val="10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4200">
                  <a:solidFill>
                    <a:srgbClr val="FF8B08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</a:p>
          </p:txBody>
        </p:sp>
        <p:sp>
          <p:nvSpPr>
            <p:cNvPr id="507" name="Shape 507"/>
            <p:cNvSpPr/>
            <p:nvPr/>
          </p:nvSpPr>
          <p:spPr>
            <a:xfrm rot="3366372">
              <a:off x="1518073" y="3542053"/>
              <a:ext cx="4762509" cy="10033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marL="0" marR="0" defTabSz="825500">
                <a:lnSpc>
                  <a:spcPct val="9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2800">
                  <a:solidFill>
                    <a:srgbClr val="4554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SCIENTIFIC INQUIRY</a:t>
              </a:r>
              <a:endParaRPr sz="2800">
                <a:solidFill>
                  <a:srgbClr val="4554FF"/>
                </a:solidFill>
                <a:latin typeface="Gill Sans SemiBold"/>
                <a:ea typeface="Gill Sans SemiBold"/>
                <a:cs typeface="Gill Sans SemiBold"/>
                <a:sym typeface="Gill Sans SemiBold"/>
              </a:endParaRPr>
            </a:p>
            <a:p>
              <a:pPr lvl="0" marL="0" marR="0" defTabSz="825500">
                <a:lnSpc>
                  <a:spcPct val="9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2800">
                  <a:solidFill>
                    <a:srgbClr val="4554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AND PROJECTION</a:t>
              </a:r>
            </a:p>
          </p:txBody>
        </p:sp>
      </p:grpSp>
      <p:grpSp>
        <p:nvGrpSpPr>
          <p:cNvPr id="511" name="Group 511"/>
          <p:cNvGrpSpPr/>
          <p:nvPr/>
        </p:nvGrpSpPr>
        <p:grpSpPr>
          <a:xfrm>
            <a:off x="14450079" y="1549399"/>
            <a:ext cx="7179063" cy="6674005"/>
            <a:chOff x="0" y="0"/>
            <a:chExt cx="7179062" cy="6674003"/>
          </a:xfrm>
        </p:grpSpPr>
        <p:sp>
          <p:nvSpPr>
            <p:cNvPr id="509" name="Shape 509"/>
            <p:cNvSpPr/>
            <p:nvPr/>
          </p:nvSpPr>
          <p:spPr>
            <a:xfrm flipH="1" rot="19980000">
              <a:off x="725681" y="1051001"/>
              <a:ext cx="5727701" cy="4572001"/>
            </a:xfrm>
            <a:prstGeom prst="rightArrow">
              <a:avLst>
                <a:gd name="adj1" fmla="val 27213"/>
                <a:gd name="adj2" fmla="val 24722"/>
              </a:avLst>
            </a:prstGeom>
            <a:solidFill>
              <a:srgbClr val="5174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241300" dist="1651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825500">
                <a:lnSpc>
                  <a:spcPct val="10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4200">
                  <a:solidFill>
                    <a:srgbClr val="FF8B08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</a:p>
          </p:txBody>
        </p:sp>
        <p:sp>
          <p:nvSpPr>
            <p:cNvPr id="510" name="Shape 510"/>
            <p:cNvSpPr/>
            <p:nvPr/>
          </p:nvSpPr>
          <p:spPr>
            <a:xfrm rot="19980000">
              <a:off x="1030358" y="3063615"/>
              <a:ext cx="3586064" cy="1290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 marL="0" marR="0" defTabSz="825500">
                <a:lnSpc>
                  <a:spcPct val="8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4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RISK BASED </a:t>
              </a:r>
              <a:endParaRPr sz="44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endParaRPr>
            </a:p>
            <a:p>
              <a:pPr lvl="0" marL="0" marR="0" defTabSz="825500">
                <a:lnSpc>
                  <a:spcPct val="8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1800">
                  <a:uFillTx/>
                </a:defRPr>
              </a:pPr>
              <a:r>
                <a:rPr sz="4400"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PLANNING</a:t>
              </a:r>
            </a:p>
          </p:txBody>
        </p:sp>
      </p:grpSp>
      <p:pic>
        <p:nvPicPr>
          <p:cNvPr id="512" name="Ma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12762" y="3978097"/>
            <a:ext cx="674978" cy="1587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6" name="Group 516"/>
          <p:cNvGrpSpPr/>
          <p:nvPr/>
        </p:nvGrpSpPr>
        <p:grpSpPr>
          <a:xfrm>
            <a:off x="20269200" y="7823200"/>
            <a:ext cx="3733800" cy="4178300"/>
            <a:chOff x="0" y="0"/>
            <a:chExt cx="3733800" cy="4178300"/>
          </a:xfrm>
        </p:grpSpPr>
        <p:pic>
          <p:nvPicPr>
            <p:cNvPr id="513" name="elephant_1.jp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6200" y="410480"/>
              <a:ext cx="1739900" cy="18714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4" name="elephant_2.jp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60500" y="1905000"/>
              <a:ext cx="2175934" cy="209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Shape 515"/>
            <p:cNvSpPr/>
            <p:nvPr/>
          </p:nvSpPr>
          <p:spPr>
            <a:xfrm>
              <a:off x="0" y="0"/>
              <a:ext cx="3733800" cy="4178300"/>
            </a:xfrm>
            <a:prstGeom prst="wedgeEllipseCallout">
              <a:avLst>
                <a:gd name="adj1" fmla="val -28912"/>
                <a:gd name="adj2" fmla="val -100456"/>
              </a:avLst>
            </a:prstGeom>
            <a:noFill/>
            <a:ln w="25400" cap="flat">
              <a:solidFill>
                <a:srgbClr val="3D4A58">
                  <a:alpha val="85000"/>
                </a:srgbClr>
              </a:solidFill>
              <a:prstDash val="solid"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marL="0" marR="0" defTabSz="1130300">
                <a:lnSpc>
                  <a:spcPct val="10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3000">
                  <a:solidFill>
                    <a:srgbClr val="FFFFFF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4"/>
                      </a:srgbClr>
                    </a:outerShdw>
                  </a:effectLst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517" name="Shape 517"/>
          <p:cNvSpPr/>
          <p:nvPr/>
        </p:nvSpPr>
        <p:spPr>
          <a:xfrm>
            <a:off x="1282700" y="419100"/>
            <a:ext cx="21818600" cy="8001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defTabSz="825500">
              <a:lnSpc>
                <a:spcPct val="100000"/>
              </a:lnSpc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A growth-addicted humanity is heading for the equivalent of &gt;30 billion elephants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nodeType="afterEffect" presetClass="entr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nodeType="afterEffect" presetClass="entr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nodeType="afterEffect" presetClass="entr" presetSubtype="8" presetID="2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nodeType="afterEffect" presetClass="entr" presetSubtype="12" presetID="2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nodeType="afterEffect" presetClass="entr" presetSubtype="6" presetID="2" grpId="8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nodeType="afterEffect" presetClass="entr" presetSubtype="3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6"/>
      <p:bldP build="whole" bldLvl="1" animBg="1" rev="0" advAuto="0" spid="502" grpId="5"/>
      <p:bldP build="whole" bldLvl="1" animBg="1" rev="0" advAuto="0" spid="511" grpId="9"/>
      <p:bldP build="whole" bldLvl="1" animBg="1" rev="0" advAuto="0" spid="512" grpId="2"/>
      <p:bldP build="whole" bldLvl="1" animBg="1" rev="0" advAuto="0" spid="508" grpId="8"/>
      <p:bldP build="whole" bldLvl="1" animBg="1" rev="0" advAuto="0" spid="503" grpId="4"/>
      <p:bldP build="whole" bldLvl="1" animBg="1" rev="0" advAuto="0" spid="517" grpId="1"/>
      <p:bldP build="whole" bldLvl="1" animBg="1" rev="0" advAuto="0" spid="505" grpId="7"/>
      <p:bldP build="whole" bldLvl="1" animBg="1" rev="0" advAuto="0" spid="516" grpId="3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e4h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90500" y="2273300"/>
            <a:ext cx="11322083" cy="1126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/>
          <p:nvPr/>
        </p:nvSpPr>
        <p:spPr>
          <a:xfrm>
            <a:off x="139700" y="11798300"/>
            <a:ext cx="12534900" cy="1701800"/>
          </a:xfrm>
          <a:prstGeom prst="rect">
            <a:avLst/>
          </a:prstGeom>
          <a:solidFill>
            <a:srgbClr val="506E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marL="0" marR="0" algn="l" defTabSz="825500">
              <a:lnSpc>
                <a:spcPct val="100000"/>
              </a:lnSpc>
              <a:spcBef>
                <a:spcPts val="1400"/>
              </a:spcBef>
              <a:buClrTx/>
              <a:buFontTx/>
              <a:tabLst/>
              <a:defRPr sz="5400">
                <a:solidFill>
                  <a:srgbClr val="EFF3FF"/>
                </a:solidFill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EFF3FF"/>
                </a:solidFill>
              </a:rPr>
              <a:t>“What is good for Earth’s life support system is good for humanity”</a:t>
            </a:r>
          </a:p>
        </p:txBody>
      </p:sp>
      <p:sp>
        <p:nvSpPr>
          <p:cNvPr id="521" name="Shape 521"/>
          <p:cNvSpPr/>
          <p:nvPr/>
        </p:nvSpPr>
        <p:spPr>
          <a:xfrm>
            <a:off x="177800" y="7861300"/>
            <a:ext cx="12026900" cy="357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9266" marR="59266" algn="l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Economy </a:t>
            </a:r>
            <a:r>
              <a:rPr b="1"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 humanity:</a:t>
            </a:r>
            <a:endParaRPr sz="4800">
              <a:solidFill>
                <a:srgbClr val="205D96"/>
              </a:solidFill>
              <a:uFill>
                <a:solidFill>
                  <a:srgbClr val="205D96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lvl="0" marL="59266" marR="59266" algn="l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“An economy that meets our needs while safeguarding Earth’s life-support system, </a:t>
            </a:r>
            <a:endParaRPr sz="4800">
              <a:solidFill>
                <a:srgbClr val="205D96"/>
              </a:solidFill>
              <a:uFill>
                <a:solidFill>
                  <a:srgbClr val="205D96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lvl="0" marL="59266" marR="59266" algn="l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on which the welfare of current and future generations depends.”</a:t>
            </a:r>
          </a:p>
        </p:txBody>
      </p:sp>
      <p:sp>
        <p:nvSpPr>
          <p:cNvPr id="522" name="Shape 522"/>
          <p:cNvSpPr/>
          <p:nvPr/>
        </p:nvSpPr>
        <p:spPr>
          <a:xfrm>
            <a:off x="63500" y="2374900"/>
            <a:ext cx="12712700" cy="1524000"/>
          </a:xfrm>
          <a:prstGeom prst="rect">
            <a:avLst/>
          </a:prstGeom>
          <a:solidFill>
            <a:srgbClr val="386A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9266" marR="59266" algn="l" defTabSz="655174">
              <a:lnSpc>
                <a:spcPct val="100000"/>
              </a:lnSpc>
              <a:buClrTx/>
              <a:buFontTx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Economy is the link between humanity and Earth’s life-support system</a:t>
            </a:r>
          </a:p>
        </p:txBody>
      </p:sp>
      <p:sp>
        <p:nvSpPr>
          <p:cNvPr id="523" name="Shape 523"/>
          <p:cNvSpPr/>
          <p:nvPr/>
        </p:nvSpPr>
        <p:spPr>
          <a:xfrm>
            <a:off x="152400" y="4102100"/>
            <a:ext cx="12319000" cy="357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59266" marR="59266" algn="l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Economy </a:t>
            </a:r>
            <a:r>
              <a:rPr b="1"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against</a:t>
            </a:r>
            <a:r>
              <a:rPr sz="4800">
                <a:solidFill>
                  <a:srgbClr val="205D96"/>
                </a:solidFill>
                <a:uFill>
                  <a:solidFill>
                    <a:srgbClr val="205D96"/>
                  </a:solidFill>
                </a:uFill>
                <a:latin typeface="+mn-lt"/>
                <a:ea typeface="+mn-ea"/>
                <a:cs typeface="+mn-cs"/>
                <a:sym typeface="Arial"/>
              </a:rPr>
              <a:t> humanity:</a:t>
            </a:r>
            <a:endParaRPr sz="4800">
              <a:solidFill>
                <a:srgbClr val="205D96"/>
              </a:solidFill>
              <a:uFill>
                <a:solidFill>
                  <a:srgbClr val="205D96"/>
                </a:solidFill>
              </a:uFill>
              <a:latin typeface="+mn-lt"/>
              <a:ea typeface="+mn-ea"/>
              <a:cs typeface="+mn-cs"/>
              <a:sym typeface="Arial"/>
            </a:endParaRPr>
          </a:p>
          <a:p>
            <a:pPr lvl="0" marL="59266" marR="59266" algn="l" defTabSz="655174">
              <a:lnSpc>
                <a:spcPct val="100000"/>
              </a:lnSpc>
              <a:buClrTx/>
              <a:buFontTx/>
              <a:tabLst/>
              <a:defRPr sz="1800">
                <a:uFillTx/>
              </a:defRPr>
            </a:pPr>
            <a:r>
              <a:rPr sz="4800">
                <a:solidFill>
                  <a:srgbClr val="3160A9"/>
                </a:solidFill>
                <a:uFill>
                  <a:solidFill>
                    <a:srgbClr val="3160A9"/>
                  </a:solidFill>
                </a:uFill>
                <a:latin typeface="+mn-lt"/>
                <a:ea typeface="+mn-ea"/>
                <a:cs typeface="+mn-cs"/>
                <a:sym typeface="Arial"/>
              </a:rPr>
              <a:t>An economy that meets our needs by burning fossil fuels and destroying Earth’s life-support system is like a doctor who practices medicine by killing the patients.</a:t>
            </a:r>
          </a:p>
        </p:txBody>
      </p:sp>
      <p:sp>
        <p:nvSpPr>
          <p:cNvPr id="524" name="Shape 524"/>
          <p:cNvSpPr/>
          <p:nvPr/>
        </p:nvSpPr>
        <p:spPr>
          <a:xfrm>
            <a:off x="69850" y="254000"/>
            <a:ext cx="12712700" cy="3657600"/>
          </a:xfrm>
          <a:prstGeom prst="rect">
            <a:avLst/>
          </a:prstGeom>
          <a:solidFill>
            <a:srgbClr val="386A9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59266" marR="59266" algn="l" defTabSz="655174">
              <a:lnSpc>
                <a:spcPct val="100000"/>
              </a:lnSpc>
              <a:buClrTx/>
              <a:buFontTx/>
              <a:tabLst/>
              <a:def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“Sustainable Development is a development that meets the needs of the presence while safeguarding Earth’s life support systems, on which the welfare of current and future generations depends.” (Griggs et al., 2013)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clickEffect" presetClass="exit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5" dur="1000" fill="hold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nodeType="after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0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0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1" grpId="6"/>
      <p:bldP build="whole" bldLvl="1" animBg="1" rev="0" advAuto="0" spid="523" grpId="5"/>
      <p:bldP build="whole" bldLvl="1" animBg="1" rev="0" advAuto="0" spid="520" grpId="7"/>
      <p:bldP build="whole" bldLvl="1" animBg="1" rev="0" advAuto="0" spid="524" grpId="1"/>
      <p:bldP build="whole" bldLvl="1" animBg="1" rev="0" advAuto="0" spid="522" grpId="4"/>
      <p:bldP build="whole" bldLvl="1" animBg="1" rev="0" advAuto="0" spid="524" grpId="3"/>
      <p:bldP build="whole" bldLvl="1" animBg="1" rev="0" advAuto="0" spid="519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fld id="{86CB4B4D-7CA3-9044-876B-883B54F8677D}" type="slidenum">
              <a:rPr sz="6400">
                <a:uFill>
                  <a:solidFill/>
                </a:uFill>
              </a:rPr>
            </a:fld>
          </a:p>
        </p:txBody>
      </p:sp>
    </p:spTree>
  </p:cSld>
  <p:clrMapOvr>
    <a:masterClrMapping/>
  </p:clrMapOvr>
  <p:transition spd="slow" advClick="1">
    <p:wipe dir="l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800px-Etna_eruption_seen_from_the_International_Space_Stati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-13210"/>
            <a:ext cx="24485602" cy="17996918"/>
          </a:xfrm>
          <a:prstGeom prst="rect">
            <a:avLst/>
          </a:prstGeom>
          <a:ln>
            <a:round/>
          </a:ln>
        </p:spPr>
      </p:pic>
      <p:sp>
        <p:nvSpPr>
          <p:cNvPr id="37" name="Shape 37"/>
          <p:cNvSpPr/>
          <p:nvPr/>
        </p:nvSpPr>
        <p:spPr>
          <a:xfrm>
            <a:off x="254779" y="190057"/>
            <a:ext cx="24003001" cy="10414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INTRODUCTION: Why Focus on Extreme (Geo)Hazards?</a:t>
            </a:r>
          </a:p>
        </p:txBody>
      </p:sp>
      <p:pic>
        <p:nvPicPr>
          <p:cNvPr id="38" name="Population_curv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31160" y="1655906"/>
            <a:ext cx="12186140" cy="7200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228600" y="2908300"/>
            <a:ext cx="11658600" cy="1257300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- reduced resilience due to interconnection, </a:t>
            </a:r>
            <a:endParaRPr sz="40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  reduced redundancy, and just-in-time services</a:t>
            </a:r>
          </a:p>
        </p:txBody>
      </p:sp>
      <p:sp>
        <p:nvSpPr>
          <p:cNvPr id="40" name="Shape 40"/>
          <p:cNvSpPr/>
          <p:nvPr/>
        </p:nvSpPr>
        <p:spPr>
          <a:xfrm>
            <a:off x="228600" y="1654682"/>
            <a:ext cx="11658600" cy="1253618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Increasing disaster risk due to:</a:t>
            </a:r>
            <a:endParaRPr sz="40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- more exposure of a growing population;</a:t>
            </a:r>
          </a:p>
        </p:txBody>
      </p:sp>
      <p:sp>
        <p:nvSpPr>
          <p:cNvPr id="41" name="Shape 41"/>
          <p:cNvSpPr/>
          <p:nvPr/>
        </p:nvSpPr>
        <p:spPr>
          <a:xfrm>
            <a:off x="228600" y="4165600"/>
            <a:ext cx="11658600" cy="1816100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- direct and indirect impacts (domino-effects) </a:t>
            </a:r>
            <a:endParaRPr sz="40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  increase risk of a global catastrophe caused by </a:t>
            </a:r>
            <a:endParaRPr sz="40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   extreme natural hazards.</a:t>
            </a:r>
          </a:p>
        </p:txBody>
      </p:sp>
      <p:pic>
        <p:nvPicPr>
          <p:cNvPr id="42" name="F1.medium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25300" y="1651000"/>
            <a:ext cx="7810500" cy="11341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5"/>
          <p:cNvGrpSpPr/>
          <p:nvPr/>
        </p:nvGrpSpPr>
        <p:grpSpPr>
          <a:xfrm>
            <a:off x="12319000" y="3194050"/>
            <a:ext cx="1422400" cy="1041400"/>
            <a:chOff x="0" y="0"/>
            <a:chExt cx="1422400" cy="1041400"/>
          </a:xfrm>
        </p:grpSpPr>
        <p:sp>
          <p:nvSpPr>
            <p:cNvPr id="43" name="Shape 43"/>
            <p:cNvSpPr/>
            <p:nvPr/>
          </p:nvSpPr>
          <p:spPr>
            <a:xfrm>
              <a:off x="368300" y="0"/>
              <a:ext cx="1054100" cy="1041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>
                  <a:solidFill>
                    <a:srgbClr val="204D7A"/>
                  </a:solidFill>
                  <a:uFillTx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6400">
                  <a:solidFill>
                    <a:srgbClr val="204D7A"/>
                  </a:solidFill>
                </a:rPr>
                <a:t>12</a:t>
              </a:r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501650"/>
              <a:ext cx="558801" cy="12701"/>
            </a:xfrm>
            <a:prstGeom prst="line">
              <a:avLst/>
            </a:prstGeom>
            <a:solidFill>
              <a:srgbClr val="2D4166"/>
            </a:solidFill>
            <a:ln w="76200" cap="flat">
              <a:solidFill>
                <a:srgbClr val="254C6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marL="0" marR="0" algn="l" defTabSz="457200">
                <a:lnSpc>
                  <a:spcPct val="100000"/>
                </a:lnSpc>
                <a:tabLst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46" name="after_section2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61556" y="1651000"/>
            <a:ext cx="7737989" cy="9994900"/>
          </a:xfrm>
          <a:prstGeom prst="rect">
            <a:avLst/>
          </a:prstGeom>
          <a:ln>
            <a:round/>
          </a:ln>
        </p:spPr>
      </p:pic>
      <p:pic>
        <p:nvPicPr>
          <p:cNvPr id="47" name="1024px-SH-60B_helicopter_flies_over_Sendai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925300" y="1651000"/>
            <a:ext cx="12358363" cy="8255000"/>
          </a:xfrm>
          <a:prstGeom prst="rect">
            <a:avLst/>
          </a:prstGeom>
          <a:ln>
            <a:round/>
          </a:ln>
        </p:spPr>
      </p:pic>
      <p:sp>
        <p:nvSpPr>
          <p:cNvPr id="48" name="Shape 48"/>
          <p:cNvSpPr/>
          <p:nvPr/>
        </p:nvSpPr>
        <p:spPr>
          <a:xfrm>
            <a:off x="228600" y="10822424"/>
            <a:ext cx="11658600" cy="6985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Sustainability crisis reduces resilience </a:t>
            </a:r>
          </a:p>
        </p:txBody>
      </p:sp>
      <p:sp>
        <p:nvSpPr>
          <p:cNvPr id="49" name="Shape 49"/>
          <p:cNvSpPr/>
          <p:nvPr/>
        </p:nvSpPr>
        <p:spPr>
          <a:xfrm>
            <a:off x="228600" y="6134100"/>
            <a:ext cx="11658601" cy="1253618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Extreme hazards occurred in the past; </a:t>
            </a:r>
            <a:endParaRPr sz="40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little exposure often limited the disaster. </a:t>
            </a:r>
          </a:p>
        </p:txBody>
      </p:sp>
      <p:sp>
        <p:nvSpPr>
          <p:cNvPr id="50" name="Shape 50"/>
          <p:cNvSpPr/>
          <p:nvPr/>
        </p:nvSpPr>
        <p:spPr>
          <a:xfrm>
            <a:off x="228600" y="7551162"/>
            <a:ext cx="11658600" cy="18161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Being able to handle frequent hazards doesn’t mean we can handle the less-frequent extreme events</a:t>
            </a:r>
          </a:p>
        </p:txBody>
      </p:sp>
      <p:sp>
        <p:nvSpPr>
          <p:cNvPr id="51" name="Shape 51"/>
          <p:cNvSpPr/>
          <p:nvPr/>
        </p:nvSpPr>
        <p:spPr>
          <a:xfrm>
            <a:off x="228600" y="9479907"/>
            <a:ext cx="11658600" cy="12573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000"/>
            </a:lvl1pPr>
          </a:lstStyle>
          <a:p>
            <a:pPr lvl="0">
              <a:defRPr sz="1800">
                <a:uFillTx/>
              </a:defRPr>
            </a:pPr>
            <a:r>
              <a:rPr sz="4000">
                <a:uFill>
                  <a:solidFill/>
                </a:uFill>
              </a:rPr>
              <a:t>Complexity of modern societies leads to more indirect, cascading effects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11931516" y="2013773"/>
            <a:ext cx="12357101" cy="11185925"/>
            <a:chOff x="0" y="0"/>
            <a:chExt cx="12357100" cy="11185924"/>
          </a:xfrm>
        </p:grpSpPr>
        <p:pic>
          <p:nvPicPr>
            <p:cNvPr id="52" name="dropped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2357100" cy="1118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" name="Shape 53"/>
            <p:cNvSpPr/>
            <p:nvPr/>
          </p:nvSpPr>
          <p:spPr>
            <a:xfrm>
              <a:off x="19183" y="9759126"/>
              <a:ext cx="12331701" cy="1397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marL="0" marR="0" defTabSz="825500">
                <a:lnSpc>
                  <a:spcPct val="100000"/>
                </a:lnSpc>
                <a:spcBef>
                  <a:spcPts val="1400"/>
                </a:spcBef>
                <a:tabLst>
                  <a:tab pos="63500" algn="l"/>
                  <a:tab pos="876300" algn="l"/>
                  <a:tab pos="1701800" algn="l"/>
                  <a:tab pos="2514600" algn="l"/>
                  <a:tab pos="3314700" algn="l"/>
                  <a:tab pos="4152900" algn="l"/>
                  <a:tab pos="4953000" algn="l"/>
                  <a:tab pos="5778500" algn="l"/>
                  <a:tab pos="6591300" algn="l"/>
                  <a:tab pos="7391400" algn="l"/>
                  <a:tab pos="8229600" algn="l"/>
                  <a:tab pos="9029700" algn="l"/>
                  <a:tab pos="9842500" algn="l"/>
                  <a:tab pos="10668000" algn="l"/>
                  <a:tab pos="11480800" algn="l"/>
                  <a:tab pos="12306300" algn="l"/>
                  <a:tab pos="13106400" algn="l"/>
                  <a:tab pos="13919200" algn="l"/>
                  <a:tab pos="14744700" algn="l"/>
                  <a:tab pos="15557500" algn="l"/>
                  <a:tab pos="16357600" algn="l"/>
                  <a:tab pos="16383000" algn="l"/>
                </a:tabLst>
                <a:defRPr sz="4400">
                  <a:solidFill>
                    <a:srgbClr val="1A5078"/>
                  </a:solidFill>
                  <a:uFillTx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400">
                  <a:solidFill>
                    <a:srgbClr val="1A5078"/>
                  </a:solidFill>
                </a:rPr>
                <a:t>The Global Boundaries of the “safe operating space for humanity” (Rockström et al., 2009)</a:t>
              </a:r>
            </a:p>
          </p:txBody>
        </p:sp>
      </p:grpSp>
      <p:pic>
        <p:nvPicPr>
          <p:cNvPr id="55" name="boomerang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25300" y="3683000"/>
            <a:ext cx="12471400" cy="9527025"/>
          </a:xfrm>
          <a:prstGeom prst="rect">
            <a:avLst/>
          </a:prstGeom>
          <a:ln>
            <a:round/>
          </a:ln>
        </p:spPr>
      </p:pic>
      <p:pic>
        <p:nvPicPr>
          <p:cNvPr id="56" name="eja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963400" y="1797249"/>
            <a:ext cx="12476961" cy="4762501"/>
          </a:xfrm>
          <a:prstGeom prst="rect">
            <a:avLst/>
          </a:prstGeom>
          <a:ln>
            <a:round/>
          </a:ln>
        </p:spPr>
      </p:pic>
      <p:pic>
        <p:nvPicPr>
          <p:cNvPr id="57" name="315776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904340" y="6981365"/>
            <a:ext cx="8454260" cy="660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renesas-filtered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905487" y="1652322"/>
            <a:ext cx="12411457" cy="646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presetClass="entr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nodeType="after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xit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nodeType="afterEffect" presetClass="exi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nodeType="afterEffect" presetClass="exit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nodeType="afterEffect" presetClass="entr" presetSubtype="0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presetClass="exit" presetSubtype="0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nodeType="afterEffect" presetClass="entr" presetSubtype="0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presetClass="exit" presetSubtype="0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nodeType="afterEffect" presetClass="entr" presetSubtype="0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presetClass="entr" presetSubtype="0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presetClass="exit" presetSubtype="0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nodeType="afterEffect" presetClass="entr" presetSubtype="0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presetClass="entr" presetSubtype="0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presetClass="exit" presetSubtype="0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nodeType="afterEffect" presetClass="exit" presetSubtype="0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nodeType="afterEffect" presetClass="entr" presetSubtype="0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presetClass="entr" presetSubtype="0" presetID="9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presetClass="entr" presetSubtype="0" presetID="9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presetClass="entr" presetSubtype="0" presetID="9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presetClass="entr" presetSubtype="0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presetClass="exit" presetSubtype="0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nodeType="afterEffect" presetClass="entr" presetSubtype="0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" grpId="1"/>
      <p:bldP build="whole" bldLvl="1" animBg="1" rev="0" advAuto="0" spid="49" grpId="21"/>
      <p:bldP build="whole" bldLvl="1" animBg="1" rev="0" advAuto="0" spid="57" grpId="18"/>
      <p:bldP build="whole" bldLvl="1" animBg="1" rev="0" advAuto="0" spid="57" grpId="19"/>
      <p:bldP build="whole" bldLvl="1" animBg="1" rev="0" advAuto="0" spid="51" grpId="23"/>
      <p:bldP build="whole" bldLvl="1" animBg="1" rev="0" advAuto="0" spid="40" grpId="2"/>
      <p:bldP build="whole" bldLvl="1" animBg="1" rev="0" advAuto="0" spid="46" grpId="15"/>
      <p:bldP build="whole" bldLvl="1" animBg="1" rev="0" advAuto="0" spid="46" grpId="16"/>
      <p:bldP build="whole" bldLvl="1" animBg="1" rev="0" advAuto="0" spid="55" grpId="27"/>
      <p:bldP build="whole" bldLvl="1" animBg="1" rev="0" advAuto="0" spid="48" grpId="24"/>
      <p:bldP build="whole" bldLvl="1" animBg="1" rev="0" advAuto="0" spid="58" grpId="12"/>
      <p:bldP build="whole" bldLvl="1" animBg="1" rev="0" advAuto="0" spid="38" grpId="3"/>
      <p:bldP build="whole" bldLvl="1" animBg="1" rev="0" advAuto="0" spid="45" grpId="5"/>
      <p:bldP build="whole" bldLvl="1" animBg="1" rev="0" advAuto="0" spid="45" grpId="6"/>
      <p:bldP build="whole" bldLvl="1" animBg="1" rev="0" advAuto="0" spid="58" grpId="13"/>
      <p:bldP build="whole" bldLvl="1" animBg="1" rev="0" advAuto="0" spid="38" grpId="8"/>
      <p:bldP build="whole" bldLvl="1" animBg="1" rev="0" advAuto="0" spid="56" grpId="10"/>
      <p:bldP build="whole" bldLvl="1" animBg="1" rev="0" advAuto="0" spid="56" grpId="11"/>
      <p:bldP build="whole" bldLvl="1" animBg="1" rev="0" advAuto="0" spid="47" grpId="17"/>
      <p:bldP build="whole" bldLvl="1" animBg="1" rev="0" advAuto="0" spid="41" grpId="14"/>
      <p:bldP build="whole" bldLvl="1" animBg="1" rev="0" advAuto="0" spid="54" grpId="25"/>
      <p:bldP build="whole" bldLvl="1" animBg="1" rev="0" advAuto="0" spid="47" grpId="20"/>
      <p:bldP build="whole" bldLvl="1" animBg="1" rev="0" advAuto="0" spid="54" grpId="26"/>
      <p:bldP build="whole" bldLvl="1" animBg="1" rev="0" advAuto="0" spid="42" grpId="4"/>
      <p:bldP build="whole" bldLvl="1" animBg="1" rev="0" advAuto="0" spid="39" grpId="9"/>
      <p:bldP build="whole" bldLvl="1" animBg="1" rev="0" advAuto="0" spid="50" grpId="22"/>
      <p:bldP build="whole" bldLvl="1" animBg="1" rev="0" advAuto="0" spid="42" grpId="7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800px-Lava_Lake_Nyiragongo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96900"/>
            <a:ext cx="24409399" cy="15927134"/>
          </a:xfrm>
          <a:prstGeom prst="rect">
            <a:avLst/>
          </a:prstGeom>
          <a:ln>
            <a:round/>
          </a:ln>
        </p:spPr>
      </p:pic>
      <p:sp>
        <p:nvSpPr>
          <p:cNvPr id="61" name="Shape 61"/>
          <p:cNvSpPr/>
          <p:nvPr/>
        </p:nvSpPr>
        <p:spPr>
          <a:xfrm>
            <a:off x="177800" y="1331078"/>
            <a:ext cx="16027400" cy="28067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The problems: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knowledge of rare events is limited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know better the “why” and “how” but not the “when”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probability is difficult to assess</a:t>
            </a:r>
          </a:p>
        </p:txBody>
      </p:sp>
      <p:pic>
        <p:nvPicPr>
          <p:cNvPr id="62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3000" y="5355527"/>
            <a:ext cx="7899400" cy="6591301"/>
          </a:xfrm>
          <a:prstGeom prst="rect">
            <a:avLst/>
          </a:prstGeom>
          <a:ln>
            <a:round/>
          </a:ln>
        </p:spPr>
      </p:pic>
      <p:sp>
        <p:nvSpPr>
          <p:cNvPr id="63" name="Shape 63"/>
          <p:cNvSpPr/>
          <p:nvPr/>
        </p:nvSpPr>
        <p:spPr>
          <a:xfrm>
            <a:off x="153178" y="190057"/>
            <a:ext cx="24003001" cy="10414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20202"/>
                </a:solidFill>
                <a:uFill>
                  <a:solidFill>
                    <a:srgbClr val="020202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20202"/>
                </a:solidFill>
                <a:uFill>
                  <a:solidFill>
                    <a:srgbClr val="020202"/>
                  </a:solidFill>
                </a:uFill>
              </a:rPr>
              <a:t>INTRODUCTION: Extreme (Geo)Hazards</a:t>
            </a:r>
          </a:p>
        </p:txBody>
      </p:sp>
      <p:sp>
        <p:nvSpPr>
          <p:cNvPr id="64" name="Shape 64"/>
          <p:cNvSpPr/>
          <p:nvPr/>
        </p:nvSpPr>
        <p:spPr>
          <a:xfrm>
            <a:off x="190500" y="4267200"/>
            <a:ext cx="15989300" cy="81280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risk assessment is challenged </a:t>
            </a:r>
          </a:p>
        </p:txBody>
      </p:sp>
      <p:sp>
        <p:nvSpPr>
          <p:cNvPr id="65" name="Shape 65"/>
          <p:cNvSpPr/>
          <p:nvPr/>
        </p:nvSpPr>
        <p:spPr>
          <a:xfrm>
            <a:off x="203200" y="5207000"/>
            <a:ext cx="15989300" cy="1474217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Poisson distribution; Chance that one or more 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“1 in </a:t>
            </a:r>
            <a:r>
              <a:rPr i="1" sz="4800">
                <a:uFill>
                  <a:solidFill/>
                </a:uFill>
              </a:rPr>
              <a:t>N</a:t>
            </a:r>
            <a:r>
              <a:rPr sz="4800">
                <a:uFill>
                  <a:solidFill/>
                </a:uFill>
              </a:rPr>
              <a:t> years” events occur in a century:</a:t>
            </a:r>
          </a:p>
        </p:txBody>
      </p:sp>
      <p:sp>
        <p:nvSpPr>
          <p:cNvPr id="66" name="Shape 66"/>
          <p:cNvSpPr/>
          <p:nvPr/>
        </p:nvSpPr>
        <p:spPr>
          <a:xfrm>
            <a:off x="17246600" y="8280400"/>
            <a:ext cx="6324600" cy="1422400"/>
          </a:xfrm>
          <a:prstGeom prst="roundRect">
            <a:avLst>
              <a:gd name="adj" fmla="val 13393"/>
            </a:avLst>
          </a:prstGeom>
          <a:solidFill>
            <a:srgbClr val="E3DE5C">
              <a:alpha val="15000"/>
            </a:srgbClr>
          </a:solidFill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" name="Shape 67"/>
          <p:cNvSpPr/>
          <p:nvPr/>
        </p:nvSpPr>
        <p:spPr>
          <a:xfrm>
            <a:off x="1752600" y="11176000"/>
            <a:ext cx="18135600" cy="2438400"/>
          </a:xfrm>
          <a:prstGeom prst="wedgeEllipseCallout">
            <a:avLst>
              <a:gd name="adj1" fmla="val 47899"/>
              <a:gd name="adj2" fmla="val -144271"/>
            </a:avLst>
          </a:prstGeom>
          <a:solidFill>
            <a:srgbClr val="7D8598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In the 20</a:t>
            </a:r>
            <a:r>
              <a:rPr baseline="31999" sz="6400">
                <a:uFill>
                  <a:solidFill/>
                </a:uFill>
              </a:rPr>
              <a:t>th</a:t>
            </a:r>
            <a:r>
              <a:rPr sz="6400">
                <a:uFill>
                  <a:solidFill/>
                </a:uFill>
              </a:rPr>
              <a:t> century we have been lucky ...</a:t>
            </a:r>
          </a:p>
        </p:txBody>
      </p:sp>
      <p:sp>
        <p:nvSpPr>
          <p:cNvPr id="68" name="Shape 68"/>
          <p:cNvSpPr/>
          <p:nvPr/>
        </p:nvSpPr>
        <p:spPr>
          <a:xfrm>
            <a:off x="203200" y="6769100"/>
            <a:ext cx="15989300" cy="6765545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Assessing impacts: X-ness (Casti, 2012):</a:t>
            </a: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4800">
                <a:uFill>
                  <a:solidFill/>
                </a:uFill>
              </a:rPr>
              <a:t>X</a:t>
            </a:r>
            <a:r>
              <a:rPr sz="4800">
                <a:uFill>
                  <a:solidFill/>
                </a:uFill>
              </a:rPr>
              <a:t>:   X-ness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4800">
                <a:uFill>
                  <a:solidFill/>
                </a:uFill>
              </a:rPr>
              <a:t>δE</a:t>
            </a:r>
            <a:r>
              <a:rPr sz="4800">
                <a:uFill>
                  <a:solidFill/>
                </a:uFill>
              </a:rPr>
              <a:t>: Impacted ensemble (population, GDP, ...)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4800">
                <a:uFill>
                  <a:solidFill/>
                </a:uFill>
              </a:rPr>
              <a:t>U</a:t>
            </a:r>
            <a:r>
              <a:rPr sz="4800">
                <a:uFill>
                  <a:solidFill/>
                </a:uFill>
              </a:rPr>
              <a:t>:   Unfolding time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i="1" sz="4800">
                <a:uFill>
                  <a:solidFill/>
                </a:uFill>
              </a:rPr>
              <a:t>I</a:t>
            </a:r>
            <a:r>
              <a:rPr sz="4800">
                <a:uFill>
                  <a:solidFill/>
                </a:uFill>
              </a:rPr>
              <a:t>:    Impact time</a:t>
            </a:r>
            <a:endParaRPr sz="4800">
              <a:uFill>
                <a:solidFill/>
              </a:uFill>
            </a:endParaRPr>
          </a:p>
        </p:txBody>
      </p:sp>
      <p:pic>
        <p:nvPicPr>
          <p:cNvPr id="69" name="xnes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4700" y="7702550"/>
            <a:ext cx="7218018" cy="2184400"/>
          </a:xfrm>
          <a:prstGeom prst="rect">
            <a:avLst/>
          </a:prstGeom>
          <a:ln>
            <a:round/>
          </a:ln>
        </p:spPr>
      </p:pic>
      <p:sp>
        <p:nvSpPr>
          <p:cNvPr id="70" name="Shape 70"/>
          <p:cNvSpPr/>
          <p:nvPr/>
        </p:nvSpPr>
        <p:spPr>
          <a:xfrm>
            <a:off x="14605000" y="1460500"/>
            <a:ext cx="9474200" cy="4152900"/>
          </a:xfrm>
          <a:prstGeom prst="wedgeEllipseCallout">
            <a:avLst>
              <a:gd name="adj1" fmla="val -136059"/>
              <a:gd name="adj2" fmla="val 29817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50800" tIns="50800" rIns="50800" bIns="5080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1" name="Shape 71"/>
          <p:cNvSpPr/>
          <p:nvPr/>
        </p:nvSpPr>
        <p:spPr>
          <a:xfrm>
            <a:off x="15430500" y="3605783"/>
            <a:ext cx="8178800" cy="147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risk = probability x vulnerability x exposure</a:t>
            </a:r>
          </a:p>
        </p:txBody>
      </p:sp>
      <p:pic>
        <p:nvPicPr>
          <p:cNvPr id="72" name="risk1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918929" y="2307962"/>
            <a:ext cx="7201942" cy="1168401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med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nodeType="after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nodeType="after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xit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1000" fill="hold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nodeType="afterEffect" presetClass="exi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nodeType="afterEffect" presetClass="exit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nodeType="afterEffect" presetClass="entr" presetSubtype="0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nodeType="afterEffect" presetClass="entr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presetClass="exit" presetSubtype="0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nodeType="afterEffect" presetClass="entr" presetSubtype="0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nodeType="afterEffect" presetClass="entr" presetSubtype="0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" grpId="6"/>
      <p:bldP build="whole" bldLvl="1" animBg="1" rev="0" advAuto="0" spid="62" grpId="10"/>
      <p:bldP build="whole" bldLvl="1" animBg="1" rev="0" advAuto="0" spid="72" grpId="4"/>
      <p:bldP build="whole" bldLvl="1" animBg="1" rev="0" advAuto="0" spid="72" grpId="7"/>
      <p:bldP build="whole" bldLvl="1" animBg="1" rev="0" advAuto="0" spid="68" grpId="14"/>
      <p:bldP build="whole" bldLvl="1" animBg="1" rev="0" advAuto="0" spid="64" grpId="2"/>
      <p:bldP build="whole" bldLvl="1" animBg="1" rev="0" advAuto="0" spid="61" grpId="1"/>
      <p:bldP build="whole" bldLvl="1" animBg="1" rev="0" advAuto="0" spid="71" grpId="5"/>
      <p:bldP build="whole" bldLvl="1" animBg="1" rev="0" advAuto="0" spid="65" grpId="9"/>
      <p:bldP build="whole" bldLvl="1" animBg="1" rev="0" advAuto="0" spid="67" grpId="12"/>
      <p:bldP build="whole" bldLvl="1" animBg="1" rev="0" advAuto="0" spid="71" grpId="8"/>
      <p:bldP build="whole" bldLvl="1" animBg="1" rev="0" advAuto="0" spid="67" grpId="13"/>
      <p:bldP build="whole" bldLvl="1" animBg="1" rev="0" advAuto="0" spid="69" grpId="15"/>
      <p:bldP build="whole" bldLvl="1" animBg="1" rev="0" advAuto="0" spid="66" grpId="11"/>
      <p:bldP build="whole" bldLvl="1" animBg="1" rev="0" advAuto="0" spid="70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00px-Lava_Lake_Nyiragongo_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96900"/>
            <a:ext cx="24409399" cy="15927134"/>
          </a:xfrm>
          <a:prstGeom prst="rect">
            <a:avLst/>
          </a:prstGeom>
          <a:ln>
            <a:round/>
          </a:ln>
        </p:spPr>
      </p:pic>
      <p:sp>
        <p:nvSpPr>
          <p:cNvPr id="75" name="Shape 75"/>
          <p:cNvSpPr/>
          <p:nvPr/>
        </p:nvSpPr>
        <p:spPr>
          <a:xfrm>
            <a:off x="177800" y="1331078"/>
            <a:ext cx="16027400" cy="28067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The problems: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knowledge of rare events is limited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know better the “why” and “how” but not the “when”</a:t>
            </a:r>
            <a:endParaRPr sz="48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probability is difficult to assess</a:t>
            </a:r>
          </a:p>
        </p:txBody>
      </p:sp>
      <p:pic>
        <p:nvPicPr>
          <p:cNvPr id="76" name="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3000" y="5355527"/>
            <a:ext cx="7899400" cy="6591301"/>
          </a:xfrm>
          <a:prstGeom prst="rect">
            <a:avLst/>
          </a:prstGeom>
          <a:ln>
            <a:round/>
          </a:ln>
        </p:spPr>
      </p:pic>
      <p:sp>
        <p:nvSpPr>
          <p:cNvPr id="77" name="Shape 77"/>
          <p:cNvSpPr/>
          <p:nvPr/>
        </p:nvSpPr>
        <p:spPr>
          <a:xfrm>
            <a:off x="153178" y="190057"/>
            <a:ext cx="24003001" cy="1041401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>
                <a:solidFill>
                  <a:srgbClr val="020202"/>
                </a:solidFill>
                <a:uFill>
                  <a:solidFill>
                    <a:srgbClr val="020202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6400">
                <a:solidFill>
                  <a:srgbClr val="020202"/>
                </a:solidFill>
                <a:uFill>
                  <a:solidFill>
                    <a:srgbClr val="020202"/>
                  </a:solidFill>
                </a:uFill>
              </a:rPr>
              <a:t>INTRODUCTION: Extreme (Geo)Hazards</a:t>
            </a:r>
          </a:p>
        </p:txBody>
      </p:sp>
      <p:sp>
        <p:nvSpPr>
          <p:cNvPr id="78" name="Shape 78"/>
          <p:cNvSpPr/>
          <p:nvPr/>
        </p:nvSpPr>
        <p:spPr>
          <a:xfrm>
            <a:off x="190500" y="4267200"/>
            <a:ext cx="15989300" cy="81280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risk assessment is challenged </a:t>
            </a:r>
          </a:p>
        </p:txBody>
      </p:sp>
      <p:sp>
        <p:nvSpPr>
          <p:cNvPr id="79" name="Shape 79"/>
          <p:cNvSpPr/>
          <p:nvPr/>
        </p:nvSpPr>
        <p:spPr>
          <a:xfrm>
            <a:off x="203200" y="5207000"/>
            <a:ext cx="15989300" cy="1474217"/>
          </a:xfrm>
          <a:prstGeom prst="rect">
            <a:avLst/>
          </a:prstGeom>
          <a:solidFill>
            <a:srgbClr val="FFFFFF">
              <a:alpha val="6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Poisson distribution; Chance that one or more </a:t>
            </a:r>
            <a:endParaRPr sz="4800">
              <a:uFill>
                <a:solidFill/>
              </a:uFill>
            </a:endParaRPr>
          </a:p>
          <a:p>
            <a:pPr lvl="0" algn="l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“1 in </a:t>
            </a:r>
            <a:r>
              <a:rPr i="1" sz="4800">
                <a:uFill>
                  <a:solidFill/>
                </a:uFill>
              </a:rPr>
              <a:t>N</a:t>
            </a:r>
            <a:r>
              <a:rPr sz="4800">
                <a:uFill>
                  <a:solidFill/>
                </a:uFill>
              </a:rPr>
              <a:t> years” events occur in a century:</a:t>
            </a:r>
          </a:p>
        </p:txBody>
      </p:sp>
      <p:sp>
        <p:nvSpPr>
          <p:cNvPr id="80" name="Shape 80"/>
          <p:cNvSpPr/>
          <p:nvPr/>
        </p:nvSpPr>
        <p:spPr>
          <a:xfrm>
            <a:off x="17246600" y="8280400"/>
            <a:ext cx="6324600" cy="1422400"/>
          </a:xfrm>
          <a:prstGeom prst="roundRect">
            <a:avLst>
              <a:gd name="adj" fmla="val 13393"/>
            </a:avLst>
          </a:prstGeom>
          <a:solidFill>
            <a:srgbClr val="E3DE5C">
              <a:alpha val="15000"/>
            </a:srgbClr>
          </a:solidFill>
          <a:ln w="76200">
            <a:solidFill/>
            <a:round/>
          </a:ln>
        </p:spPr>
        <p:txBody>
          <a:bodyPr lIns="0" tIns="0" rIns="0" bIns="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" name="Shape 81"/>
          <p:cNvSpPr/>
          <p:nvPr/>
        </p:nvSpPr>
        <p:spPr>
          <a:xfrm>
            <a:off x="1752600" y="11176000"/>
            <a:ext cx="18135600" cy="2438400"/>
          </a:xfrm>
          <a:prstGeom prst="wedgeEllipseCallout">
            <a:avLst>
              <a:gd name="adj1" fmla="val 47899"/>
              <a:gd name="adj2" fmla="val -144271"/>
            </a:avLst>
          </a:prstGeom>
          <a:solidFill>
            <a:srgbClr val="7D8598"/>
          </a:solidFill>
          <a:ln>
            <a:solidFill/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buClr>
                <a:srgbClr val="000000"/>
              </a:buClr>
              <a:buFont typeface="Times New Roman"/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In the 20</a:t>
            </a:r>
            <a:r>
              <a:rPr baseline="31999" sz="6400">
                <a:uFill>
                  <a:solidFill/>
                </a:uFill>
              </a:rPr>
              <a:t>th</a:t>
            </a:r>
            <a:r>
              <a:rPr sz="6400">
                <a:uFill>
                  <a:solidFill/>
                </a:uFill>
              </a:rPr>
              <a:t> century we have been lucky ...</a:t>
            </a:r>
          </a:p>
        </p:txBody>
      </p:sp>
      <p:sp>
        <p:nvSpPr>
          <p:cNvPr id="82" name="Shape 82"/>
          <p:cNvSpPr/>
          <p:nvPr/>
        </p:nvSpPr>
        <p:spPr>
          <a:xfrm>
            <a:off x="14605000" y="1460500"/>
            <a:ext cx="9474200" cy="4152900"/>
          </a:xfrm>
          <a:prstGeom prst="wedgeEllipseCallout">
            <a:avLst>
              <a:gd name="adj1" fmla="val -136059"/>
              <a:gd name="adj2" fmla="val 29817"/>
            </a:avLst>
          </a:prstGeom>
          <a:solidFill>
            <a:srgbClr val="00C5FF"/>
          </a:solidFill>
          <a:ln>
            <a:solidFill/>
            <a:round/>
          </a:ln>
        </p:spPr>
        <p:txBody>
          <a:bodyPr lIns="50800" tIns="50800" rIns="50800" bIns="50800" anchor="ctr"/>
          <a:lstStyle/>
          <a:p>
            <a:pPr lvl="0" marL="73735" marR="73735" algn="l">
              <a:tabLst/>
              <a:defRPr sz="3200"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3" name="Shape 83"/>
          <p:cNvSpPr/>
          <p:nvPr/>
        </p:nvSpPr>
        <p:spPr>
          <a:xfrm>
            <a:off x="15430500" y="3605783"/>
            <a:ext cx="8178800" cy="147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risk = probability x vulnerability x exposure</a:t>
            </a:r>
          </a:p>
        </p:txBody>
      </p:sp>
      <p:pic>
        <p:nvPicPr>
          <p:cNvPr id="84" name="risk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918929" y="2307962"/>
            <a:ext cx="7201942" cy="1168401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nodeType="afterEffect" presetClass="entr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nodeType="afterEffect" presetClass="entr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xit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nodeType="afterEffect" presetClass="exit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6" dur="1000" fill="hold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nodeType="afterEffect" presetClass="exit" presetSubtype="0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nodeType="afterEffect" presetClass="entr" presetSubtype="0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nodeType="afterEffect" presetClass="entr" presetSubtype="0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nodeType="afterEffect" presetClass="entr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" grpId="11"/>
      <p:bldP build="whole" bldLvl="1" animBg="1" rev="0" advAuto="0" spid="81" grpId="12"/>
      <p:bldP build="whole" bldLvl="1" animBg="1" rev="0" advAuto="0" spid="83" grpId="5"/>
      <p:bldP build="whole" bldLvl="1" animBg="1" rev="0" advAuto="0" spid="76" grpId="10"/>
      <p:bldP build="whole" bldLvl="1" animBg="1" rev="0" advAuto="0" spid="83" grpId="8"/>
      <p:bldP build="whole" bldLvl="1" animBg="1" rev="0" advAuto="0" spid="78" grpId="2"/>
      <p:bldP build="whole" bldLvl="1" animBg="1" rev="0" advAuto="0" spid="82" grpId="3"/>
      <p:bldP build="whole" bldLvl="1" animBg="1" rev="0" advAuto="0" spid="75" grpId="1"/>
      <p:bldP build="whole" bldLvl="1" animBg="1" rev="0" advAuto="0" spid="84" grpId="4"/>
      <p:bldP build="whole" bldLvl="1" animBg="1" rev="0" advAuto="0" spid="82" grpId="6"/>
      <p:bldP build="whole" bldLvl="1" animBg="1" rev="0" advAuto="0" spid="84" grpId="7"/>
      <p:bldP build="whole" bldLvl="1" animBg="1" rev="0" advAuto="0" spid="79" grpId="9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an-Fran-Fir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" y="-1765300"/>
            <a:ext cx="24384000" cy="18190464"/>
          </a:xfrm>
          <a:prstGeom prst="rect">
            <a:avLst/>
          </a:prstGeom>
          <a:ln>
            <a:round/>
          </a:ln>
        </p:spPr>
      </p:pic>
      <p:sp>
        <p:nvSpPr>
          <p:cNvPr id="87" name="Shape 87"/>
          <p:cNvSpPr/>
          <p:nvPr/>
        </p:nvSpPr>
        <p:spPr>
          <a:xfrm>
            <a:off x="229379" y="139257"/>
            <a:ext cx="23952201" cy="104140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INTRODUCTION: Measuring Impacts</a:t>
            </a:r>
          </a:p>
        </p:txBody>
      </p:sp>
      <p:pic>
        <p:nvPicPr>
          <p:cNvPr id="88" name="Hans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3571" y="1289050"/>
            <a:ext cx="18453281" cy="12052300"/>
          </a:xfrm>
          <a:prstGeom prst="rect">
            <a:avLst/>
          </a:prstGeom>
          <a:ln>
            <a:round/>
          </a:ln>
        </p:spPr>
      </p:pic>
      <p:sp>
        <p:nvSpPr>
          <p:cNvPr id="89" name="Shape 89"/>
          <p:cNvSpPr/>
          <p:nvPr/>
        </p:nvSpPr>
        <p:spPr>
          <a:xfrm>
            <a:off x="5297533" y="12369800"/>
            <a:ext cx="210493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Tsunami</a:t>
            </a:r>
          </a:p>
        </p:txBody>
      </p:sp>
      <p:sp>
        <p:nvSpPr>
          <p:cNvPr id="90" name="Shape 90"/>
          <p:cNvSpPr/>
          <p:nvPr/>
        </p:nvSpPr>
        <p:spPr>
          <a:xfrm>
            <a:off x="7559075" y="12369800"/>
            <a:ext cx="289045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Earthquake</a:t>
            </a:r>
          </a:p>
        </p:txBody>
      </p:sp>
      <p:sp>
        <p:nvSpPr>
          <p:cNvPr id="91" name="Shape 91"/>
          <p:cNvSpPr/>
          <p:nvPr/>
        </p:nvSpPr>
        <p:spPr>
          <a:xfrm>
            <a:off x="10429275" y="12369800"/>
            <a:ext cx="289045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Earthquake</a:t>
            </a:r>
          </a:p>
        </p:txBody>
      </p:sp>
      <p:sp>
        <p:nvSpPr>
          <p:cNvPr id="92" name="Shape 92"/>
          <p:cNvSpPr/>
          <p:nvPr/>
        </p:nvSpPr>
        <p:spPr>
          <a:xfrm>
            <a:off x="13741333" y="12369800"/>
            <a:ext cx="2057534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Cyclone</a:t>
            </a:r>
          </a:p>
        </p:txBody>
      </p:sp>
      <p:sp>
        <p:nvSpPr>
          <p:cNvPr id="93" name="Shape 93"/>
          <p:cNvSpPr/>
          <p:nvPr/>
        </p:nvSpPr>
        <p:spPr>
          <a:xfrm>
            <a:off x="15852175" y="12369800"/>
            <a:ext cx="289045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200"/>
            </a:lvl1pPr>
          </a:lstStyle>
          <a:p>
            <a:pPr lvl="0"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Earthquake</a:t>
            </a:r>
          </a:p>
        </p:txBody>
      </p:sp>
    </p:spTree>
  </p:cSld>
  <p:clrMapOvr>
    <a:masterClrMapping/>
  </p:clrMapOvr>
  <p:transition spd="slow" advClick="1">
    <p:wipe dir="d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800px-US_Navy_050102-N-9593M-040_A_village_near_the_coast_of_Sumatra_lays_in_ruin_after_the_Tsunami_that_struck_South_East_Asi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753" y="-1492060"/>
            <a:ext cx="24359091" cy="17386301"/>
          </a:xfrm>
          <a:prstGeom prst="rect">
            <a:avLst/>
          </a:prstGeom>
          <a:ln>
            <a:round/>
          </a:ln>
        </p:spPr>
      </p:pic>
      <p:pic>
        <p:nvPicPr>
          <p:cNvPr id="96" name="workshop_c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182" y="1295400"/>
            <a:ext cx="19813795" cy="9931400"/>
          </a:xfrm>
          <a:prstGeom prst="rect">
            <a:avLst/>
          </a:prstGeom>
          <a:ln>
            <a:round/>
          </a:ln>
        </p:spPr>
      </p:pic>
      <p:sp>
        <p:nvSpPr>
          <p:cNvPr id="97" name="Shape 97"/>
          <p:cNvSpPr/>
          <p:nvPr/>
        </p:nvSpPr>
        <p:spPr>
          <a:xfrm>
            <a:off x="305579" y="190057"/>
            <a:ext cx="23901401" cy="10414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Community Science Position Paper</a:t>
            </a:r>
          </a:p>
        </p:txBody>
      </p:sp>
      <p:sp>
        <p:nvSpPr>
          <p:cNvPr id="98" name="Shape 98"/>
          <p:cNvSpPr/>
          <p:nvPr/>
        </p:nvSpPr>
        <p:spPr>
          <a:xfrm>
            <a:off x="516524" y="2044700"/>
            <a:ext cx="16725901" cy="1676400"/>
          </a:xfrm>
          <a:prstGeom prst="rect">
            <a:avLst/>
          </a:prstGeom>
          <a:solidFill>
            <a:srgbClr val="CBCBCB">
              <a:alpha val="61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78399" marR="78399" defTabSz="914400">
              <a:buClr>
                <a:srgbClr val="000000"/>
              </a:buClr>
              <a:tabLst>
                <a:tab pos="76200" algn="l"/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  <a:tab pos="11963400" algn="l"/>
                <a:tab pos="12877800" algn="l"/>
                <a:tab pos="13792200" algn="l"/>
                <a:tab pos="14706600" algn="l"/>
                <a:tab pos="15621000" algn="l"/>
                <a:tab pos="16535400" algn="l"/>
                <a:tab pos="17449800" algn="l"/>
                <a:tab pos="18364200" algn="l"/>
              </a:tabLst>
              <a:defRPr sz="1800">
                <a:uFillTx/>
              </a:defRPr>
            </a:pPr>
            <a:r>
              <a:rPr b="1" sz="5600">
                <a:uFill>
                  <a:solidFill/>
                </a:uFill>
              </a:rPr>
              <a:t>Declaration on Extreme Geohazards</a:t>
            </a:r>
            <a:endParaRPr b="1" sz="5600">
              <a:uFill>
                <a:solidFill/>
              </a:uFill>
            </a:endParaRPr>
          </a:p>
          <a:p>
            <a:pPr lvl="0" marL="78399" marR="78399" defTabSz="914400">
              <a:buClr>
                <a:srgbClr val="000000"/>
              </a:buClr>
              <a:tabLst>
                <a:tab pos="76200" algn="l"/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  <a:tab pos="11963400" algn="l"/>
                <a:tab pos="12877800" algn="l"/>
                <a:tab pos="13792200" algn="l"/>
                <a:tab pos="14706600" algn="l"/>
                <a:tab pos="15621000" algn="l"/>
                <a:tab pos="16535400" algn="l"/>
                <a:tab pos="17449800" algn="l"/>
                <a:tab pos="18364200" algn="l"/>
              </a:tabLst>
              <a:defRPr sz="1800">
                <a:uFillTx/>
              </a:defRPr>
            </a:pPr>
            <a:r>
              <a:rPr b="1" sz="5600">
                <a:uFill>
                  <a:solidFill/>
                </a:uFill>
                <a:latin typeface="+mn-lt"/>
                <a:ea typeface="+mn-ea"/>
                <a:cs typeface="+mn-cs"/>
                <a:sym typeface="Arial"/>
              </a:rPr>
              <a:t> and the Reduction of Disaster Risks</a:t>
            </a:r>
          </a:p>
        </p:txBody>
      </p:sp>
      <p:pic>
        <p:nvPicPr>
          <p:cNvPr id="99" name="extgeohaz_title.tif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28831" y="1212056"/>
            <a:ext cx="8222172" cy="1177904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330200" y="11182350"/>
            <a:ext cx="24003000" cy="2844800"/>
          </a:xfrm>
          <a:prstGeom prst="rect">
            <a:avLst/>
          </a:prstGeom>
          <a:solidFill>
            <a:srgbClr val="CBCBCB">
              <a:alpha val="83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81280" marR="81280" defTabSz="914400">
              <a:lnSpc>
                <a:spcPct val="100000"/>
              </a:lnSpc>
              <a:spcBef>
                <a:spcPts val="800"/>
              </a:spcBef>
              <a:buClr>
                <a:srgbClr val="4349AA"/>
              </a:buClr>
              <a:buFont typeface="Verdana"/>
              <a:tabLst>
                <a:tab pos="76200" algn="l"/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  <a:tab pos="11963400" algn="l"/>
                <a:tab pos="12877800" algn="l"/>
                <a:tab pos="13792200" algn="l"/>
                <a:tab pos="14706600" algn="l"/>
                <a:tab pos="15621000" algn="l"/>
                <a:tab pos="16535400" algn="l"/>
                <a:tab pos="17449800" algn="l"/>
                <a:tab pos="183642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Resulted in two main activities:</a:t>
            </a:r>
            <a:endParaRPr sz="400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lvl="0" marL="81280" marR="81280" defTabSz="914400">
              <a:lnSpc>
                <a:spcPct val="100000"/>
              </a:lnSpc>
              <a:spcBef>
                <a:spcPts val="800"/>
              </a:spcBef>
              <a:buClr>
                <a:srgbClr val="4349AA"/>
              </a:buClr>
              <a:buFont typeface="Verdana"/>
              <a:tabLst>
                <a:tab pos="76200" algn="l"/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  <a:tab pos="11963400" algn="l"/>
                <a:tab pos="12877800" algn="l"/>
                <a:tab pos="13792200" algn="l"/>
                <a:tab pos="14706600" algn="l"/>
                <a:tab pos="15621000" algn="l"/>
                <a:tab pos="16535400" algn="l"/>
                <a:tab pos="17449800" algn="l"/>
                <a:tab pos="183642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- Global Geohazards Information System for Disaster Risk </a:t>
            </a:r>
            <a:r>
              <a:rPr sz="40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Reduction (GGIS-DRR)</a:t>
            </a:r>
            <a:endParaRPr sz="400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  <a:p>
            <a:pPr lvl="0" marL="81280" marR="81280" defTabSz="914400">
              <a:lnSpc>
                <a:spcPct val="100000"/>
              </a:lnSpc>
              <a:spcBef>
                <a:spcPts val="800"/>
              </a:spcBef>
              <a:buClr>
                <a:srgbClr val="4349AA"/>
              </a:buClr>
              <a:buFont typeface="Verdana"/>
              <a:tabLst>
                <a:tab pos="76200" algn="l"/>
                <a:tab pos="990600" algn="l"/>
                <a:tab pos="1905000" algn="l"/>
                <a:tab pos="2819400" algn="l"/>
                <a:tab pos="3733800" algn="l"/>
                <a:tab pos="4648200" algn="l"/>
                <a:tab pos="5562600" algn="l"/>
                <a:tab pos="6477000" algn="l"/>
                <a:tab pos="7391400" algn="l"/>
                <a:tab pos="8305800" algn="l"/>
                <a:tab pos="9220200" algn="l"/>
                <a:tab pos="10134600" algn="l"/>
                <a:tab pos="11049000" algn="l"/>
                <a:tab pos="11963400" algn="l"/>
                <a:tab pos="12877800" algn="l"/>
                <a:tab pos="13792200" algn="l"/>
                <a:tab pos="14706600" algn="l"/>
                <a:tab pos="15621000" algn="l"/>
                <a:tab pos="16535400" algn="l"/>
                <a:tab pos="17449800" algn="l"/>
                <a:tab pos="18364200" algn="l"/>
              </a:tabLst>
              <a:defRPr sz="1800">
                <a:uFillTx/>
              </a:defRPr>
            </a:pPr>
            <a:r>
              <a:rPr sz="4000">
                <a:uFill>
                  <a:solidFill/>
                </a:uFill>
                <a:latin typeface="Verdana"/>
                <a:ea typeface="Verdana"/>
                <a:cs typeface="Verdana"/>
                <a:sym typeface="Verdana"/>
              </a:rPr>
              <a:t>- White Paper on Extreme Geohazards</a:t>
            </a:r>
            <a:endParaRPr sz="4000">
              <a:uFill>
                <a:solidFill/>
              </a:u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317500" y="6184900"/>
            <a:ext cx="15909132" cy="6380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1    Introduction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2    Global Disasters and Catastrophes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3    Extreme geohazards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4    Disaster Risk, Resilience, Antifragility, and Adaptive Capacity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5    Cost/Benefit Analysis of Planning for Extreme Geohazards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6    Confronting Disaster Risks for Extreme Geohazards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7    Conclusions and Recommendations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      Acknowledgments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      Acronyms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      References</a:t>
            </a:r>
            <a:endParaRPr sz="4200">
              <a:uFill>
                <a:solidFill/>
              </a:uFill>
            </a:endParaRPr>
          </a:p>
          <a:p>
            <a:pPr lvl="0" algn="l"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1800">
                <a:uFillTx/>
              </a:defRPr>
            </a:pPr>
            <a:r>
              <a:rPr sz="4200">
                <a:uFill>
                  <a:solidFill/>
                </a:uFill>
              </a:rPr>
              <a:t>      Appendices</a:t>
            </a:r>
          </a:p>
        </p:txBody>
      </p:sp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nodeType="afterEffect" presetClass="entr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5"/>
      <p:bldP build="whole" bldLvl="1" animBg="1" rev="0" advAuto="0" spid="98" grpId="2"/>
      <p:bldP build="whole" bldLvl="1" animBg="1" rev="0" advAuto="0" spid="101" grpId="4"/>
      <p:bldP build="whole" bldLvl="1" animBg="1" rev="0" advAuto="0" spid="96" grpId="1"/>
      <p:bldP build="whole" bldLvl="1" animBg="1" rev="0" advAuto="0" spid="100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800px-Etna_eruption_seen_from_the_International_Space_Stati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-13210"/>
            <a:ext cx="24485602" cy="17996918"/>
          </a:xfrm>
          <a:prstGeom prst="rect">
            <a:avLst/>
          </a:prstGeom>
          <a:ln>
            <a:round/>
          </a:ln>
        </p:spPr>
      </p:pic>
      <p:sp>
        <p:nvSpPr>
          <p:cNvPr id="104" name="Shape 104"/>
          <p:cNvSpPr/>
          <p:nvPr/>
        </p:nvSpPr>
        <p:spPr>
          <a:xfrm>
            <a:off x="305579" y="190057"/>
            <a:ext cx="23901401" cy="1041401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</a:lvl1pPr>
          </a:lstStyle>
          <a:p>
            <a:pPr lvl="0">
              <a:defRPr sz="1800">
                <a:uFillTx/>
              </a:defRPr>
            </a:pPr>
            <a:r>
              <a:rPr sz="6400">
                <a:uFill>
                  <a:solidFill/>
                </a:uFill>
              </a:rPr>
              <a:t>GEOHAZARDS</a:t>
            </a:r>
          </a:p>
        </p:txBody>
      </p:sp>
      <p:sp>
        <p:nvSpPr>
          <p:cNvPr id="105" name="Shape 105"/>
          <p:cNvSpPr/>
          <p:nvPr/>
        </p:nvSpPr>
        <p:spPr>
          <a:xfrm>
            <a:off x="368300" y="1479328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landslides</a:t>
            </a:r>
          </a:p>
        </p:txBody>
      </p:sp>
      <p:sp>
        <p:nvSpPr>
          <p:cNvPr id="106" name="Shape 106"/>
          <p:cNvSpPr/>
          <p:nvPr/>
        </p:nvSpPr>
        <p:spPr>
          <a:xfrm>
            <a:off x="368300" y="2416064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tsunamis</a:t>
            </a:r>
          </a:p>
        </p:txBody>
      </p:sp>
      <p:sp>
        <p:nvSpPr>
          <p:cNvPr id="107" name="Shape 107"/>
          <p:cNvSpPr/>
          <p:nvPr/>
        </p:nvSpPr>
        <p:spPr>
          <a:xfrm>
            <a:off x="368300" y="3361992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earthquakes</a:t>
            </a:r>
          </a:p>
        </p:txBody>
      </p:sp>
      <p:sp>
        <p:nvSpPr>
          <p:cNvPr id="108" name="Shape 108"/>
          <p:cNvSpPr/>
          <p:nvPr/>
        </p:nvSpPr>
        <p:spPr>
          <a:xfrm>
            <a:off x="368300" y="7118128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floods and droughts</a:t>
            </a:r>
          </a:p>
        </p:txBody>
      </p:sp>
      <p:pic>
        <p:nvPicPr>
          <p:cNvPr id="109" name="landslide_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1473200"/>
            <a:ext cx="5549900" cy="7620000"/>
          </a:xfrm>
          <a:prstGeom prst="rect">
            <a:avLst/>
          </a:prstGeom>
          <a:ln>
            <a:round/>
          </a:ln>
        </p:spPr>
      </p:pic>
      <p:pic>
        <p:nvPicPr>
          <p:cNvPr id="110" name="after_section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42900" y="1422400"/>
            <a:ext cx="5974492" cy="7721600"/>
          </a:xfrm>
          <a:prstGeom prst="rect">
            <a:avLst/>
          </a:prstGeom>
          <a:ln>
            <a:round/>
          </a:ln>
        </p:spPr>
      </p:pic>
      <p:pic>
        <p:nvPicPr>
          <p:cNvPr id="111" name="tsunami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12896" y="1477388"/>
            <a:ext cx="8026401" cy="442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tsunami_after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54300" y="1435100"/>
            <a:ext cx="7356403" cy="4419600"/>
          </a:xfrm>
          <a:prstGeom prst="rect">
            <a:avLst/>
          </a:prstGeom>
          <a:ln>
            <a:round/>
          </a:ln>
        </p:spPr>
      </p:pic>
      <p:pic>
        <p:nvPicPr>
          <p:cNvPr id="113" name="mexico-2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15200" y="1473200"/>
            <a:ext cx="8026400" cy="5350934"/>
          </a:xfrm>
          <a:prstGeom prst="rect">
            <a:avLst/>
          </a:prstGeom>
          <a:ln>
            <a:round/>
          </a:ln>
        </p:spPr>
      </p:pic>
      <p:pic>
        <p:nvPicPr>
          <p:cNvPr id="114" name="haiti_2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27569" y="1422400"/>
            <a:ext cx="9048263" cy="5346701"/>
          </a:xfrm>
          <a:prstGeom prst="rect">
            <a:avLst/>
          </a:prstGeom>
          <a:ln>
            <a:round/>
          </a:ln>
        </p:spPr>
      </p:pic>
      <p:pic>
        <p:nvPicPr>
          <p:cNvPr id="115" name="stromboli_2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15200" y="1445099"/>
            <a:ext cx="9042400" cy="6038014"/>
          </a:xfrm>
          <a:prstGeom prst="rect">
            <a:avLst/>
          </a:prstGeom>
          <a:ln>
            <a:round/>
          </a:ln>
        </p:spPr>
      </p:pic>
      <p:pic>
        <p:nvPicPr>
          <p:cNvPr id="116" name="439px-Eruzione_dell'Etna_del_1766,_incisione_colorata_di_Alessandro_D'Anna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446500" y="1422400"/>
            <a:ext cx="7861300" cy="10726467"/>
          </a:xfrm>
          <a:prstGeom prst="rect">
            <a:avLst/>
          </a:prstGeom>
          <a:ln>
            <a:round/>
          </a:ln>
        </p:spPr>
      </p:pic>
      <p:sp>
        <p:nvSpPr>
          <p:cNvPr id="117" name="Shape 117"/>
          <p:cNvSpPr/>
          <p:nvPr/>
        </p:nvSpPr>
        <p:spPr>
          <a:xfrm>
            <a:off x="368300" y="6172200"/>
            <a:ext cx="6769100" cy="812800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surface deformations</a:t>
            </a:r>
          </a:p>
        </p:txBody>
      </p:sp>
      <p:sp>
        <p:nvSpPr>
          <p:cNvPr id="118" name="Shape 118"/>
          <p:cNvSpPr/>
          <p:nvPr/>
        </p:nvSpPr>
        <p:spPr>
          <a:xfrm>
            <a:off x="368300" y="4298728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volcanic eruptions</a:t>
            </a:r>
          </a:p>
        </p:txBody>
      </p:sp>
      <p:sp>
        <p:nvSpPr>
          <p:cNvPr id="119" name="Shape 119"/>
          <p:cNvSpPr/>
          <p:nvPr/>
        </p:nvSpPr>
        <p:spPr>
          <a:xfrm>
            <a:off x="368300" y="5235464"/>
            <a:ext cx="6769100" cy="812801"/>
          </a:xfrm>
          <a:prstGeom prst="rect">
            <a:avLst/>
          </a:prstGeom>
          <a:solidFill>
            <a:srgbClr val="FFFFFF">
              <a:alpha val="68000"/>
            </a:srgbClr>
          </a:solidFill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3500" algn="l"/>
                <a:tab pos="876300" algn="l"/>
                <a:tab pos="1701800" algn="l"/>
                <a:tab pos="2514600" algn="l"/>
                <a:tab pos="3314700" algn="l"/>
                <a:tab pos="4152900" algn="l"/>
                <a:tab pos="4953000" algn="l"/>
                <a:tab pos="5778500" algn="l"/>
                <a:tab pos="6591300" algn="l"/>
                <a:tab pos="7391400" algn="l"/>
                <a:tab pos="8229600" algn="l"/>
                <a:tab pos="9029700" algn="l"/>
                <a:tab pos="9842500" algn="l"/>
                <a:tab pos="10668000" algn="l"/>
                <a:tab pos="11480800" algn="l"/>
                <a:tab pos="12306300" algn="l"/>
                <a:tab pos="13106400" algn="l"/>
                <a:tab pos="13919200" algn="l"/>
                <a:tab pos="14744700" algn="l"/>
                <a:tab pos="15557500" algn="l"/>
                <a:tab pos="16357600" algn="l"/>
                <a:tab pos="16383000" algn="l"/>
              </a:tabLst>
              <a:defRPr sz="4800"/>
            </a:lvl1pPr>
          </a:lstStyle>
          <a:p>
            <a:pPr lvl="0">
              <a:defRPr sz="1800">
                <a:uFillTx/>
              </a:defRPr>
            </a:pPr>
            <a:r>
              <a:rPr sz="4800">
                <a:uFill>
                  <a:solidFill/>
                </a:uFill>
              </a:rPr>
              <a:t>- bolides</a:t>
            </a:r>
          </a:p>
        </p:txBody>
      </p:sp>
      <p:pic>
        <p:nvPicPr>
          <p:cNvPr id="120" name="Landsat_Meteor_Crater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55950" y="1282700"/>
            <a:ext cx="7385915" cy="10103374"/>
          </a:xfrm>
          <a:prstGeom prst="rect">
            <a:avLst/>
          </a:prstGeom>
          <a:ln>
            <a:round/>
          </a:ln>
        </p:spPr>
      </p:pic>
      <p:pic>
        <p:nvPicPr>
          <p:cNvPr id="121" name="SmallAsteroidImpacts-Frequency-Bolide-20141114.jp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782615" y="1302027"/>
            <a:ext cx="9499970" cy="6654358"/>
          </a:xfrm>
          <a:prstGeom prst="rect">
            <a:avLst/>
          </a:prstGeom>
          <a:ln>
            <a:round/>
          </a:ln>
        </p:spPr>
      </p:pic>
      <p:pic>
        <p:nvPicPr>
          <p:cNvPr id="122" name="fig5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01892" y="1367366"/>
            <a:ext cx="6379316" cy="9418043"/>
          </a:xfrm>
          <a:prstGeom prst="rect">
            <a:avLst/>
          </a:prstGeom>
          <a:ln>
            <a:round/>
          </a:ln>
        </p:spPr>
      </p:pic>
      <p:pic>
        <p:nvPicPr>
          <p:cNvPr id="123" name="IMG_0396.jpe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366000" y="1533332"/>
            <a:ext cx="11097201" cy="7398136"/>
          </a:xfrm>
          <a:prstGeom prst="rect">
            <a:avLst/>
          </a:prstGeom>
          <a:ln>
            <a:round/>
          </a:ln>
        </p:spPr>
      </p:pic>
      <p:pic>
        <p:nvPicPr>
          <p:cNvPr id="124" name="Lindbergh-Aerial-(4)-Wxl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25932" y="1458714"/>
            <a:ext cx="7913106" cy="5756784"/>
          </a:xfrm>
          <a:prstGeom prst="rect">
            <a:avLst/>
          </a:prstGeom>
          <a:ln>
            <a:round/>
          </a:ln>
        </p:spPr>
      </p:pic>
      <p:pic>
        <p:nvPicPr>
          <p:cNvPr id="125" name="flood2after_2.jp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427569" y="1453233"/>
            <a:ext cx="8869800" cy="5390867"/>
          </a:xfrm>
          <a:prstGeom prst="rect">
            <a:avLst/>
          </a:prstGeom>
          <a:ln>
            <a:round/>
          </a:ln>
        </p:spPr>
      </p:pic>
    </p:spTree>
  </p:cSld>
  <p:clrMapOvr>
    <a:masterClrMapping/>
  </p:clrMapOvr>
  <p:transition spd="slow" advClick="1">
    <p:wipe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entr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nodeType="after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nodeType="afterEffect" presetClass="entr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xit" presetSubtype="0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nodeType="afterEffect" presetClass="exit" presetSubtype="0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3" dur="1000" fill="hold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nodeType="afterEffect" presetClass="entr" presetSubtype="0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nodeType="afterEffect" presetClass="entr" presetSubtype="0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nodeType="afterEffect" presetClass="entr" presetSubtype="0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xit" presetSubtype="0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0" dur="10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nodeType="afterEffect" presetClass="exit" presetSubtype="0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nodeType="afterEffect" presetClass="entr" presetSubtype="0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nodeType="afterEffect" presetClass="entr" presetSubtype="0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nodeType="afterEffect" presetClass="entr" presetSubtype="0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presetClass="exit" presetSubtype="0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nodeType="afterEffect" presetClass="exit" presetSubtype="0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5" dur="1000" fill="hold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nodeType="afterEffect" presetClass="entr" presetSubtype="0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nodeType="afterEffect" presetClass="entr" presetSubtype="0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nodeType="afterEffect" presetClass="entr" presetSubtype="0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presetClass="exit" presetSubtype="0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2" dur="1000" fill="hold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nodeType="afterEffect" presetClass="exit" presetSubtype="0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6" dur="1000" fill="hold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nodeType="afterEffect" presetClass="entr" presetSubtype="0" presetID="9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nodeType="afterEffect" presetClass="entr" presetSubtype="0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nodeType="afterEffect" presetClass="entr" presetSubtype="0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presetClass="exit" presetSubtype="0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nodeType="afterEffect" presetClass="exit" presetSubtype="0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7" dur="100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nodeType="afterEffect" presetClass="entr" presetSubtype="0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nodeType="afterEffect" presetClass="entr" presetSubtype="0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nodeType="afterEffect" presetClass="entr" presetSubtype="0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nodeType="clickEffect" presetClass="exit" presetSubtype="0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4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nodeType="afterEffect" presetClass="exit" presetSubtype="0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8" dur="1000" fill="hold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nodeType="afterEffect" presetClass="entr" presetSubtype="0" presetID="9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nodeType="afterEffect" presetClass="entr" presetSubtype="0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nodeType="afterEffect" presetClass="entr" presetSubtype="0" presetID="10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" grpId="10"/>
      <p:bldP build="whole" bldLvl="1" animBg="1" rev="0" advAuto="0" spid="109" grpId="2"/>
      <p:bldP build="whole" bldLvl="1" animBg="1" rev="0" advAuto="0" spid="110" grpId="3"/>
      <p:bldP build="whole" bldLvl="1" animBg="1" rev="0" advAuto="0" spid="109" grpId="4"/>
      <p:bldP build="whole" bldLvl="1" animBg="1" rev="0" advAuto="0" spid="111" grpId="7"/>
      <p:bldP build="whole" bldLvl="1" animBg="1" rev="0" advAuto="0" spid="110" grpId="5"/>
      <p:bldP build="whole" bldLvl="1" animBg="1" rev="0" advAuto="0" spid="111" grpId="9"/>
      <p:bldP build="whole" bldLvl="1" animBg="1" rev="0" advAuto="0" spid="117" grpId="26"/>
      <p:bldP build="whole" bldLvl="1" animBg="1" rev="0" advAuto="0" spid="124" grpId="32"/>
      <p:bldP build="whole" bldLvl="1" animBg="1" rev="0" advAuto="0" spid="123" grpId="27"/>
      <p:bldP build="whole" bldLvl="1" animBg="1" rev="0" advAuto="0" spid="123" grpId="29"/>
      <p:bldP build="whole" bldLvl="1" animBg="1" rev="0" advAuto="0" spid="122" grpId="28"/>
      <p:bldP build="whole" bldLvl="1" animBg="1" rev="0" advAuto="0" spid="118" grpId="16"/>
      <p:bldP build="whole" bldLvl="1" animBg="1" rev="0" advAuto="0" spid="122" grpId="30"/>
      <p:bldP build="whole" bldLvl="1" animBg="1" rev="0" advAuto="0" spid="121" grpId="23"/>
      <p:bldP build="whole" bldLvl="1" animBg="1" rev="0" advAuto="0" spid="108" grpId="31"/>
      <p:bldP build="whole" bldLvl="1" animBg="1" rev="0" advAuto="0" spid="121" grpId="25"/>
      <p:bldP build="whole" bldLvl="1" animBg="1" rev="0" advAuto="0" spid="119" grpId="21"/>
      <p:bldP build="whole" bldLvl="1" animBg="1" rev="0" advAuto="0" spid="125" grpId="33"/>
      <p:bldP build="whole" bldLvl="1" animBg="1" rev="0" advAuto="0" spid="120" grpId="22"/>
      <p:bldP build="whole" bldLvl="1" animBg="1" rev="0" advAuto="0" spid="113" grpId="12"/>
      <p:bldP build="whole" bldLvl="1" animBg="1" rev="0" advAuto="0" spid="105" grpId="1"/>
      <p:bldP build="whole" bldLvl="1" animBg="1" rev="0" advAuto="0" spid="113" grpId="14"/>
      <p:bldP build="whole" bldLvl="1" animBg="1" rev="0" advAuto="0" spid="120" grpId="24"/>
      <p:bldP build="whole" bldLvl="1" animBg="1" rev="0" advAuto="0" spid="116" grpId="18"/>
      <p:bldP build="whole" bldLvl="1" animBg="1" rev="0" advAuto="0" spid="116" grpId="20"/>
      <p:bldP build="whole" bldLvl="1" animBg="1" rev="0" advAuto="0" spid="114" grpId="13"/>
      <p:bldP build="whole" bldLvl="1" animBg="1" rev="0" advAuto="0" spid="114" grpId="15"/>
      <p:bldP build="whole" bldLvl="1" animBg="1" rev="0" advAuto="0" spid="115" grpId="17"/>
      <p:bldP build="whole" bldLvl="1" animBg="1" rev="0" advAuto="0" spid="115" grpId="19"/>
      <p:bldP build="whole" bldLvl="1" animBg="1" rev="0" advAuto="0" spid="106" grpId="6"/>
      <p:bldP build="whole" bldLvl="1" animBg="1" rev="0" advAuto="0" spid="107" grpId="11"/>
      <p:bldP build="whole" bldLvl="1" animBg="1" rev="0" advAuto="0" spid="112" grpId="8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71123" marR="71123" indent="0" algn="ctr" defTabSz="81512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 typeface="Arial"/>
          <a:buNone/>
          <a:tabLst>
            <a:tab pos="63500" algn="l"/>
            <a:tab pos="876300" algn="l"/>
            <a:tab pos="1701800" algn="l"/>
            <a:tab pos="2514600" algn="l"/>
            <a:tab pos="3314700" algn="l"/>
            <a:tab pos="4152900" algn="l"/>
            <a:tab pos="4953000" algn="l"/>
            <a:tab pos="5778500" algn="l"/>
            <a:tab pos="6591300" algn="l"/>
            <a:tab pos="7391400" algn="l"/>
            <a:tab pos="8229600" algn="l"/>
            <a:tab pos="9029700" algn="l"/>
            <a:tab pos="9842500" algn="l"/>
            <a:tab pos="10668000" algn="l"/>
            <a:tab pos="11480800" algn="l"/>
            <a:tab pos="12306300" algn="l"/>
            <a:tab pos="13106400" algn="l"/>
            <a:tab pos="13919200" algn="l"/>
            <a:tab pos="14744700" algn="l"/>
            <a:tab pos="15557500" algn="l"/>
            <a:tab pos="16357600" algn="l"/>
            <a:tab pos="16383000" algn="l"/>
          </a:tabLst>
          <a:defRPr b="0" baseline="0" cap="none" i="0" spc="0" strike="noStrike" sz="6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71123" marR="71123" indent="0" algn="ctr" defTabSz="81512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 typeface="Arial"/>
          <a:buNone/>
          <a:tabLst>
            <a:tab pos="63500" algn="l"/>
            <a:tab pos="876300" algn="l"/>
            <a:tab pos="1701800" algn="l"/>
            <a:tab pos="2514600" algn="l"/>
            <a:tab pos="3314700" algn="l"/>
            <a:tab pos="4152900" algn="l"/>
            <a:tab pos="4953000" algn="l"/>
            <a:tab pos="5778500" algn="l"/>
            <a:tab pos="6591300" algn="l"/>
            <a:tab pos="7391400" algn="l"/>
            <a:tab pos="8229600" algn="l"/>
            <a:tab pos="9029700" algn="l"/>
            <a:tab pos="9842500" algn="l"/>
            <a:tab pos="10668000" algn="l"/>
            <a:tab pos="11480800" algn="l"/>
            <a:tab pos="12306300" algn="l"/>
            <a:tab pos="13106400" algn="l"/>
            <a:tab pos="13919200" algn="l"/>
            <a:tab pos="14744700" algn="l"/>
            <a:tab pos="15557500" algn="l"/>
            <a:tab pos="16357600" algn="l"/>
            <a:tab pos="16383000" algn="l"/>
          </a:tabLst>
          <a:defRPr b="0" baseline="0" cap="none" i="0" spc="0" strike="noStrike" sz="6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71123" marR="71123" indent="0" algn="ctr" defTabSz="81512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 typeface="Arial"/>
          <a:buNone/>
          <a:tabLst>
            <a:tab pos="63500" algn="l"/>
            <a:tab pos="876300" algn="l"/>
            <a:tab pos="1701800" algn="l"/>
            <a:tab pos="2514600" algn="l"/>
            <a:tab pos="3314700" algn="l"/>
            <a:tab pos="4152900" algn="l"/>
            <a:tab pos="4953000" algn="l"/>
            <a:tab pos="5778500" algn="l"/>
            <a:tab pos="6591300" algn="l"/>
            <a:tab pos="7391400" algn="l"/>
            <a:tab pos="8229600" algn="l"/>
            <a:tab pos="9029700" algn="l"/>
            <a:tab pos="9842500" algn="l"/>
            <a:tab pos="10668000" algn="l"/>
            <a:tab pos="11480800" algn="l"/>
            <a:tab pos="12306300" algn="l"/>
            <a:tab pos="13106400" algn="l"/>
            <a:tab pos="13919200" algn="l"/>
            <a:tab pos="14744700" algn="l"/>
            <a:tab pos="15557500" algn="l"/>
            <a:tab pos="16357600" algn="l"/>
            <a:tab pos="16383000" algn="l"/>
          </a:tabLst>
          <a:defRPr b="0" baseline="0" cap="none" i="0" spc="0" strike="noStrike" sz="6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71123" marR="71123" indent="0" algn="ctr" defTabSz="815125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 typeface="Arial"/>
          <a:buNone/>
          <a:tabLst>
            <a:tab pos="63500" algn="l"/>
            <a:tab pos="876300" algn="l"/>
            <a:tab pos="1701800" algn="l"/>
            <a:tab pos="2514600" algn="l"/>
            <a:tab pos="3314700" algn="l"/>
            <a:tab pos="4152900" algn="l"/>
            <a:tab pos="4953000" algn="l"/>
            <a:tab pos="5778500" algn="l"/>
            <a:tab pos="6591300" algn="l"/>
            <a:tab pos="7391400" algn="l"/>
            <a:tab pos="8229600" algn="l"/>
            <a:tab pos="9029700" algn="l"/>
            <a:tab pos="9842500" algn="l"/>
            <a:tab pos="10668000" algn="l"/>
            <a:tab pos="11480800" algn="l"/>
            <a:tab pos="12306300" algn="l"/>
            <a:tab pos="13106400" algn="l"/>
            <a:tab pos="13919200" algn="l"/>
            <a:tab pos="14744700" algn="l"/>
            <a:tab pos="15557500" algn="l"/>
            <a:tab pos="16357600" algn="l"/>
            <a:tab pos="16383000" algn="l"/>
          </a:tabLst>
          <a:defRPr b="0" baseline="0" cap="none" i="0" spc="0" strike="noStrike" sz="6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